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690" r:id="rId5"/>
    <p:sldMasterId id="2147483680" r:id="rId6"/>
  </p:sldMasterIdLst>
  <p:notesMasterIdLst>
    <p:notesMasterId r:id="rId31"/>
  </p:notesMasterIdLst>
  <p:sldIdLst>
    <p:sldId id="283" r:id="rId7"/>
    <p:sldId id="292" r:id="rId8"/>
    <p:sldId id="293" r:id="rId9"/>
    <p:sldId id="307" r:id="rId10"/>
    <p:sldId id="308" r:id="rId11"/>
    <p:sldId id="295" r:id="rId12"/>
    <p:sldId id="312" r:id="rId13"/>
    <p:sldId id="313" r:id="rId14"/>
    <p:sldId id="314" r:id="rId15"/>
    <p:sldId id="299" r:id="rId16"/>
    <p:sldId id="284" r:id="rId17"/>
    <p:sldId id="285" r:id="rId18"/>
    <p:sldId id="286" r:id="rId19"/>
    <p:sldId id="287" r:id="rId20"/>
    <p:sldId id="288" r:id="rId21"/>
    <p:sldId id="289" r:id="rId22"/>
    <p:sldId id="290" r:id="rId23"/>
    <p:sldId id="291" r:id="rId24"/>
    <p:sldId id="300" r:id="rId25"/>
    <p:sldId id="306" r:id="rId26"/>
    <p:sldId id="310" r:id="rId27"/>
    <p:sldId id="311" r:id="rId28"/>
    <p:sldId id="273" r:id="rId29"/>
    <p:sldId id="274" r:id="rId30"/>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hondKC" initials="M"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C1D"/>
    <a:srgbClr val="002658"/>
    <a:srgbClr val="00264D"/>
    <a:srgbClr val="ECC265"/>
    <a:srgbClr val="003A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398" autoAdjust="0"/>
  </p:normalViewPr>
  <p:slideViewPr>
    <p:cSldViewPr snapToGrid="0" snapToObjects="1">
      <p:cViewPr>
        <p:scale>
          <a:sx n="70" d="100"/>
          <a:sy n="70" d="100"/>
        </p:scale>
        <p:origin x="-1152" y="-9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snapToGrid="0" snapToObjects="1">
      <p:cViewPr>
        <p:scale>
          <a:sx n="90" d="100"/>
          <a:sy n="90" d="100"/>
        </p:scale>
        <p:origin x="-636" y="110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04CE30CE-AB21-2E45-B521-30E835B03D0D}" type="datetimeFigureOut">
              <a:rPr lang="en-US" smtClean="0"/>
              <a:pPr/>
              <a:t>2/28/2014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E74FC1A3-E520-BB47-966D-5CAAF0E05D70}" type="slidenum">
              <a:rPr lang="en-US" smtClean="0"/>
              <a:pPr/>
              <a:t>‹#›</a:t>
            </a:fld>
            <a:endParaRPr lang="en-US"/>
          </a:p>
        </p:txBody>
      </p:sp>
    </p:spTree>
    <p:extLst>
      <p:ext uri="{BB962C8B-B14F-4D97-AF65-F5344CB8AC3E}">
        <p14:creationId xmlns:p14="http://schemas.microsoft.com/office/powerpoint/2010/main" val="24682253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Military</a:t>
            </a:r>
            <a:r>
              <a:rPr lang="en-US" baseline="0" dirty="0" smtClean="0">
                <a:latin typeface="Arial" panose="020B0604020202020204" pitchFamily="34" charset="0"/>
                <a:cs typeface="Arial" panose="020B0604020202020204" pitchFamily="34" charset="0"/>
              </a:rPr>
              <a:t> OneSource logo. Call. 800-342-9647, Click. www.militaryonesource.mil, Connect. 24/7</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Arial" panose="020B0604020202020204" pitchFamily="34" charset="0"/>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Military OneSource is a Department of Defense-funded program providing comprehensive information on every aspect of military life at no cost to a</a:t>
            </a:r>
            <a:r>
              <a:rPr lang="en-US" dirty="0" smtClean="0">
                <a:latin typeface="Arial" panose="020B0604020202020204" pitchFamily="34" charset="0"/>
                <a:cs typeface="Arial" panose="020B0604020202020204" pitchFamily="34" charset="0"/>
              </a:rPr>
              <a:t>ctive duty, National Guard and Reserve Component service members</a:t>
            </a:r>
            <a:r>
              <a:rPr lang="en-US" sz="1200" kern="1200" dirty="0" smtClean="0">
                <a:solidFill>
                  <a:schemeClr val="tx1"/>
                </a:solidFill>
                <a:effectLst/>
                <a:latin typeface="Arial" panose="020B0604020202020204" pitchFamily="34" charset="0"/>
                <a:ea typeface="+mn-ea"/>
                <a:cs typeface="Arial" panose="020B0604020202020204" pitchFamily="34" charset="0"/>
              </a:rPr>
              <a:t>, and their families. Information includes but is not limited to deployment, reunion</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and reintegration, </a:t>
            </a:r>
            <a:r>
              <a:rPr lang="en-US" sz="1200" kern="1200" dirty="0" smtClean="0">
                <a:solidFill>
                  <a:schemeClr val="tx1"/>
                </a:solidFill>
                <a:effectLst/>
                <a:latin typeface="Arial" panose="020B0604020202020204" pitchFamily="34" charset="0"/>
                <a:ea typeface="+mn-ea"/>
                <a:cs typeface="Arial" panose="020B0604020202020204" pitchFamily="34" charset="0"/>
              </a:rPr>
              <a:t>relationship, grief, spouse employment and education, parenting and child care, and much more. </a:t>
            </a:r>
          </a:p>
          <a:p>
            <a:r>
              <a:rPr lang="en-US" sz="1200" kern="1200" dirty="0" smtClean="0">
                <a:solidFill>
                  <a:schemeClr val="tx1"/>
                </a:solidFill>
                <a:effectLst/>
                <a:latin typeface="Arial" panose="020B0604020202020204" pitchFamily="34" charset="0"/>
                <a:ea typeface="+mn-ea"/>
                <a:cs typeface="Arial" panose="020B0604020202020204" pitchFamily="34" charset="0"/>
              </a:rPr>
              <a:t> </a:t>
            </a:r>
          </a:p>
          <a:p>
            <a:r>
              <a:rPr lang="en-US" sz="1200" kern="1200" dirty="0" smtClean="0">
                <a:solidFill>
                  <a:schemeClr val="tx1"/>
                </a:solidFill>
                <a:effectLst/>
                <a:latin typeface="Arial" panose="020B0604020202020204" pitchFamily="34" charset="0"/>
                <a:ea typeface="+mn-ea"/>
                <a:cs typeface="Arial" panose="020B0604020202020204" pitchFamily="34" charset="0"/>
              </a:rPr>
              <a:t>Military OneSource has policy and programmatic information, helpful resources, products, articles and tips on numerous topics related to military life. Services are available 24 hours a day by telephone and online. In addition to the website support, Military OneSource offers call center and online support for consultations on a number of issues such as spouse education and career opportunities, issues specific to families with a member with special needs, health coaching, financial support and resources.</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115127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charset="0"/>
                <a:cs typeface="Arial" charset="0"/>
              </a:rPr>
              <a:t>Talking points</a:t>
            </a:r>
            <a:endParaRPr lang="en-US" sz="1200" b="1" dirty="0" smtClean="0">
              <a:latin typeface="Arial" charset="0"/>
              <a:cs typeface="Arial" charset="0"/>
            </a:endParaRPr>
          </a:p>
          <a:p>
            <a:pPr marL="171450" indent="-171450">
              <a:spcBef>
                <a:spcPts val="250"/>
              </a:spcBef>
              <a:buFont typeface="Arial"/>
              <a:buChar char="•"/>
            </a:pPr>
            <a:r>
              <a:rPr lang="en-US" sz="1200" dirty="0" smtClean="0">
                <a:latin typeface="Arial" charset="0"/>
                <a:cs typeface="Arial" charset="0"/>
              </a:rPr>
              <a:t>In addition to a wide variety of financial resources available through Military OneSource, financial counseling is also available at no cost to the service member or family member. Please call the toll-free number to set up a phone consultation with one of our personal financial counselors.  Face-to-face financial counseling may also</a:t>
            </a:r>
            <a:r>
              <a:rPr lang="en-US" sz="1200" baseline="0" dirty="0" smtClean="0">
                <a:latin typeface="Arial" charset="0"/>
                <a:cs typeface="Arial" charset="0"/>
              </a:rPr>
              <a:t> be</a:t>
            </a:r>
            <a:r>
              <a:rPr lang="en-US" sz="1200" dirty="0" smtClean="0">
                <a:latin typeface="Arial" charset="0"/>
                <a:cs typeface="Arial" charset="0"/>
              </a:rPr>
              <a:t> available.  A Military OneSource consultant can let you know about</a:t>
            </a:r>
            <a:r>
              <a:rPr lang="en-US" sz="1200" baseline="0" dirty="0" smtClean="0">
                <a:latin typeface="Arial" charset="0"/>
                <a:cs typeface="Arial" charset="0"/>
              </a:rPr>
              <a:t> </a:t>
            </a:r>
            <a:r>
              <a:rPr lang="en-US" sz="1200" dirty="0" smtClean="0">
                <a:latin typeface="Arial" charset="0"/>
                <a:cs typeface="Arial" charset="0"/>
              </a:rPr>
              <a:t>availability in your area. </a:t>
            </a:r>
          </a:p>
          <a:p>
            <a:pPr marL="171450" indent="-171450">
              <a:spcBef>
                <a:spcPts val="250"/>
              </a:spcBef>
              <a:buFont typeface="Arial"/>
              <a:buChar char="•"/>
            </a:pPr>
            <a:r>
              <a:rPr lang="en-US" dirty="0" smtClean="0">
                <a:latin typeface="Arial" charset="0"/>
                <a:cs typeface="Arial" charset="0"/>
              </a:rPr>
              <a:t>Y</a:t>
            </a:r>
            <a:r>
              <a:rPr lang="en-US" sz="1200" dirty="0" smtClean="0">
                <a:latin typeface="Arial" charset="0"/>
                <a:cs typeface="Arial" charset="0"/>
              </a:rPr>
              <a:t>ou can talk with a certified financial counselor about budgeting and debt management.  You can even get information on housing issues, such as pre-purchase, foreclosure prevention and reverse mortgages.  Or, if you prefer, you can speak with a certified financial planner about everything from saving and investing to retirement planning.  When it comes to financial support, Military</a:t>
            </a:r>
            <a:r>
              <a:rPr lang="en-US" sz="1200" baseline="0" dirty="0" smtClean="0">
                <a:latin typeface="Arial" charset="0"/>
                <a:cs typeface="Arial" charset="0"/>
              </a:rPr>
              <a:t> OneSource </a:t>
            </a:r>
            <a:r>
              <a:rPr lang="en-US" sz="1200" dirty="0" smtClean="0">
                <a:latin typeface="Arial" charset="0"/>
                <a:cs typeface="Arial" charset="0"/>
              </a:rPr>
              <a:t>has something for everyone, no matter your financial situation.  </a:t>
            </a:r>
            <a:endParaRPr lang="en-US" sz="1200" b="1" u="sng" dirty="0" smtClean="0">
              <a:latin typeface="Arial" charset="0"/>
              <a:cs typeface="Arial" charset="0"/>
            </a:endParaRPr>
          </a:p>
          <a:p>
            <a:r>
              <a:rPr lang="en-US" sz="1200" b="1" u="sng" dirty="0" smtClean="0">
                <a:latin typeface="Arial" charset="0"/>
                <a:cs typeface="Arial" charset="0"/>
              </a:rPr>
              <a:t>Briefer notes</a:t>
            </a:r>
          </a:p>
          <a:p>
            <a:pPr marL="171450" indent="-171450">
              <a:buFont typeface="Arial" pitchFamily="34" charset="0"/>
              <a:buChar char="•"/>
            </a:pPr>
            <a:r>
              <a:rPr lang="en-US" sz="1200" dirty="0" smtClean="0">
                <a:latin typeface="Arial" charset="0"/>
                <a:cs typeface="Arial" charset="0"/>
              </a:rPr>
              <a:t>All Military OneSource financial counselors are accredited financial counselors.</a:t>
            </a:r>
          </a:p>
          <a:p>
            <a:pPr marL="171450" indent="-171450">
              <a:spcBef>
                <a:spcPts val="250"/>
              </a:spcBef>
              <a:buFont typeface="Arial"/>
              <a:buChar char="•"/>
            </a:pPr>
            <a:r>
              <a:rPr lang="en-US" sz="1200" dirty="0" smtClean="0">
                <a:latin typeface="Arial" charset="0"/>
                <a:cs typeface="Arial" charset="0"/>
              </a:rPr>
              <a:t>Military OneSource financial counselors are available to provide education and not to advise on options.</a:t>
            </a:r>
          </a:p>
          <a:p>
            <a:pPr marL="171450" indent="-171450">
              <a:spcBef>
                <a:spcPts val="250"/>
              </a:spcBef>
              <a:buFont typeface="Arial"/>
              <a:buChar char="•"/>
            </a:pPr>
            <a:r>
              <a:rPr lang="en-US" sz="1200" dirty="0" smtClean="0">
                <a:latin typeface="Arial" charset="0"/>
                <a:cs typeface="Arial" charset="0"/>
              </a:rPr>
              <a:t>Affiliates are prohibited from making referrals to themselves or to another network affiliate for fee-based work as a result of a consultation.  Also, sales of products or services to participants served through the financial counseling program are prohibited.</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80084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panose="020B0604020202020204" pitchFamily="34" charset="0"/>
                <a:cs typeface="Arial" panose="020B0604020202020204" pitchFamily="34" charset="0"/>
              </a:rPr>
              <a:t>Talking points</a:t>
            </a:r>
          </a:p>
          <a:p>
            <a:pPr marL="171450" indent="-171450">
              <a:buFont typeface="Arial"/>
              <a:buChar char="•"/>
            </a:pPr>
            <a:r>
              <a:rPr lang="en-US" sz="1200" dirty="0" smtClean="0">
                <a:latin typeface="Arial" panose="020B0604020202020204" pitchFamily="34" charset="0"/>
                <a:cs typeface="Arial" panose="020B0604020202020204" pitchFamily="34" charset="0"/>
              </a:rPr>
              <a:t>These are the guidelines for Military OneSource financial services.</a:t>
            </a:r>
          </a:p>
          <a:p>
            <a:pPr marL="171450" indent="-171450">
              <a:buFont typeface="Arial"/>
              <a:buChar char="•"/>
            </a:pPr>
            <a:r>
              <a:rPr lang="en-US" sz="1200" dirty="0" smtClean="0">
                <a:latin typeface="Arial" panose="020B0604020202020204" pitchFamily="34" charset="0"/>
                <a:cs typeface="Arial" panose="020B0604020202020204" pitchFamily="34" charset="0"/>
              </a:rPr>
              <a:t>Financial services offered through Military OneSource are information and education, not advice.</a:t>
            </a:r>
          </a:p>
        </p:txBody>
      </p:sp>
      <p:sp>
        <p:nvSpPr>
          <p:cNvPr id="4" name="Slide Number Placeholder 3"/>
          <p:cNvSpPr>
            <a:spLocks noGrp="1"/>
          </p:cNvSpPr>
          <p:nvPr>
            <p:ph type="sldNum" sz="quarter" idx="10"/>
          </p:nvPr>
        </p:nvSpPr>
        <p:spPr/>
        <p:txBody>
          <a:bodyPr/>
          <a:lstStyle/>
          <a:p>
            <a:fld id="{E74FC1A3-E520-BB47-966D-5CAAF0E05D70}" type="slidenum">
              <a:rPr lang="en-US" smtClean="0"/>
              <a:pPr/>
              <a:t>11</a:t>
            </a:fld>
            <a:endParaRPr lang="en-US"/>
          </a:p>
        </p:txBody>
      </p:sp>
    </p:spTree>
    <p:extLst>
      <p:ext uri="{BB962C8B-B14F-4D97-AF65-F5344CB8AC3E}">
        <p14:creationId xmlns:p14="http://schemas.microsoft.com/office/powerpoint/2010/main" val="154595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b="1" u="sng" dirty="0" smtClean="0">
                <a:latin typeface="Arial" panose="020B0604020202020204" pitchFamily="34" charset="0"/>
                <a:cs typeface="Arial" panose="020B0604020202020204" pitchFamily="34" charset="0"/>
              </a:rPr>
              <a:t>Talking</a:t>
            </a:r>
            <a:r>
              <a:rPr lang="en-US" sz="1200" b="1" u="sng" baseline="0" dirty="0" smtClean="0">
                <a:latin typeface="Arial" panose="020B0604020202020204" pitchFamily="34" charset="0"/>
                <a:cs typeface="Arial" panose="020B0604020202020204" pitchFamily="34" charset="0"/>
              </a:rPr>
              <a:t> points</a:t>
            </a:r>
          </a:p>
          <a:p>
            <a:pPr marL="171450" indent="-171450">
              <a:lnSpc>
                <a:spcPct val="90000"/>
              </a:lnSpc>
              <a:buFont typeface="Arial" pitchFamily="34" charset="0"/>
              <a:buChar char="•"/>
            </a:pPr>
            <a:r>
              <a:rPr lang="en-US" sz="1200" b="0" u="none" baseline="0" dirty="0" smtClean="0">
                <a:latin typeface="Arial" panose="020B0604020202020204" pitchFamily="34" charset="0"/>
                <a:cs typeface="Arial" panose="020B0604020202020204" pitchFamily="34" charset="0"/>
              </a:rPr>
              <a:t>Through these consultations, you can talk with a financial counselor for assistance with establishing a budget and answering questions related to general financial and debt management issues. Counselors can also assist you with information on housing issues, like pre-purchase, foreclosure prevention and eviction, as well as dealing with calls from collectors, identity theft or restoring credit.</a:t>
            </a:r>
          </a:p>
          <a:p>
            <a:pPr marL="171450" indent="-171450">
              <a:lnSpc>
                <a:spcPct val="90000"/>
              </a:lnSpc>
              <a:buFont typeface="Arial" pitchFamily="34" charset="0"/>
              <a:buChar char="•"/>
            </a:pPr>
            <a:r>
              <a:rPr lang="en-US" sz="1200" dirty="0" smtClean="0">
                <a:latin typeface="Arial" panose="020B0604020202020204" pitchFamily="34" charset="0"/>
                <a:cs typeface="Arial" panose="020B0604020202020204" pitchFamily="34" charset="0"/>
              </a:rPr>
              <a:t>In-person financial counseling is available at many CONUS</a:t>
            </a:r>
            <a:r>
              <a:rPr lang="en-US" sz="1200" baseline="0" dirty="0" smtClean="0">
                <a:latin typeface="Arial" panose="020B0604020202020204" pitchFamily="34" charset="0"/>
                <a:cs typeface="Arial" panose="020B0604020202020204" pitchFamily="34" charset="0"/>
              </a:rPr>
              <a:t> locations through Military OneSource in partnership with the National Foundation for Credit Counseling. </a:t>
            </a:r>
          </a:p>
          <a:p>
            <a:pPr marL="171450" indent="-171450">
              <a:lnSpc>
                <a:spcPct val="90000"/>
              </a:lnSpc>
              <a:buFont typeface="Arial" pitchFamily="34" charset="0"/>
              <a:buChar char="•"/>
            </a:pPr>
            <a:r>
              <a:rPr lang="en-US" sz="1200" baseline="0" dirty="0" smtClean="0">
                <a:latin typeface="Arial" panose="020B0604020202020204" pitchFamily="34" charset="0"/>
                <a:cs typeface="Arial" panose="020B0604020202020204" pitchFamily="34" charset="0"/>
              </a:rPr>
              <a:t>Through coaching and education, counselors will assist service members and family members in creating a realistic plan with specific, manageable steps.</a:t>
            </a:r>
          </a:p>
          <a:p>
            <a:pPr marL="171450" indent="-171450">
              <a:lnSpc>
                <a:spcPct val="90000"/>
              </a:lnSpc>
              <a:buFont typeface="Arial" pitchFamily="34" charset="0"/>
              <a:buChar char="•"/>
            </a:pPr>
            <a:r>
              <a:rPr lang="en-US" sz="1200" baseline="0" dirty="0" smtClean="0">
                <a:latin typeface="Arial" panose="020B0604020202020204" pitchFamily="34" charset="0"/>
                <a:cs typeface="Arial" panose="020B0604020202020204" pitchFamily="34" charset="0"/>
              </a:rPr>
              <a:t>Military OneSource counselors are equipped to address military-specific financial matters, like credit issues impacting security clearances, money management before, during and after deployment, and coaching regarding military benefits (for example, SCRA, Thrift Savings Plans). </a:t>
            </a:r>
          </a:p>
          <a:p>
            <a:pPr>
              <a:lnSpc>
                <a:spcPct val="90000"/>
              </a:lnSpc>
            </a:pPr>
            <a:r>
              <a:rPr lang="en-US" sz="1200" b="1" u="sng" dirty="0" smtClean="0">
                <a:latin typeface="Arial" panose="020B0604020202020204" pitchFamily="34" charset="0"/>
                <a:cs typeface="Arial" panose="020B0604020202020204" pitchFamily="34" charset="0"/>
              </a:rPr>
              <a:t>Briefer notes</a:t>
            </a:r>
          </a:p>
          <a:p>
            <a:pPr marL="171450" indent="-171450">
              <a:lnSpc>
                <a:spcPct val="90000"/>
              </a:lnSpc>
              <a:buFont typeface="Arial" pitchFamily="34" charset="0"/>
              <a:buChar char="•"/>
            </a:pPr>
            <a:r>
              <a:rPr lang="en-US" sz="1200" b="0" u="none" dirty="0" smtClean="0">
                <a:latin typeface="Arial" panose="020B0604020202020204" pitchFamily="34" charset="0"/>
                <a:cs typeface="Arial" panose="020B0604020202020204" pitchFamily="34" charset="0"/>
              </a:rPr>
              <a:t>Additional examples of counseling services could include information on loan consolidation, budgeting for child care, pre-tax plans (FSA, HSA,</a:t>
            </a:r>
            <a:r>
              <a:rPr lang="en-US" sz="1200" b="0" u="none" baseline="0" dirty="0" smtClean="0">
                <a:latin typeface="Arial" panose="020B0604020202020204" pitchFamily="34" charset="0"/>
                <a:cs typeface="Arial" panose="020B0604020202020204" pitchFamily="34" charset="0"/>
              </a:rPr>
              <a:t> DCFSA), earned income tax credit and re-establishing credit after divorce.</a:t>
            </a:r>
          </a:p>
          <a:p>
            <a:pPr marL="171450" indent="-171450">
              <a:lnSpc>
                <a:spcPct val="90000"/>
              </a:lnSpc>
              <a:buFont typeface="Arial" pitchFamily="34" charset="0"/>
              <a:buChar char="•"/>
            </a:pPr>
            <a:r>
              <a:rPr lang="en-US" sz="1200" b="0" u="none" baseline="0" dirty="0" smtClean="0">
                <a:latin typeface="Arial" panose="020B0604020202020204" pitchFamily="34" charset="0"/>
                <a:cs typeface="Arial" panose="020B0604020202020204" pitchFamily="34" charset="0"/>
              </a:rPr>
              <a:t>All Military OneSource financial counselors are accredited financial counselors,  certified credit counselors, certified financial planners or chartered financial consultants.</a:t>
            </a:r>
          </a:p>
          <a:p>
            <a:pPr marL="171450" indent="-171450">
              <a:lnSpc>
                <a:spcPct val="90000"/>
              </a:lnSpc>
              <a:buFont typeface="Arial" pitchFamily="34" charset="0"/>
              <a:buChar char="•"/>
            </a:pPr>
            <a:r>
              <a:rPr lang="en-US" sz="1200" b="0" u="none" baseline="0" dirty="0" smtClean="0">
                <a:latin typeface="Arial" panose="020B0604020202020204" pitchFamily="34" charset="0"/>
                <a:cs typeface="Arial" panose="020B0604020202020204" pitchFamily="34" charset="0"/>
              </a:rPr>
              <a:t>Service members may incur a cost for referrals to organizations providing long-term debt restructuring or consolidation programs.</a:t>
            </a:r>
          </a:p>
          <a:p>
            <a:pPr marL="171450" indent="-171450">
              <a:lnSpc>
                <a:spcPct val="90000"/>
              </a:lnSpc>
              <a:buFont typeface="Arial" pitchFamily="34" charset="0"/>
              <a:buChar char="•"/>
            </a:pPr>
            <a:r>
              <a:rPr lang="en-US" sz="1200" b="0" u="none" baseline="0" dirty="0" smtClean="0">
                <a:latin typeface="Arial" panose="020B0604020202020204" pitchFamily="34" charset="0"/>
                <a:cs typeface="Arial" panose="020B0604020202020204" pitchFamily="34" charset="0"/>
              </a:rPr>
              <a:t>Small business owners or those considering starting a business can contact Military OneSource for referrals to the Small Business Association.</a:t>
            </a:r>
          </a:p>
          <a:p>
            <a:pPr marL="171450" indent="-171450">
              <a:lnSpc>
                <a:spcPct val="90000"/>
              </a:lnSpc>
              <a:buFont typeface="Arial" pitchFamily="34" charset="0"/>
              <a:buChar char="•"/>
            </a:pPr>
            <a:r>
              <a:rPr lang="en-US" sz="1200" b="0" u="none" baseline="0" dirty="0" smtClean="0">
                <a:latin typeface="Arial" panose="020B0604020202020204" pitchFamily="34" charset="0"/>
                <a:cs typeface="Arial" panose="020B0604020202020204" pitchFamily="34" charset="0"/>
              </a:rPr>
              <a:t>Before briefing, confirm whether in-person financial counseling via the National Foundation for Credit Counseling is available in your state.</a:t>
            </a:r>
            <a:endParaRPr lang="en-US" sz="1200" b="1" u="sng" dirty="0" smtClean="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4FC1A3-E520-BB47-966D-5CAAF0E05D70}" type="slidenum">
              <a:rPr lang="en-US" smtClean="0"/>
              <a:pPr/>
              <a:t>12</a:t>
            </a:fld>
            <a:endParaRPr lang="en-US"/>
          </a:p>
        </p:txBody>
      </p:sp>
    </p:spTree>
    <p:extLst>
      <p:ext uri="{BB962C8B-B14F-4D97-AF65-F5344CB8AC3E}">
        <p14:creationId xmlns:p14="http://schemas.microsoft.com/office/powerpoint/2010/main" val="4225598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panose="020B0604020202020204" pitchFamily="34" charset="0"/>
                <a:cs typeface="Arial" panose="020B0604020202020204" pitchFamily="34" charset="0"/>
              </a:rPr>
              <a:t>Talking points</a:t>
            </a:r>
            <a:endParaRPr lang="en-US" sz="1200" dirty="0" smtClean="0">
              <a:latin typeface="Arial" panose="020B0604020202020204" pitchFamily="34" charset="0"/>
              <a:cs typeface="Arial" panose="020B0604020202020204" pitchFamily="34" charset="0"/>
            </a:endParaRPr>
          </a:p>
          <a:p>
            <a:pPr marL="171450" indent="-171450">
              <a:buFont typeface="Arial"/>
              <a:buChar char="•"/>
            </a:pPr>
            <a:r>
              <a:rPr lang="en-US" sz="1200" dirty="0" smtClean="0">
                <a:latin typeface="Arial" panose="020B0604020202020204" pitchFamily="34" charset="0"/>
                <a:cs typeface="Arial" panose="020B0604020202020204" pitchFamily="34" charset="0"/>
              </a:rPr>
              <a:t>Financial planning consultations are available to address issues such as investing, retirement planning, planning for college and questions regarding 401K, 403B (used by universities) TSP and IRA</a:t>
            </a:r>
            <a:r>
              <a:rPr lang="ja-JP" altLang="en-US"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s</a:t>
            </a:r>
            <a:r>
              <a:rPr lang="en-US" sz="1200" baseline="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Roth IRA</a:t>
            </a:r>
            <a:r>
              <a:rPr lang="ja-JP" altLang="en-US"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s, including the new TSP Roth IRA option. </a:t>
            </a:r>
          </a:p>
          <a:p>
            <a:pPr marL="171450" indent="-171450">
              <a:buFont typeface="Arial"/>
              <a:buChar char="•"/>
            </a:pPr>
            <a:r>
              <a:rPr lang="en-US" sz="1200" dirty="0" smtClean="0">
                <a:latin typeface="Arial" panose="020B0604020202020204" pitchFamily="34" charset="0"/>
                <a:cs typeface="Arial" panose="020B0604020202020204" pitchFamily="34" charset="0"/>
              </a:rPr>
              <a:t>Financial planners can provide information on investment vehicles such as stocks, bonds, mutual funds, etc., how they work and the risk associated with various investment options. </a:t>
            </a:r>
          </a:p>
          <a:p>
            <a:pPr marL="171450" indent="-171450">
              <a:buFont typeface="Arial"/>
              <a:buChar char="•"/>
            </a:pPr>
            <a:r>
              <a:rPr lang="en-US" sz="1200" dirty="0" smtClean="0">
                <a:latin typeface="Arial" panose="020B0604020202020204" pitchFamily="34" charset="0"/>
                <a:cs typeface="Arial" panose="020B0604020202020204" pitchFamily="34" charset="0"/>
              </a:rPr>
              <a:t>They may also provide assistance with retirement planning, including projecting a budget and Social Security income. </a:t>
            </a:r>
          </a:p>
          <a:p>
            <a:pPr marL="171450" indent="-171450">
              <a:buFont typeface="Arial"/>
              <a:buChar char="•"/>
            </a:pPr>
            <a:r>
              <a:rPr lang="en-US" sz="1200" dirty="0" smtClean="0">
                <a:latin typeface="Arial" panose="020B0604020202020204" pitchFamily="34" charset="0"/>
                <a:cs typeface="Arial" panose="020B0604020202020204" pitchFamily="34" charset="0"/>
              </a:rPr>
              <a:t>Additionally, financial planners can provide information on how to save for your children</a:t>
            </a:r>
            <a:r>
              <a:rPr lang="ja-JP" altLang="en-US"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s education.</a:t>
            </a:r>
          </a:p>
          <a:p>
            <a:pPr marL="171450" indent="-171450">
              <a:buFont typeface="Arial"/>
              <a:buChar char="•"/>
            </a:pPr>
            <a:r>
              <a:rPr lang="en-US" sz="1200" dirty="0" smtClean="0">
                <a:latin typeface="Arial" panose="020B0604020202020204" pitchFamily="34" charset="0"/>
                <a:cs typeface="Arial" panose="020B0604020202020204" pitchFamily="34" charset="0"/>
              </a:rPr>
              <a:t>Military</a:t>
            </a:r>
            <a:r>
              <a:rPr lang="en-US" sz="1200" baseline="0" dirty="0" smtClean="0">
                <a:latin typeface="Arial" panose="020B0604020202020204" pitchFamily="34" charset="0"/>
                <a:cs typeface="Arial" panose="020B0604020202020204" pitchFamily="34" charset="0"/>
              </a:rPr>
              <a:t> OneSource</a:t>
            </a:r>
            <a:r>
              <a:rPr lang="en-US" sz="1200" dirty="0" smtClean="0">
                <a:latin typeface="Arial" panose="020B0604020202020204" pitchFamily="34" charset="0"/>
                <a:cs typeface="Arial" panose="020B0604020202020204" pitchFamily="34" charset="0"/>
              </a:rPr>
              <a:t> can assist in locating  local certified financial planners as well.</a:t>
            </a:r>
          </a:p>
          <a:p>
            <a:endParaRPr lang="en-US" dirty="0"/>
          </a:p>
        </p:txBody>
      </p:sp>
      <p:sp>
        <p:nvSpPr>
          <p:cNvPr id="4" name="Slide Number Placeholder 3"/>
          <p:cNvSpPr>
            <a:spLocks noGrp="1"/>
          </p:cNvSpPr>
          <p:nvPr>
            <p:ph type="sldNum" sz="quarter" idx="10"/>
          </p:nvPr>
        </p:nvSpPr>
        <p:spPr/>
        <p:txBody>
          <a:bodyPr/>
          <a:lstStyle/>
          <a:p>
            <a:fld id="{E74FC1A3-E520-BB47-966D-5CAAF0E05D70}" type="slidenum">
              <a:rPr lang="en-US" smtClean="0"/>
              <a:pPr/>
              <a:t>13</a:t>
            </a:fld>
            <a:endParaRPr lang="en-US"/>
          </a:p>
        </p:txBody>
      </p:sp>
    </p:spTree>
    <p:extLst>
      <p:ext uri="{BB962C8B-B14F-4D97-AF65-F5344CB8AC3E}">
        <p14:creationId xmlns:p14="http://schemas.microsoft.com/office/powerpoint/2010/main" val="3696497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b="1" u="sng" dirty="0" smtClean="0">
                <a:latin typeface="Arial" panose="020B0604020202020204" pitchFamily="34" charset="0"/>
                <a:cs typeface="Arial" panose="020B0604020202020204" pitchFamily="34" charset="0"/>
              </a:rPr>
              <a:t>Optional</a:t>
            </a:r>
            <a:r>
              <a:rPr lang="en-US" sz="1200" b="1" u="sng" baseline="0" dirty="0" smtClean="0">
                <a:latin typeface="Arial" panose="020B0604020202020204" pitchFamily="34" charset="0"/>
                <a:cs typeface="Arial" panose="020B0604020202020204" pitchFamily="34" charset="0"/>
              </a:rPr>
              <a:t> slide</a:t>
            </a:r>
            <a:endParaRPr lang="en-US" sz="1200" b="1" i="1" u="sng" dirty="0" smtClean="0">
              <a:solidFill>
                <a:srgbClr val="FF0000"/>
              </a:solidFill>
              <a:latin typeface="Arial" panose="020B0604020202020204" pitchFamily="34" charset="0"/>
              <a:cs typeface="Arial" panose="020B0604020202020204" pitchFamily="34" charset="0"/>
            </a:endParaRPr>
          </a:p>
          <a:p>
            <a:pPr>
              <a:lnSpc>
                <a:spcPct val="80000"/>
              </a:lnSpc>
            </a:pPr>
            <a:r>
              <a:rPr lang="en-US" sz="1200" dirty="0" smtClean="0">
                <a:latin typeface="Arial" panose="020B0604020202020204" pitchFamily="34" charset="0"/>
                <a:cs typeface="Arial" panose="020B0604020202020204" pitchFamily="34" charset="0"/>
              </a:rPr>
              <a:t>For use during tax season.</a:t>
            </a:r>
          </a:p>
          <a:p>
            <a:pPr>
              <a:lnSpc>
                <a:spcPct val="80000"/>
              </a:lnSpc>
            </a:pPr>
            <a:endParaRPr lang="en-US" sz="1200" b="1" u="sng" dirty="0" smtClean="0">
              <a:latin typeface="Arial" panose="020B0604020202020204" pitchFamily="34" charset="0"/>
              <a:cs typeface="Arial" panose="020B0604020202020204" pitchFamily="34" charset="0"/>
            </a:endParaRPr>
          </a:p>
          <a:p>
            <a:pPr>
              <a:lnSpc>
                <a:spcPct val="80000"/>
              </a:lnSpc>
            </a:pPr>
            <a:r>
              <a:rPr lang="en-US" sz="1200" b="1" u="sng" dirty="0" smtClean="0">
                <a:latin typeface="Arial" panose="020B0604020202020204" pitchFamily="34" charset="0"/>
                <a:cs typeface="Arial" panose="020B0604020202020204" pitchFamily="34" charset="0"/>
              </a:rPr>
              <a:t>Talking points</a:t>
            </a:r>
          </a:p>
          <a:p>
            <a:pPr marL="171450" indent="-171450">
              <a:lnSpc>
                <a:spcPct val="80000"/>
              </a:lnSpc>
              <a:buFont typeface="Arial"/>
              <a:buChar char="•"/>
            </a:pPr>
            <a:r>
              <a:rPr lang="en-US" sz="1200" dirty="0" smtClean="0">
                <a:latin typeface="Arial" panose="020B0604020202020204" pitchFamily="34" charset="0"/>
                <a:cs typeface="Arial" panose="020B0604020202020204" pitchFamily="34" charset="0"/>
              </a:rPr>
              <a:t>Generally beginning around the middle of January, Military OneSource provides tax-filing services and tax consultations to service members and family members throughout tax</a:t>
            </a:r>
            <a:r>
              <a:rPr lang="en-US" sz="1200" baseline="0" dirty="0" smtClean="0">
                <a:latin typeface="Arial" panose="020B0604020202020204" pitchFamily="34" charset="0"/>
                <a:cs typeface="Arial" panose="020B0604020202020204" pitchFamily="34" charset="0"/>
              </a:rPr>
              <a:t> season at no cost.</a:t>
            </a:r>
            <a:r>
              <a:rPr lang="en-US" sz="1200" dirty="0" smtClean="0">
                <a:latin typeface="Arial" panose="020B0604020202020204" pitchFamily="34" charset="0"/>
                <a:cs typeface="Arial" panose="020B0604020202020204" pitchFamily="34" charset="0"/>
              </a:rPr>
              <a:t> </a:t>
            </a:r>
          </a:p>
          <a:p>
            <a:pPr marL="171450" indent="-171450">
              <a:lnSpc>
                <a:spcPct val="80000"/>
              </a:lnSpc>
              <a:buFont typeface="Arial"/>
              <a:buChar char="•"/>
            </a:pPr>
            <a:r>
              <a:rPr lang="en-US" sz="1200" b="0" dirty="0" smtClean="0">
                <a:latin typeface="Arial" panose="020B0604020202020204" pitchFamily="34" charset="0"/>
                <a:cs typeface="Arial" panose="020B0604020202020204" pitchFamily="34" charset="0"/>
              </a:rPr>
              <a:t>Active duty, reservists and their legal dependents can file using the provided tax</a:t>
            </a:r>
            <a:r>
              <a:rPr lang="en-US" sz="1200" b="0" baseline="0" dirty="0" smtClean="0">
                <a:latin typeface="Arial" panose="020B0604020202020204" pitchFamily="34" charset="0"/>
                <a:cs typeface="Arial" panose="020B0604020202020204" pitchFamily="34" charset="0"/>
              </a:rPr>
              <a:t>-filing software</a:t>
            </a:r>
            <a:r>
              <a:rPr lang="en-US" sz="1200" b="0" dirty="0" smtClean="0">
                <a:latin typeface="Arial" panose="020B0604020202020204" pitchFamily="34" charset="0"/>
                <a:cs typeface="Arial" panose="020B0604020202020204" pitchFamily="34" charset="0"/>
              </a:rPr>
              <a:t>.</a:t>
            </a:r>
          </a:p>
          <a:p>
            <a:pPr marL="171450" indent="-171450">
              <a:lnSpc>
                <a:spcPct val="80000"/>
              </a:lnSpc>
              <a:buFont typeface="Arial"/>
              <a:buChar char="•"/>
            </a:pPr>
            <a:r>
              <a:rPr lang="en-US" sz="1200" dirty="0" smtClean="0">
                <a:latin typeface="Arial" panose="020B0604020202020204" pitchFamily="34" charset="0"/>
                <a:cs typeface="Arial" panose="020B0604020202020204" pitchFamily="34" charset="0"/>
              </a:rPr>
              <a:t>Participants can now e-file a federal and up to three state resident returns with the product.</a:t>
            </a:r>
          </a:p>
          <a:p>
            <a:pPr marL="171450" indent="-171450">
              <a:lnSpc>
                <a:spcPct val="80000"/>
              </a:lnSpc>
              <a:buFont typeface="Arial"/>
              <a:buChar char="•"/>
            </a:pPr>
            <a:r>
              <a:rPr lang="en-US" sz="1200" dirty="0" smtClean="0">
                <a:latin typeface="Arial" panose="020B0604020202020204" pitchFamily="34" charset="0"/>
                <a:cs typeface="Arial" panose="020B0604020202020204" pitchFamily="34" charset="0"/>
              </a:rPr>
              <a:t>Participants must use the link on Military OneSource to access the customized software.  You will click Register from the Military</a:t>
            </a:r>
            <a:r>
              <a:rPr lang="en-US" sz="1200" baseline="0" dirty="0" smtClean="0">
                <a:latin typeface="Arial" panose="020B0604020202020204" pitchFamily="34" charset="0"/>
                <a:cs typeface="Arial" panose="020B0604020202020204" pitchFamily="34" charset="0"/>
              </a:rPr>
              <a:t> OneSource</a:t>
            </a:r>
            <a:r>
              <a:rPr lang="en-US" sz="1200" dirty="0" smtClean="0">
                <a:latin typeface="Arial" panose="020B0604020202020204" pitchFamily="34" charset="0"/>
                <a:cs typeface="Arial" panose="020B0604020202020204" pitchFamily="34" charset="0"/>
              </a:rPr>
              <a:t> page.  You will then create a separate user ID and password. Keep in mind that those who access the public product directly through the provider website may incur charges. To access the link, you must be registered and logged in to</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www.MilitaryOneSource.mil.</a:t>
            </a:r>
          </a:p>
          <a:p>
            <a:pPr marL="171450" indent="-171450">
              <a:lnSpc>
                <a:spcPct val="80000"/>
              </a:lnSpc>
              <a:buFont typeface="Arial"/>
              <a:buChar char="•"/>
            </a:pPr>
            <a:r>
              <a:rPr lang="en-US" sz="1200" dirty="0" smtClean="0">
                <a:latin typeface="Arial" panose="020B0604020202020204" pitchFamily="34" charset="0"/>
                <a:cs typeface="Arial" panose="020B0604020202020204" pitchFamily="34" charset="0"/>
              </a:rPr>
              <a:t>Military OneSource tax consultants are available by phone and by e-mail to help you with personal federal tax-related questions and financial planning from 7 a.m.</a:t>
            </a:r>
            <a:r>
              <a:rPr lang="en-US" sz="1200" baseline="0" dirty="0" smtClean="0">
                <a:latin typeface="Arial" panose="020B0604020202020204" pitchFamily="34" charset="0"/>
                <a:cs typeface="Arial" panose="020B0604020202020204" pitchFamily="34" charset="0"/>
              </a:rPr>
              <a:t>-11 p.m.</a:t>
            </a:r>
            <a:r>
              <a:rPr lang="en-US" sz="1200" dirty="0" smtClean="0">
                <a:latin typeface="Arial" panose="020B0604020202020204" pitchFamily="34" charset="0"/>
                <a:cs typeface="Arial" panose="020B0604020202020204" pitchFamily="34" charset="0"/>
              </a:rPr>
              <a:t> EST daily by calling 800-342-9647.</a:t>
            </a:r>
          </a:p>
        </p:txBody>
      </p:sp>
      <p:sp>
        <p:nvSpPr>
          <p:cNvPr id="4" name="Slide Number Placeholder 3"/>
          <p:cNvSpPr>
            <a:spLocks noGrp="1"/>
          </p:cNvSpPr>
          <p:nvPr>
            <p:ph type="sldNum" sz="quarter" idx="10"/>
          </p:nvPr>
        </p:nvSpPr>
        <p:spPr/>
        <p:txBody>
          <a:bodyPr/>
          <a:lstStyle/>
          <a:p>
            <a:fld id="{E74FC1A3-E520-BB47-966D-5CAAF0E05D70}" type="slidenum">
              <a:rPr lang="en-US" smtClean="0"/>
              <a:pPr/>
              <a:t>14</a:t>
            </a:fld>
            <a:endParaRPr lang="en-US"/>
          </a:p>
        </p:txBody>
      </p:sp>
    </p:spTree>
    <p:extLst>
      <p:ext uri="{BB962C8B-B14F-4D97-AF65-F5344CB8AC3E}">
        <p14:creationId xmlns:p14="http://schemas.microsoft.com/office/powerpoint/2010/main" val="32810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panose="020B0604020202020204" pitchFamily="34" charset="0"/>
                <a:cs typeface="Arial" panose="020B0604020202020204" pitchFamily="34" charset="0"/>
              </a:rPr>
              <a:t>Talking points</a:t>
            </a:r>
            <a:endParaRPr lang="en-US" sz="1200" dirty="0" smtClean="0">
              <a:latin typeface="Arial" panose="020B0604020202020204" pitchFamily="34" charset="0"/>
              <a:cs typeface="Arial" panose="020B0604020202020204" pitchFamily="34" charset="0"/>
            </a:endParaRPr>
          </a:p>
          <a:p>
            <a:pPr marL="171450" indent="-171450">
              <a:buFont typeface="Arial"/>
              <a:buChar char="•"/>
            </a:pPr>
            <a:r>
              <a:rPr lang="en-US" sz="1200" dirty="0" smtClean="0">
                <a:latin typeface="Arial" panose="020B0604020202020204" pitchFamily="34" charset="0"/>
                <a:cs typeface="Arial" panose="020B0604020202020204" pitchFamily="34" charset="0"/>
              </a:rPr>
              <a:t>Tax consultations are available for information and answers to questions on a wide variety of services, such as federal tax-filing requirements and special tax circumstances,</a:t>
            </a:r>
            <a:r>
              <a:rPr lang="en-US" sz="1200" baseline="0" dirty="0" smtClean="0">
                <a:latin typeface="Arial" panose="020B0604020202020204" pitchFamily="34" charset="0"/>
                <a:cs typeface="Arial" panose="020B0604020202020204" pitchFamily="34" charset="0"/>
              </a:rPr>
              <a:t> including</a:t>
            </a:r>
            <a:r>
              <a:rPr lang="en-US" sz="1200" dirty="0" smtClean="0">
                <a:latin typeface="Arial" panose="020B0604020202020204" pitchFamily="34" charset="0"/>
                <a:cs typeface="Arial" panose="020B0604020202020204" pitchFamily="34" charset="0"/>
              </a:rPr>
              <a:t> deployment, divorce or capital gains.  </a:t>
            </a:r>
          </a:p>
          <a:p>
            <a:pPr marL="171450" indent="-171450">
              <a:buFont typeface="Arial"/>
              <a:buChar char="•"/>
            </a:pPr>
            <a:r>
              <a:rPr lang="en-US" sz="1200" dirty="0" smtClean="0">
                <a:latin typeface="Arial" panose="020B0604020202020204" pitchFamily="34" charset="0"/>
                <a:cs typeface="Arial" panose="020B0604020202020204" pitchFamily="34" charset="0"/>
              </a:rPr>
              <a:t>Specialized telephonic financial tax consultations are provided by a Military</a:t>
            </a:r>
            <a:r>
              <a:rPr lang="en-US" sz="1200" baseline="0" dirty="0" smtClean="0">
                <a:latin typeface="Arial" panose="020B0604020202020204" pitchFamily="34" charset="0"/>
                <a:cs typeface="Arial" panose="020B0604020202020204" pitchFamily="34" charset="0"/>
              </a:rPr>
              <a:t> OneSource</a:t>
            </a:r>
            <a:r>
              <a:rPr lang="en-US" sz="1200" dirty="0" smtClean="0">
                <a:latin typeface="Arial" panose="020B0604020202020204" pitchFamily="34" charset="0"/>
                <a:cs typeface="Arial" panose="020B0604020202020204" pitchFamily="34" charset="0"/>
              </a:rPr>
              <a:t> trained tax consultant.</a:t>
            </a:r>
          </a:p>
          <a:p>
            <a:pPr marL="171450" indent="-171450">
              <a:buFont typeface="Arial"/>
              <a:buChar char="•"/>
            </a:pPr>
            <a:r>
              <a:rPr lang="en-US" sz="1200" dirty="0" smtClean="0">
                <a:latin typeface="Arial" panose="020B0604020202020204" pitchFamily="34" charset="0"/>
                <a:cs typeface="Arial" panose="020B0604020202020204" pitchFamily="34" charset="0"/>
              </a:rPr>
              <a:t>Military OneSource will arrange a telephonic appointment with these financial tax consultants to provide information and education about federal tax issues. </a:t>
            </a:r>
          </a:p>
          <a:p>
            <a:r>
              <a:rPr lang="en-US" sz="1200" dirty="0" smtClean="0">
                <a:latin typeface="Arial" panose="020B0604020202020204" pitchFamily="34" charset="0"/>
                <a:cs typeface="Arial" panose="020B0604020202020204" pitchFamily="34" charset="0"/>
              </a:rPr>
              <a:t>NOTE: This service is available year round and separate from the Military OneSource tax program, which includes access electronic filing from January to June at no cost.</a:t>
            </a:r>
          </a:p>
          <a:p>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E74FC1A3-E520-BB47-966D-5CAAF0E05D70}" type="slidenum">
              <a:rPr lang="en-US" smtClean="0"/>
              <a:pPr/>
              <a:t>15</a:t>
            </a:fld>
            <a:endParaRPr lang="en-US"/>
          </a:p>
        </p:txBody>
      </p:sp>
    </p:spTree>
    <p:extLst>
      <p:ext uri="{BB962C8B-B14F-4D97-AF65-F5344CB8AC3E}">
        <p14:creationId xmlns:p14="http://schemas.microsoft.com/office/powerpoint/2010/main" val="2275543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panose="020B0604020202020204" pitchFamily="34" charset="0"/>
                <a:cs typeface="Arial" panose="020B0604020202020204" pitchFamily="34" charset="0"/>
              </a:rPr>
              <a:t>Talking points</a:t>
            </a:r>
            <a:endParaRPr lang="en-US" sz="1200" dirty="0" smtClean="0">
              <a:latin typeface="Arial" panose="020B0604020202020204" pitchFamily="34" charset="0"/>
              <a:cs typeface="Arial" panose="020B0604020202020204" pitchFamily="34" charset="0"/>
            </a:endParaRPr>
          </a:p>
          <a:p>
            <a:pPr marL="171450" indent="-171450">
              <a:buFont typeface="Arial"/>
              <a:buChar char="•"/>
            </a:pPr>
            <a:r>
              <a:rPr lang="en-US" sz="1200" dirty="0" smtClean="0">
                <a:latin typeface="Arial" panose="020B0604020202020204" pitchFamily="34" charset="0"/>
                <a:cs typeface="Arial" panose="020B0604020202020204" pitchFamily="34" charset="0"/>
              </a:rPr>
              <a:t>Counselors are members of the accredited financial counselors, certified credit counselors, certified financial planners or chartered financial consultants</a:t>
            </a:r>
            <a:r>
              <a:rPr lang="en-US" sz="1200" baseline="0" dirty="0" smtClean="0">
                <a:latin typeface="Arial" panose="020B0604020202020204" pitchFamily="34" charset="0"/>
                <a:cs typeface="Arial" panose="020B0604020202020204" pitchFamily="34" charset="0"/>
              </a:rPr>
              <a:t> – </a:t>
            </a:r>
            <a:r>
              <a:rPr lang="en-US" sz="1200" dirty="0" smtClean="0">
                <a:latin typeface="Arial" panose="020B0604020202020204" pitchFamily="34" charset="0"/>
                <a:cs typeface="Arial" panose="020B0604020202020204" pitchFamily="34" charset="0"/>
              </a:rPr>
              <a:t>which is the same as installation personal financial managers.  </a:t>
            </a:r>
          </a:p>
          <a:p>
            <a:pPr marL="171450" indent="-171450">
              <a:buFont typeface="Arial"/>
              <a:buChar char="•"/>
            </a:pPr>
            <a:r>
              <a:rPr lang="en-US" sz="1200" dirty="0" smtClean="0">
                <a:latin typeface="Arial" panose="020B0604020202020204" pitchFamily="34" charset="0"/>
                <a:cs typeface="Arial" panose="020B0604020202020204" pitchFamily="34" charset="0"/>
              </a:rPr>
              <a:t>Military OneSource also has a partnership with the National Foundation for Credit Counseling to provide face-to-face, telephonic and online financial counseling.  </a:t>
            </a:r>
          </a:p>
          <a:p>
            <a:pPr marL="171450" indent="-171450">
              <a:buFont typeface="Arial"/>
              <a:buChar char="•"/>
            </a:pPr>
            <a:r>
              <a:rPr lang="en-US" sz="1200" dirty="0" smtClean="0">
                <a:latin typeface="Arial" panose="020B0604020202020204" pitchFamily="34" charset="0"/>
                <a:cs typeface="Arial" panose="020B0604020202020204" pitchFamily="34" charset="0"/>
              </a:rPr>
              <a:t>The</a:t>
            </a:r>
            <a:r>
              <a:rPr lang="en-US" sz="1200" baseline="0" dirty="0" smtClean="0">
                <a:latin typeface="Arial" panose="020B0604020202020204" pitchFamily="34" charset="0"/>
                <a:cs typeface="Arial" panose="020B0604020202020204" pitchFamily="34" charset="0"/>
              </a:rPr>
              <a:t> National Foundation for Credit Counseling – </a:t>
            </a:r>
            <a:r>
              <a:rPr lang="en-US" sz="1200" dirty="0" smtClean="0">
                <a:latin typeface="Arial" panose="020B0604020202020204" pitchFamily="34" charset="0"/>
                <a:cs typeface="Arial" panose="020B0604020202020204" pitchFamily="34" charset="0"/>
              </a:rPr>
              <a:t>a non-profit national agency</a:t>
            </a:r>
            <a:r>
              <a:rPr lang="en-US" sz="1200" baseline="0" dirty="0" smtClean="0">
                <a:latin typeface="Arial" panose="020B0604020202020204" pitchFamily="34" charset="0"/>
                <a:cs typeface="Arial" panose="020B0604020202020204" pitchFamily="34" charset="0"/>
              </a:rPr>
              <a:t> – </a:t>
            </a:r>
            <a:r>
              <a:rPr lang="en-US" sz="1200" dirty="0" smtClean="0">
                <a:latin typeface="Arial" panose="020B0604020202020204" pitchFamily="34" charset="0"/>
                <a:cs typeface="Arial" panose="020B0604020202020204" pitchFamily="34" charset="0"/>
              </a:rPr>
              <a:t>provides financial education and counseling services at hundreds of local offices nationwide.  </a:t>
            </a:r>
          </a:p>
          <a:p>
            <a:pPr marL="171450" indent="-171450">
              <a:buFont typeface="Arial"/>
              <a:buChar char="•"/>
            </a:pPr>
            <a:r>
              <a:rPr lang="en-US" sz="1200" dirty="0" smtClean="0">
                <a:latin typeface="Arial" panose="020B0604020202020204" pitchFamily="34" charset="0"/>
                <a:cs typeface="Arial" panose="020B0604020202020204" pitchFamily="34" charset="0"/>
              </a:rPr>
              <a:t>Military OneSource must arrange for you to meet with a</a:t>
            </a:r>
            <a:r>
              <a:rPr lang="en-US" sz="1200" baseline="0" dirty="0" smtClean="0">
                <a:latin typeface="Arial" panose="020B0604020202020204" pitchFamily="34" charset="0"/>
                <a:cs typeface="Arial" panose="020B0604020202020204" pitchFamily="34" charset="0"/>
              </a:rPr>
              <a:t> National Foundation for Credit Counseling </a:t>
            </a:r>
            <a:r>
              <a:rPr lang="en-US" sz="1200" dirty="0" smtClean="0">
                <a:latin typeface="Arial" panose="020B0604020202020204" pitchFamily="34" charset="0"/>
                <a:cs typeface="Arial" panose="020B0604020202020204" pitchFamily="34" charset="0"/>
              </a:rPr>
              <a:t>financial consultant in your community in order for you to receive the service at no cost.</a:t>
            </a:r>
          </a:p>
          <a:p>
            <a:r>
              <a:rPr lang="en-US" sz="1200" dirty="0" smtClean="0">
                <a:latin typeface="Arial" panose="020B0604020202020204" pitchFamily="34" charset="0"/>
                <a:cs typeface="Arial" panose="020B0604020202020204" pitchFamily="34" charset="0"/>
              </a:rPr>
              <a:t> </a:t>
            </a:r>
          </a:p>
          <a:p>
            <a:r>
              <a:rPr lang="en-US" sz="1200" b="1" u="sng" dirty="0" smtClean="0">
                <a:latin typeface="Arial" panose="020B0604020202020204" pitchFamily="34" charset="0"/>
                <a:cs typeface="Arial" panose="020B0604020202020204" pitchFamily="34" charset="0"/>
              </a:rPr>
              <a:t>Briefer notes</a:t>
            </a:r>
            <a:endParaRPr lang="en-US" sz="1200" dirty="0" smtClean="0">
              <a:latin typeface="Arial" panose="020B0604020202020204" pitchFamily="34" charset="0"/>
              <a:cs typeface="Arial" panose="020B0604020202020204" pitchFamily="34" charset="0"/>
            </a:endParaRPr>
          </a:p>
          <a:p>
            <a:pPr marL="171450" indent="-171450">
              <a:buFont typeface="Arial"/>
              <a:buChar char="•"/>
            </a:pPr>
            <a:r>
              <a:rPr lang="en-US" sz="1200" b="0" dirty="0" smtClean="0">
                <a:latin typeface="Arial" panose="020B0604020202020204" pitchFamily="34" charset="0"/>
                <a:cs typeface="Arial" panose="020B0604020202020204" pitchFamily="34" charset="0"/>
              </a:rPr>
              <a:t>Before briefing</a:t>
            </a:r>
            <a:r>
              <a:rPr lang="en-US" sz="1200" dirty="0" smtClean="0">
                <a:latin typeface="Arial" panose="020B0604020202020204" pitchFamily="34" charset="0"/>
                <a:cs typeface="Arial" panose="020B0604020202020204" pitchFamily="34" charset="0"/>
              </a:rPr>
              <a:t>, confirm whether in-person financial counseling via the National Foundation for Credit Counseling is available in your state. </a:t>
            </a:r>
          </a:p>
          <a:p>
            <a:pPr marL="171450" indent="-171450">
              <a:buFont typeface="Arial"/>
              <a:buChar char="•"/>
            </a:pPr>
            <a:r>
              <a:rPr lang="en-US" sz="1200" dirty="0" smtClean="0">
                <a:latin typeface="Arial" panose="020B0604020202020204" pitchFamily="34" charset="0"/>
                <a:cs typeface="Arial" panose="020B0604020202020204" pitchFamily="34" charset="0"/>
              </a:rPr>
              <a:t>Entering into a debt management program does incur a nominal fee from the National Foundation for Credit Counseling agency for ongoing management of the plan.</a:t>
            </a:r>
          </a:p>
        </p:txBody>
      </p:sp>
      <p:sp>
        <p:nvSpPr>
          <p:cNvPr id="4" name="Slide Number Placeholder 3"/>
          <p:cNvSpPr>
            <a:spLocks noGrp="1"/>
          </p:cNvSpPr>
          <p:nvPr>
            <p:ph type="sldNum" sz="quarter" idx="10"/>
          </p:nvPr>
        </p:nvSpPr>
        <p:spPr/>
        <p:txBody>
          <a:bodyPr/>
          <a:lstStyle/>
          <a:p>
            <a:fld id="{E74FC1A3-E520-BB47-966D-5CAAF0E05D70}" type="slidenum">
              <a:rPr lang="en-US" smtClean="0"/>
              <a:pPr/>
              <a:t>16</a:t>
            </a:fld>
            <a:endParaRPr lang="en-US"/>
          </a:p>
        </p:txBody>
      </p:sp>
    </p:spTree>
    <p:extLst>
      <p:ext uri="{BB962C8B-B14F-4D97-AF65-F5344CB8AC3E}">
        <p14:creationId xmlns:p14="http://schemas.microsoft.com/office/powerpoint/2010/main" val="1392552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panose="020B0604020202020204" pitchFamily="34" charset="0"/>
                <a:cs typeface="Arial" panose="020B0604020202020204" pitchFamily="34" charset="0"/>
              </a:rPr>
              <a:t>Talking points</a:t>
            </a:r>
          </a:p>
          <a:p>
            <a:pPr marL="171450" indent="-171450">
              <a:buFont typeface="Arial" pitchFamily="34" charset="0"/>
              <a:buChar char="•"/>
            </a:pPr>
            <a:r>
              <a:rPr lang="en-US" sz="1200" b="0" u="none" dirty="0" smtClean="0">
                <a:latin typeface="Arial" panose="020B0604020202020204" pitchFamily="34" charset="0"/>
                <a:cs typeface="Arial" panose="020B0604020202020204" pitchFamily="34" charset="0"/>
              </a:rPr>
              <a:t>The</a:t>
            </a:r>
            <a:r>
              <a:rPr lang="en-US" sz="1200" b="0" u="none" baseline="0" dirty="0" smtClean="0">
                <a:latin typeface="Arial" panose="020B0604020202020204" pitchFamily="34" charset="0"/>
                <a:cs typeface="Arial" panose="020B0604020202020204" pitchFamily="34" charset="0"/>
              </a:rPr>
              <a:t> Military Life Topics tab can be found at the top of any Military OneSource page.</a:t>
            </a:r>
          </a:p>
          <a:p>
            <a:pPr marL="171450" indent="-171450">
              <a:buFont typeface="Arial" pitchFamily="34" charset="0"/>
              <a:buChar char="•"/>
            </a:pPr>
            <a:r>
              <a:rPr lang="en-US" sz="1200" b="0" u="none" baseline="0" dirty="0" smtClean="0">
                <a:latin typeface="Arial" panose="020B0604020202020204" pitchFamily="34" charset="0"/>
                <a:cs typeface="Arial" panose="020B0604020202020204" pitchFamily="34" charset="0"/>
              </a:rPr>
              <a:t>After clicking the Money Management Link, you’ll see links to articles and resources on various financial topics.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4FC1A3-E520-BB47-966D-5CAAF0E05D70}" type="slidenum">
              <a:rPr lang="en-US" smtClean="0"/>
              <a:pPr/>
              <a:t>17</a:t>
            </a:fld>
            <a:endParaRPr lang="en-US"/>
          </a:p>
        </p:txBody>
      </p:sp>
    </p:spTree>
    <p:extLst>
      <p:ext uri="{BB962C8B-B14F-4D97-AF65-F5344CB8AC3E}">
        <p14:creationId xmlns:p14="http://schemas.microsoft.com/office/powerpoint/2010/main" val="3175730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anose="020B0604020202020204" pitchFamily="34" charset="0"/>
                <a:cs typeface="Arial" panose="020B0604020202020204" pitchFamily="34" charset="0"/>
              </a:rPr>
              <a:t>Talking points</a:t>
            </a:r>
          </a:p>
          <a:p>
            <a:pPr marL="171450" indent="-171450">
              <a:buFont typeface="Arial" pitchFamily="34" charset="0"/>
              <a:buChar char="•"/>
            </a:pPr>
            <a:r>
              <a:rPr lang="en-US" b="0" u="none" dirty="0" smtClean="0">
                <a:latin typeface="Arial" panose="020B0604020202020204" pitchFamily="34" charset="0"/>
                <a:cs typeface="Arial" panose="020B0604020202020204" pitchFamily="34" charset="0"/>
              </a:rPr>
              <a:t>Military OneSource offers a wide range of financial tools available through the website,</a:t>
            </a:r>
            <a:r>
              <a:rPr lang="en-US" b="0" u="none" baseline="0" dirty="0" smtClean="0">
                <a:latin typeface="Arial" panose="020B0604020202020204" pitchFamily="34" charset="0"/>
                <a:cs typeface="Arial" panose="020B0604020202020204" pitchFamily="34" charset="0"/>
              </a:rPr>
              <a:t> including financial calculators and a long list of money management Podcasts.</a:t>
            </a:r>
          </a:p>
        </p:txBody>
      </p:sp>
      <p:sp>
        <p:nvSpPr>
          <p:cNvPr id="4" name="Slide Number Placeholder 3"/>
          <p:cNvSpPr>
            <a:spLocks noGrp="1"/>
          </p:cNvSpPr>
          <p:nvPr>
            <p:ph type="sldNum" sz="quarter" idx="10"/>
          </p:nvPr>
        </p:nvSpPr>
        <p:spPr/>
        <p:txBody>
          <a:bodyPr/>
          <a:lstStyle/>
          <a:p>
            <a:fld id="{E74FC1A3-E520-BB47-966D-5CAAF0E05D70}" type="slidenum">
              <a:rPr lang="en-US" smtClean="0"/>
              <a:pPr/>
              <a:t>18</a:t>
            </a:fld>
            <a:endParaRPr lang="en-US"/>
          </a:p>
        </p:txBody>
      </p:sp>
    </p:spTree>
    <p:extLst>
      <p:ext uri="{BB962C8B-B14F-4D97-AF65-F5344CB8AC3E}">
        <p14:creationId xmlns:p14="http://schemas.microsoft.com/office/powerpoint/2010/main" val="268516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itchFamily="34" charset="0"/>
                <a:cs typeface="Arial" pitchFamily="34" charset="0"/>
              </a:rPr>
              <a:t>Talking points</a:t>
            </a:r>
          </a:p>
          <a:p>
            <a:pPr marL="171450" indent="-171450">
              <a:buFont typeface="Arial" pitchFamily="34" charset="0"/>
              <a:buChar char="•"/>
            </a:pPr>
            <a:r>
              <a:rPr lang="en-US" dirty="0" smtClean="0">
                <a:latin typeface="Arial" pitchFamily="34" charset="0"/>
                <a:cs typeface="Arial" pitchFamily="34" charset="0"/>
              </a:rPr>
              <a:t>Access to Military OneSource social media outlets is conveniently located on the homepage.</a:t>
            </a:r>
          </a:p>
          <a:p>
            <a:pPr marL="628650" lvl="1" indent="-171450">
              <a:buFont typeface="Arial" pitchFamily="34" charset="0"/>
              <a:buChar char="•"/>
            </a:pPr>
            <a:r>
              <a:rPr lang="en-US" dirty="0" smtClean="0">
                <a:latin typeface="Arial" pitchFamily="34" charset="0"/>
                <a:cs typeface="Arial" pitchFamily="34" charset="0"/>
              </a:rPr>
              <a:t>View the Twitter feed on the right-hand side of the page.</a:t>
            </a:r>
          </a:p>
          <a:p>
            <a:pPr marL="628650" lvl="1" indent="-171450">
              <a:buFont typeface="Arial" pitchFamily="34" charset="0"/>
              <a:buChar char="•"/>
            </a:pPr>
            <a:r>
              <a:rPr lang="en-US" dirty="0" smtClean="0">
                <a:latin typeface="Arial" pitchFamily="34" charset="0"/>
                <a:cs typeface="Arial" pitchFamily="34" charset="0"/>
              </a:rPr>
              <a:t>Follow</a:t>
            </a:r>
            <a:r>
              <a:rPr lang="en-US" baseline="0" dirty="0" smtClean="0">
                <a:latin typeface="Arial" pitchFamily="34" charset="0"/>
                <a:cs typeface="Arial" pitchFamily="34" charset="0"/>
              </a:rPr>
              <a:t> the link to the Military OneSource Facebook page.</a:t>
            </a:r>
            <a:endParaRPr lang="en-US" dirty="0" smtClean="0">
              <a:latin typeface="Arial" pitchFamily="34" charset="0"/>
              <a:cs typeface="Arial" pitchFamily="34" charset="0"/>
            </a:endParaRPr>
          </a:p>
          <a:p>
            <a:pPr marL="628650" lvl="1" indent="-171450">
              <a:buFont typeface="Arial" pitchFamily="34" charset="0"/>
              <a:buChar char="•"/>
            </a:pPr>
            <a:r>
              <a:rPr lang="en-US" dirty="0" smtClean="0">
                <a:latin typeface="Arial" pitchFamily="34" charset="0"/>
                <a:cs typeface="Arial" pitchFamily="34" charset="0"/>
              </a:rPr>
              <a:t>The latest Blog Brigade entry can be found just below the image box, in the middle of the page.</a:t>
            </a:r>
          </a:p>
          <a:p>
            <a:pPr marL="171450" indent="-171450">
              <a:buFont typeface="Arial" pitchFamily="34" charset="0"/>
              <a:buChar char="•"/>
            </a:pPr>
            <a:r>
              <a:rPr lang="en-US" dirty="0" smtClean="0">
                <a:latin typeface="Arial" pitchFamily="34" charset="0"/>
                <a:cs typeface="Arial" pitchFamily="34" charset="0"/>
              </a:rPr>
              <a:t>More complete access to social media can be found by hovering over the Social Media Hub tab at the top of the homepage. Here you’ll find links to:</a:t>
            </a:r>
          </a:p>
          <a:p>
            <a:pPr marL="628650" lvl="1" indent="-171450">
              <a:buFont typeface="Arial" pitchFamily="34" charset="0"/>
              <a:buChar char="•"/>
            </a:pPr>
            <a:r>
              <a:rPr lang="en-US" dirty="0" smtClean="0">
                <a:latin typeface="Arial" pitchFamily="34" charset="0"/>
                <a:cs typeface="Arial" pitchFamily="34" charset="0"/>
              </a:rPr>
              <a:t>Social media hub</a:t>
            </a:r>
          </a:p>
          <a:p>
            <a:pPr marL="628650" lvl="1" indent="-171450">
              <a:buFont typeface="Arial" pitchFamily="34" charset="0"/>
              <a:buChar char="•"/>
            </a:pPr>
            <a:r>
              <a:rPr lang="en-US" dirty="0" smtClean="0">
                <a:latin typeface="Arial" pitchFamily="34" charset="0"/>
                <a:cs typeface="Arial" pitchFamily="34" charset="0"/>
              </a:rPr>
              <a:t>Blog Brigade</a:t>
            </a:r>
          </a:p>
          <a:p>
            <a:pPr marL="628650" lvl="1" indent="-171450">
              <a:buFont typeface="Arial" pitchFamily="34" charset="0"/>
              <a:buChar char="•"/>
            </a:pPr>
            <a:r>
              <a:rPr lang="en-US" dirty="0" smtClean="0">
                <a:latin typeface="Arial" pitchFamily="34" charset="0"/>
                <a:cs typeface="Arial" pitchFamily="34" charset="0"/>
              </a:rPr>
              <a:t>Discussion boards</a:t>
            </a:r>
          </a:p>
          <a:p>
            <a:pPr marL="628650" lvl="1" indent="-171450">
              <a:buFont typeface="Arial" pitchFamily="34" charset="0"/>
              <a:buChar char="•"/>
            </a:pPr>
            <a:r>
              <a:rPr lang="en-US" dirty="0" smtClean="0">
                <a:latin typeface="Arial" pitchFamily="34" charset="0"/>
                <a:cs typeface="Arial" pitchFamily="34" charset="0"/>
              </a:rPr>
              <a:t>Podcasts</a:t>
            </a:r>
          </a:p>
          <a:p>
            <a:pPr marL="628650" lvl="1" indent="-171450">
              <a:buFont typeface="Arial" pitchFamily="34" charset="0"/>
              <a:buChar char="•"/>
            </a:pPr>
            <a:r>
              <a:rPr lang="en-US" dirty="0" smtClean="0">
                <a:latin typeface="Arial" pitchFamily="34" charset="0"/>
                <a:cs typeface="Arial" pitchFamily="34" charset="0"/>
              </a:rPr>
              <a:t>Webinars</a:t>
            </a:r>
          </a:p>
          <a:p>
            <a:pPr marL="628650" lvl="1" indent="-171450">
              <a:buFont typeface="Arial" pitchFamily="34" charset="0"/>
              <a:buChar char="•"/>
            </a:pPr>
            <a:r>
              <a:rPr lang="en-US" dirty="0" smtClean="0">
                <a:latin typeface="Arial" pitchFamily="34" charset="0"/>
                <a:cs typeface="Arial" pitchFamily="34" charset="0"/>
              </a:rPr>
              <a:t>Widgets</a:t>
            </a:r>
          </a:p>
          <a:p>
            <a:pPr marL="628650" lvl="1" indent="-171450">
              <a:buFont typeface="Arial" pitchFamily="34" charset="0"/>
              <a:buChar char="•"/>
            </a:pPr>
            <a:r>
              <a:rPr lang="en-US" dirty="0" smtClean="0">
                <a:latin typeface="Arial" pitchFamily="34" charset="0"/>
                <a:cs typeface="Arial" pitchFamily="34" charset="0"/>
              </a:rPr>
              <a:t>Videos</a:t>
            </a:r>
          </a:p>
          <a:p>
            <a:pPr marL="628650" lvl="1" indent="-171450">
              <a:buFont typeface="Arial" pitchFamily="34" charset="0"/>
              <a:buChar char="•"/>
            </a:pPr>
            <a:endParaRPr lang="en-US" dirty="0" smtClean="0">
              <a:latin typeface="Arial" pitchFamily="34" charset="0"/>
              <a:cs typeface="Arial" pitchFamily="34" charset="0"/>
            </a:endParaRPr>
          </a:p>
          <a:p>
            <a:pPr marL="0" lvl="0" indent="0">
              <a:buFont typeface="Arial" pitchFamily="34" charset="0"/>
              <a:buNone/>
            </a:pPr>
            <a:r>
              <a:rPr lang="en-US" b="1" u="sng" dirty="0" smtClean="0">
                <a:latin typeface="Arial" pitchFamily="34" charset="0"/>
                <a:cs typeface="Arial" pitchFamily="34" charset="0"/>
              </a:rPr>
              <a:t>Briefer notes</a:t>
            </a:r>
          </a:p>
          <a:p>
            <a:pPr marL="171450" lvl="0" indent="-171450">
              <a:buFont typeface="Arial" pitchFamily="34" charset="0"/>
              <a:buChar char="•"/>
            </a:pPr>
            <a:r>
              <a:rPr lang="en-US" b="0" u="none" dirty="0" smtClean="0">
                <a:latin typeface="Arial" pitchFamily="34" charset="0"/>
                <a:cs typeface="Arial" pitchFamily="34" charset="0"/>
              </a:rPr>
              <a:t>Explain</a:t>
            </a:r>
            <a:r>
              <a:rPr lang="en-US" b="0" u="none" baseline="0" dirty="0" smtClean="0">
                <a:latin typeface="Arial" pitchFamily="34" charset="0"/>
                <a:cs typeface="Arial" pitchFamily="34" charset="0"/>
              </a:rPr>
              <a:t> some of the social media offerings and remind audience of upcoming webinars.</a:t>
            </a:r>
            <a:endParaRPr lang="en-US" b="0" u="none"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186734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800" b="1" u="sng" dirty="0" smtClean="0">
                <a:latin typeface="Arial" pitchFamily="34" charset="0"/>
                <a:ea typeface="Calibri" charset="0"/>
                <a:cs typeface="Arial" pitchFamily="34" charset="0"/>
              </a:rPr>
              <a:t>Talking points</a:t>
            </a:r>
            <a:endParaRPr lang="en-US" sz="800" b="1" dirty="0" smtClean="0">
              <a:latin typeface="Arial" pitchFamily="34" charset="0"/>
              <a:ea typeface="Calibri" charset="0"/>
              <a:cs typeface="Arial" pitchFamily="34" charset="0"/>
            </a:endParaRPr>
          </a:p>
          <a:p>
            <a:pPr marL="171450" indent="-171450">
              <a:lnSpc>
                <a:spcPct val="115000"/>
              </a:lnSpc>
              <a:spcBef>
                <a:spcPts val="250"/>
              </a:spcBef>
              <a:buFont typeface="Arial"/>
              <a:buChar char="•"/>
            </a:pPr>
            <a:r>
              <a:rPr lang="en-US" sz="800" dirty="0" smtClean="0">
                <a:latin typeface="Arial" pitchFamily="34" charset="0"/>
                <a:ea typeface="Calibri" charset="0"/>
                <a:cs typeface="Arial" pitchFamily="34" charset="0"/>
              </a:rPr>
              <a:t>All </a:t>
            </a:r>
            <a:r>
              <a:rPr lang="en-US" sz="800" kern="1200" dirty="0" smtClean="0">
                <a:solidFill>
                  <a:schemeClr val="tx1"/>
                </a:solidFill>
                <a:effectLst/>
                <a:latin typeface="+mn-lt"/>
                <a:ea typeface="+mn-ea"/>
                <a:cs typeface="+mn-cs"/>
              </a:rPr>
              <a:t>a</a:t>
            </a:r>
            <a:r>
              <a:rPr lang="en-US" sz="800" dirty="0" smtClean="0"/>
              <a:t>ctive duty, National Guard and Reserve Component service members </a:t>
            </a:r>
            <a:r>
              <a:rPr lang="en-US" sz="800" dirty="0" smtClean="0">
                <a:latin typeface="Arial" pitchFamily="34" charset="0"/>
                <a:ea typeface="Calibri" charset="0"/>
                <a:cs typeface="Arial" pitchFamily="34" charset="0"/>
              </a:rPr>
              <a:t>and their immediate family</a:t>
            </a:r>
            <a:r>
              <a:rPr lang="en-US" sz="800" baseline="0" dirty="0" smtClean="0">
                <a:latin typeface="Arial" pitchFamily="34" charset="0"/>
                <a:ea typeface="Calibri" charset="0"/>
                <a:cs typeface="Arial" pitchFamily="34" charset="0"/>
              </a:rPr>
              <a:t> members</a:t>
            </a:r>
            <a:r>
              <a:rPr lang="en-US" sz="800" dirty="0" smtClean="0">
                <a:latin typeface="Arial" pitchFamily="34" charset="0"/>
                <a:ea typeface="Calibri" charset="0"/>
                <a:cs typeface="Arial" pitchFamily="34" charset="0"/>
              </a:rPr>
              <a:t>, including spouses, children or anyone legally responsible for a service member’s children during a time of separation or deployment are eligible, regardless of activation. </a:t>
            </a:r>
          </a:p>
          <a:p>
            <a:pPr marL="171450" indent="-171450">
              <a:buFont typeface="Arial"/>
              <a:buChar char="•"/>
            </a:pPr>
            <a:r>
              <a:rPr lang="en-US" sz="800" dirty="0" smtClean="0">
                <a:latin typeface="Arial" pitchFamily="34" charset="0"/>
                <a:ea typeface="Calibri" charset="0"/>
                <a:cs typeface="Arial" pitchFamily="34" charset="0"/>
              </a:rPr>
              <a:t>Members of the Coast Guard are eligible when activated and deployed with the Navy.</a:t>
            </a:r>
          </a:p>
          <a:p>
            <a:pPr marL="171450" indent="-171450">
              <a:buFont typeface="Arial"/>
              <a:buChar char="•"/>
            </a:pPr>
            <a:r>
              <a:rPr lang="en-US" sz="800" dirty="0" smtClean="0">
                <a:latin typeface="Arial" pitchFamily="34" charset="0"/>
                <a:ea typeface="Calibri" charset="0"/>
                <a:cs typeface="Arial" pitchFamily="34" charset="0"/>
              </a:rPr>
              <a:t>Civilian</a:t>
            </a:r>
            <a:r>
              <a:rPr lang="en-US" sz="800" baseline="0" dirty="0" smtClean="0">
                <a:latin typeface="Arial" pitchFamily="34" charset="0"/>
                <a:ea typeface="Calibri" charset="0"/>
                <a:cs typeface="Arial" pitchFamily="34" charset="0"/>
              </a:rPr>
              <a:t> Expeditionary Workforce members and their families are eligible while deployed and 90 days prior and 180 days post deployment.</a:t>
            </a:r>
            <a:endParaRPr lang="en-US" sz="800" dirty="0" smtClean="0">
              <a:latin typeface="Calibri" charset="0"/>
              <a:ea typeface="Calibri" charset="0"/>
              <a:cs typeface="Times New Roman" charset="0"/>
            </a:endParaRPr>
          </a:p>
          <a:p>
            <a:pPr>
              <a:lnSpc>
                <a:spcPct val="115000"/>
              </a:lnSpc>
              <a:spcBef>
                <a:spcPct val="0"/>
              </a:spcBef>
            </a:pPr>
            <a:r>
              <a:rPr lang="en-US" sz="800" b="1" u="sng" dirty="0" smtClean="0">
                <a:latin typeface="Arial" charset="0"/>
                <a:ea typeface="Calibri" charset="0"/>
                <a:cs typeface="Times New Roman" charset="0"/>
              </a:rPr>
              <a:t>Briefer notes</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Individual Ready Reserve personnel are eligible.</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Eligibility begins on the initial entrance date (that</a:t>
            </a:r>
            <a:r>
              <a:rPr lang="en-US" sz="800" baseline="0" dirty="0" smtClean="0">
                <a:latin typeface="Arial" charset="0"/>
                <a:ea typeface="Calibri" charset="0"/>
                <a:cs typeface="Times New Roman" charset="0"/>
              </a:rPr>
              <a:t> is</a:t>
            </a:r>
            <a:r>
              <a:rPr lang="en-US" sz="800" dirty="0" smtClean="0">
                <a:latin typeface="Arial" charset="0"/>
                <a:ea typeface="Calibri" charset="0"/>
                <a:cs typeface="Times New Roman" charset="0"/>
              </a:rPr>
              <a:t>, official entrance date into the</a:t>
            </a:r>
            <a:r>
              <a:rPr lang="en-US" sz="800" baseline="0" dirty="0" smtClean="0">
                <a:latin typeface="Arial" charset="0"/>
                <a:ea typeface="Calibri" charset="0"/>
                <a:cs typeface="Times New Roman" charset="0"/>
              </a:rPr>
              <a:t> military </a:t>
            </a:r>
            <a:r>
              <a:rPr lang="en-US" sz="800" dirty="0" smtClean="0">
                <a:latin typeface="Arial" charset="0"/>
                <a:ea typeface="Calibri" charset="0"/>
                <a:cs typeface="Times New Roman" charset="0"/>
              </a:rPr>
              <a:t>or date of delayed enlistment).</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A person transitioning out of the military by way of honorable discharge or retirement is eligible up to 180 days.</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In general, extended family is not eligible.</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Ineligible Coast Guard members don’t qualify because they are under the Department of Homeland Security, not DoD.</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Extended program eligibility reaches anyone who is Defense Enrollment Eligibility Reporting System – more commonly</a:t>
            </a:r>
            <a:r>
              <a:rPr lang="en-US" sz="800" baseline="0" dirty="0" smtClean="0">
                <a:latin typeface="Arial" charset="0"/>
                <a:ea typeface="Calibri" charset="0"/>
                <a:cs typeface="Times New Roman" charset="0"/>
              </a:rPr>
              <a:t> known as DEERS – </a:t>
            </a:r>
            <a:r>
              <a:rPr lang="en-US" sz="800" dirty="0" smtClean="0">
                <a:latin typeface="Arial" charset="0"/>
                <a:ea typeface="Calibri" charset="0"/>
                <a:cs typeface="Times New Roman" charset="0"/>
              </a:rPr>
              <a:t>eligible, including survivors (non-remarried spouses and children) of </a:t>
            </a:r>
            <a:r>
              <a:rPr lang="en-US" sz="800" kern="1200" dirty="0" smtClean="0">
                <a:solidFill>
                  <a:schemeClr val="tx1"/>
                </a:solidFill>
                <a:effectLst/>
                <a:latin typeface="+mn-lt"/>
                <a:ea typeface="+mn-ea"/>
                <a:cs typeface="+mn-cs"/>
              </a:rPr>
              <a:t>a</a:t>
            </a:r>
            <a:r>
              <a:rPr lang="en-US" sz="800" dirty="0" smtClean="0"/>
              <a:t>ctive duty, National Guard and Reserve Component service members </a:t>
            </a:r>
            <a:r>
              <a:rPr lang="en-US" sz="800" dirty="0" smtClean="0">
                <a:latin typeface="Arial" charset="0"/>
                <a:ea typeface="Calibri" charset="0"/>
                <a:cs typeface="Times New Roman" charset="0"/>
              </a:rPr>
              <a:t>regardless of activation status and lifetime eligibility through the Wounded Warrior Resources. </a:t>
            </a:r>
            <a:endParaRPr lang="en-US" sz="800" dirty="0">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77996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FC1A3-E520-BB47-966D-5CAAF0E05D70}" type="slidenum">
              <a:rPr lang="en-US" smtClean="0"/>
              <a:pPr/>
              <a:t>20</a:t>
            </a:fld>
            <a:endParaRPr lang="en-US"/>
          </a:p>
        </p:txBody>
      </p:sp>
    </p:spTree>
    <p:extLst>
      <p:ext uri="{BB962C8B-B14F-4D97-AF65-F5344CB8AC3E}">
        <p14:creationId xmlns:p14="http://schemas.microsoft.com/office/powerpoint/2010/main" val="649711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Talking points</a:t>
            </a:r>
            <a:endParaRPr lang="en-US" dirty="0">
              <a:latin typeface="Arial" panose="020B0604020202020204" pitchFamily="34" charset="0"/>
              <a:cs typeface="Arial" panose="020B0604020202020204" pitchFamily="34" charset="0"/>
            </a:endParaRPr>
          </a:p>
          <a:p>
            <a:pPr marL="171428" indent="-171428">
              <a:buFont typeface="Arial" pitchFamily="34" charset="0"/>
              <a:buChar char="•"/>
            </a:pPr>
            <a:r>
              <a:rPr lang="en-US" dirty="0">
                <a:latin typeface="Arial" panose="020B0604020202020204" pitchFamily="34" charset="0"/>
                <a:cs typeface="Arial" panose="020B0604020202020204" pitchFamily="34" charset="0"/>
              </a:rPr>
              <a:t>Military One Source provides electronic library resources at no cost 24 hours a day, 7 days a week and 365 days a year.  </a:t>
            </a:r>
            <a:r>
              <a:rPr lang="en-US" u="sng" dirty="0">
                <a:latin typeface="Arial" panose="020B0604020202020204" pitchFamily="34" charset="0"/>
                <a:cs typeface="Arial" panose="020B0604020202020204" pitchFamily="34" charset="0"/>
              </a:rPr>
              <a:t>Note for Guard, reserve and remote location audiences: This is a particularly helpful benefit for those who may not have physical access to an installation library. </a:t>
            </a:r>
            <a:endParaRPr lang="en-US" dirty="0">
              <a:latin typeface="Arial" panose="020B0604020202020204" pitchFamily="34" charset="0"/>
              <a:cs typeface="Arial" panose="020B0604020202020204" pitchFamily="34" charset="0"/>
            </a:endParaRPr>
          </a:p>
          <a:p>
            <a:pPr marL="171428" indent="-171428">
              <a:buFont typeface="Arial" pitchFamily="34" charset="0"/>
              <a:buChar char="•"/>
            </a:pPr>
            <a:r>
              <a:rPr lang="en-US" dirty="0">
                <a:latin typeface="Arial" panose="020B0604020202020204" pitchFamily="34" charset="0"/>
                <a:cs typeface="Arial" panose="020B0604020202020204" pitchFamily="34" charset="0"/>
              </a:rPr>
              <a:t>The online resources are provided by the DoD Morale, Welfare and Recreation Library program and can be accessed through the Morale, Welfare and Recreation link under the Military Life Topics tab. </a:t>
            </a:r>
          </a:p>
          <a:p>
            <a:pPr marL="171428" indent="-171428">
              <a:buFont typeface="Arial" pitchFamily="34" charset="0"/>
              <a:buChar char="•"/>
            </a:pPr>
            <a:endParaRPr lang="en-US"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Briefer notes</a:t>
            </a:r>
          </a:p>
          <a:p>
            <a:pPr marL="171428" indent="-171428">
              <a:buFont typeface="Arial" pitchFamily="34" charset="0"/>
              <a:buChar char="•"/>
            </a:pPr>
            <a:r>
              <a:rPr lang="en-US" dirty="0">
                <a:latin typeface="Arial" panose="020B0604020202020204" pitchFamily="34" charset="0"/>
                <a:cs typeface="Arial" panose="020B0604020202020204" pitchFamily="34" charset="0"/>
              </a:rPr>
              <a:t>Discuss some of the information that is available using the selected widgets on the slide.  Not all resources available are represented on the slide.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Peterson’s Education Resource Center </a:t>
            </a:r>
            <a:r>
              <a:rPr lang="en-US" dirty="0">
                <a:latin typeface="Arial" panose="020B0604020202020204" pitchFamily="34" charset="0"/>
                <a:cs typeface="Arial" panose="020B0604020202020204" pitchFamily="34" charset="0"/>
              </a:rPr>
              <a:t>provides study guides and practice tests for SAT, ACT, CLEP, ASVAB, certifications and more, as well as help with scholarships and the admissions process.</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Morningstar Investment Research Center </a:t>
            </a:r>
            <a:r>
              <a:rPr lang="en-US" dirty="0">
                <a:latin typeface="Arial" panose="020B0604020202020204" pitchFamily="34" charset="0"/>
                <a:cs typeface="Arial" panose="020B0604020202020204" pitchFamily="34" charset="0"/>
              </a:rPr>
              <a:t>offers information and advice on mutual funds, stocks, exchange traded funds and companies.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Career Transitions </a:t>
            </a:r>
            <a:r>
              <a:rPr lang="en-US" dirty="0">
                <a:latin typeface="Arial" panose="020B0604020202020204" pitchFamily="34" charset="0"/>
                <a:cs typeface="Arial" panose="020B0604020202020204" pitchFamily="34" charset="0"/>
              </a:rPr>
              <a:t>helps users find job announcements, write a resume, map military experience to civilian jobs, write a cover letter, access career interests and participate in an interview simulation.</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Master File Premier and Academic One Source</a:t>
            </a:r>
            <a:r>
              <a:rPr lang="en-US" dirty="0">
                <a:latin typeface="Arial" panose="020B0604020202020204" pitchFamily="34" charset="0"/>
                <a:cs typeface="Arial" panose="020B0604020202020204" pitchFamily="34" charset="0"/>
              </a:rPr>
              <a:t> links to scholarly and informational full-text journal articles, including extensive coverage of the sciences, technology, medicine, the arts, theology, literature, history and culture.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Auto Repair Reference Center</a:t>
            </a:r>
            <a:r>
              <a:rPr lang="en-US" dirty="0">
                <a:latin typeface="Arial" panose="020B0604020202020204" pitchFamily="34" charset="0"/>
                <a:cs typeface="Arial" panose="020B0604020202020204" pitchFamily="34" charset="0"/>
              </a:rPr>
              <a:t> offers complete automotive repair manuals, 1954 to current.</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Heritage Quest</a:t>
            </a:r>
            <a:r>
              <a:rPr lang="en-US" dirty="0">
                <a:latin typeface="Arial" panose="020B0604020202020204" pitchFamily="34" charset="0"/>
                <a:cs typeface="Arial" panose="020B0604020202020204" pitchFamily="34" charset="0"/>
              </a:rPr>
              <a:t> offers an essential collection of unique materials for both genealogical and historical researchers with coverage dating back to the late 1700s.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Kids </a:t>
            </a:r>
            <a:r>
              <a:rPr lang="en-US" b="1" dirty="0" err="1">
                <a:latin typeface="Arial" panose="020B0604020202020204" pitchFamily="34" charset="0"/>
                <a:cs typeface="Arial" panose="020B0604020202020204" pitchFamily="34" charset="0"/>
              </a:rPr>
              <a:t>InfoBits</a:t>
            </a:r>
            <a:r>
              <a:rPr lang="en-US" dirty="0">
                <a:latin typeface="Arial" panose="020B0604020202020204" pitchFamily="34" charset="0"/>
                <a:cs typeface="Arial" panose="020B0604020202020204" pitchFamily="34" charset="0"/>
              </a:rPr>
              <a:t> is designed especially for students in kindergarten through grade five.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Culture Grams </a:t>
            </a:r>
            <a:r>
              <a:rPr lang="en-US" dirty="0">
                <a:latin typeface="Arial" panose="020B0604020202020204" pitchFamily="34" charset="0"/>
                <a:cs typeface="Arial" panose="020B0604020202020204" pitchFamily="34" charset="0"/>
              </a:rPr>
              <a:t>allows users to experience the world and its people through detailed cultural information on more than 200 countries through both adult and child interfaces.</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One Click Digital and EBSCO eBooks Collection</a:t>
            </a:r>
            <a:r>
              <a:rPr lang="en-US" dirty="0">
                <a:latin typeface="Arial" panose="020B0604020202020204" pitchFamily="34" charset="0"/>
                <a:cs typeface="Arial" panose="020B0604020202020204" pitchFamily="34" charset="0"/>
              </a:rPr>
              <a:t> offers downloadable audio files and eBooks for checkout.</a:t>
            </a:r>
          </a:p>
          <a:p>
            <a:pPr marL="628572" lvl="1" indent="-171428">
              <a:buFont typeface="Arial" pitchFamily="34" charset="0"/>
              <a:buChar char="•"/>
            </a:pPr>
            <a:r>
              <a:rPr lang="en-US" b="1" dirty="0" err="1">
                <a:latin typeface="Arial" panose="020B0604020202020204" pitchFamily="34" charset="0"/>
                <a:cs typeface="Arial" panose="020B0604020202020204" pitchFamily="34" charset="0"/>
              </a:rPr>
              <a:t>TumbleBook</a:t>
            </a:r>
            <a:r>
              <a:rPr lang="en-US" b="1" dirty="0">
                <a:latin typeface="Arial" panose="020B0604020202020204" pitchFamily="34" charset="0"/>
                <a:cs typeface="Arial" panose="020B0604020202020204" pitchFamily="34" charset="0"/>
              </a:rPr>
              <a:t> Library</a:t>
            </a:r>
            <a:r>
              <a:rPr lang="en-US" dirty="0">
                <a:latin typeface="Arial" panose="020B0604020202020204" pitchFamily="34" charset="0"/>
                <a:cs typeface="Arial" panose="020B0604020202020204" pitchFamily="34" charset="0"/>
              </a:rPr>
              <a:t> is an online collection of eBooks for reading, listening and playing games for ages 4-12.</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Safari Books Online </a:t>
            </a:r>
            <a:r>
              <a:rPr lang="en-US" dirty="0">
                <a:latin typeface="Arial" panose="020B0604020202020204" pitchFamily="34" charset="0"/>
                <a:cs typeface="Arial" panose="020B0604020202020204" pitchFamily="34" charset="0"/>
              </a:rPr>
              <a:t>is an </a:t>
            </a:r>
            <a:r>
              <a:rPr lang="en-US" dirty="0" err="1">
                <a:latin typeface="Arial" panose="020B0604020202020204" pitchFamily="34" charset="0"/>
                <a:cs typeface="Arial" panose="020B0604020202020204" pitchFamily="34" charset="0"/>
              </a:rPr>
              <a:t>eReference</a:t>
            </a:r>
            <a:r>
              <a:rPr lang="en-US" dirty="0">
                <a:latin typeface="Arial" panose="020B0604020202020204" pitchFamily="34" charset="0"/>
                <a:cs typeface="Arial" panose="020B0604020202020204" pitchFamily="34" charset="0"/>
              </a:rPr>
              <a:t> library with thousands of business and information technology books.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Tutor.com</a:t>
            </a:r>
            <a:r>
              <a:rPr lang="en-US" dirty="0">
                <a:latin typeface="Arial" panose="020B0604020202020204" pitchFamily="34" charset="0"/>
                <a:cs typeface="Arial" panose="020B0604020202020204" pitchFamily="34" charset="0"/>
              </a:rPr>
              <a:t> is a one-on-one online live homework help site.  See registration site for eligibility.</a:t>
            </a:r>
          </a:p>
          <a:p>
            <a:pPr marL="628572" lvl="1" indent="-171428">
              <a:buFont typeface="Arial" pitchFamily="34" charset="0"/>
              <a:buChar char="•"/>
            </a:pPr>
            <a:r>
              <a:rPr lang="en-US" b="1" dirty="0" err="1">
                <a:latin typeface="Arial" panose="020B0604020202020204" pitchFamily="34" charset="0"/>
                <a:cs typeface="Arial" panose="020B0604020202020204" pitchFamily="34" charset="0"/>
              </a:rPr>
              <a:t>NewsBank</a:t>
            </a:r>
            <a:r>
              <a:rPr lang="en-US" dirty="0">
                <a:latin typeface="Arial" panose="020B0604020202020204" pitchFamily="34" charset="0"/>
                <a:cs typeface="Arial" panose="020B0604020202020204" pitchFamily="34" charset="0"/>
              </a:rPr>
              <a:t> offers electronic editions of the Army, Air Force, Marine Corps, Navy, and Federal Times and other Defense and Government publications.</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Military and Intelligence Database</a:t>
            </a:r>
            <a:r>
              <a:rPr lang="en-US" dirty="0">
                <a:latin typeface="Arial" panose="020B0604020202020204" pitchFamily="34" charset="0"/>
                <a:cs typeface="Arial" panose="020B0604020202020204" pitchFamily="34" charset="0"/>
              </a:rPr>
              <a:t> is a custom collection of more than 500 journals, articles, books, and magazines with military and government relevance.</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357898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charset="0"/>
                <a:cs typeface="Arial" charset="0"/>
              </a:rPr>
              <a:t>Talking points</a:t>
            </a:r>
          </a:p>
          <a:p>
            <a:pPr marL="171428" indent="-171428">
              <a:buFont typeface="Arial" pitchFamily="34" charset="0"/>
              <a:buChar char="•"/>
            </a:pPr>
            <a:r>
              <a:rPr lang="en-US" dirty="0">
                <a:latin typeface="Arial" charset="0"/>
                <a:cs typeface="Arial" charset="0"/>
              </a:rPr>
              <a:t>Military OneSource is available </a:t>
            </a:r>
            <a:r>
              <a:rPr lang="en-US" b="1" dirty="0">
                <a:latin typeface="Arial" charset="0"/>
                <a:cs typeface="Arial" charset="0"/>
              </a:rPr>
              <a:t>24/7/365</a:t>
            </a:r>
            <a:r>
              <a:rPr lang="en-US" dirty="0">
                <a:latin typeface="Arial" charset="0"/>
                <a:cs typeface="Arial" charset="0"/>
              </a:rPr>
              <a:t>, in other words, when you need us, we are there.</a:t>
            </a:r>
          </a:p>
          <a:p>
            <a:pPr marL="171428" indent="-171428">
              <a:buFont typeface="Arial" pitchFamily="34" charset="0"/>
              <a:buChar char="•"/>
            </a:pPr>
            <a:r>
              <a:rPr lang="en-US" dirty="0">
                <a:latin typeface="Arial" charset="0"/>
                <a:cs typeface="Arial" charset="0"/>
              </a:rPr>
              <a:t>You can </a:t>
            </a:r>
            <a:r>
              <a:rPr lang="en-US" b="1" dirty="0">
                <a:latin typeface="Arial" charset="0"/>
                <a:cs typeface="Arial" charset="0"/>
              </a:rPr>
              <a:t>call our toll-free number </a:t>
            </a:r>
            <a:r>
              <a:rPr lang="en-US" dirty="0">
                <a:latin typeface="Arial" charset="0"/>
                <a:cs typeface="Arial" charset="0"/>
              </a:rPr>
              <a:t>to talk to a </a:t>
            </a:r>
            <a:r>
              <a:rPr lang="en-US" b="1" dirty="0">
                <a:latin typeface="Arial" charset="0"/>
                <a:cs typeface="Arial" charset="0"/>
              </a:rPr>
              <a:t>trained master’s-level consultant </a:t>
            </a:r>
            <a:r>
              <a:rPr lang="en-US" dirty="0">
                <a:latin typeface="Arial" charset="0"/>
                <a:cs typeface="Arial" charset="0"/>
              </a:rPr>
              <a:t>who can offer confidential support and up-to-date practical solutions or appropriate referrals.</a:t>
            </a:r>
          </a:p>
          <a:p>
            <a:pPr marL="171428" indent="-171428">
              <a:buFont typeface="Arial" pitchFamily="34" charset="0"/>
              <a:buChar char="•"/>
            </a:pPr>
            <a:r>
              <a:rPr lang="en-US" dirty="0">
                <a:latin typeface="Arial" charset="0"/>
                <a:cs typeface="Arial" charset="0"/>
              </a:rPr>
              <a:t>Or, access our website and browse through everything the site has to offer, including webinars, newsletters and all of the other support discussed during this presentation.</a:t>
            </a:r>
          </a:p>
          <a:p>
            <a:pPr marL="171428" indent="-171428">
              <a:buFont typeface="Arial" pitchFamily="34" charset="0"/>
              <a:buChar char="•"/>
            </a:pPr>
            <a:r>
              <a:rPr lang="en-US" dirty="0">
                <a:latin typeface="Arial" charset="0"/>
                <a:cs typeface="Arial" charset="0"/>
              </a:rPr>
              <a:t>Even on the go, Military OneSource is at your fingertips. The mobile site allows you to reach all of the resources of the traditional Military OneSource website no matter where you are.</a:t>
            </a:r>
          </a:p>
          <a:p>
            <a:pPr marL="171428" indent="-171428">
              <a:buFont typeface="Arial" pitchFamily="34" charset="0"/>
              <a:buChar char="•"/>
            </a:pPr>
            <a:r>
              <a:rPr lang="en-US" dirty="0">
                <a:latin typeface="Arial" charset="0"/>
                <a:cs typeface="Arial" charset="0"/>
              </a:rPr>
              <a:t>Access to some information and services, including confidential non-medical counseling, requires you to log-in. To do so, you will need to create your own user name and password.</a:t>
            </a:r>
          </a:p>
          <a:p>
            <a:pPr marL="171428" indent="-171428">
              <a:buFont typeface="Arial" pitchFamily="34" charset="0"/>
              <a:buChar char="•"/>
            </a:pPr>
            <a:r>
              <a:rPr lang="en-US" dirty="0">
                <a:latin typeface="Arial" charset="0"/>
                <a:cs typeface="Arial" charset="0"/>
              </a:rPr>
              <a:t>You also have the option to </a:t>
            </a:r>
            <a:r>
              <a:rPr lang="en-US" b="1" dirty="0">
                <a:latin typeface="Arial" charset="0"/>
                <a:cs typeface="Arial" charset="0"/>
              </a:rPr>
              <a:t>email a consultant</a:t>
            </a:r>
            <a:r>
              <a:rPr lang="en-US" dirty="0">
                <a:latin typeface="Arial" charset="0"/>
                <a:cs typeface="Arial" charset="0"/>
              </a:rPr>
              <a:t> your question. The consultant will research your request and get back to you. If your request is urgent or time sensitive, you will want to call the toll-free number to speak with a live consultant.</a:t>
            </a:r>
          </a:p>
          <a:p>
            <a:pPr marL="171428" indent="-171428">
              <a:buFont typeface="Arial" pitchFamily="34" charset="0"/>
              <a:buChar char="•"/>
            </a:pPr>
            <a:r>
              <a:rPr lang="en-US" b="1" dirty="0">
                <a:latin typeface="Arial" charset="0"/>
                <a:cs typeface="Arial" charset="0"/>
              </a:rPr>
              <a:t>All Military OneSource services and materials are available at no cost to service members and their families.</a:t>
            </a:r>
          </a:p>
          <a:p>
            <a:pPr marL="171428" indent="-171428">
              <a:buFont typeface="Arial" pitchFamily="34" charset="0"/>
              <a:buChar char="•"/>
            </a:pPr>
            <a:r>
              <a:rPr lang="en-US" dirty="0">
                <a:latin typeface="Arial" charset="0"/>
                <a:cs typeface="Arial" charset="0"/>
              </a:rPr>
              <a:t>Additionally, Military OneSource is constantly looking for ways to improve the service, and values all feedback. We conduct surveys asking for information on your experience. The 12-question survey will periodically appear on the website, or you can access it direct via the Contact Us link.</a:t>
            </a:r>
          </a:p>
          <a:p>
            <a:pPr marL="171428" indent="-171428">
              <a:buFont typeface="Arial" pitchFamily="34" charset="0"/>
              <a:buChar char="•"/>
            </a:pPr>
            <a:r>
              <a:rPr lang="en-US" dirty="0">
                <a:latin typeface="Arial" charset="0"/>
                <a:cs typeface="Arial" charset="0"/>
              </a:rPr>
              <a:t>For a situation where the service did not meet the expectation, there is a </a:t>
            </a:r>
            <a:r>
              <a:rPr lang="en-US" b="1" dirty="0">
                <a:latin typeface="Arial" charset="0"/>
                <a:cs typeface="Arial" charset="0"/>
              </a:rPr>
              <a:t>customer recovery </a:t>
            </a:r>
            <a:r>
              <a:rPr lang="en-US" dirty="0">
                <a:latin typeface="Arial" charset="0"/>
                <a:cs typeface="Arial" charset="0"/>
              </a:rPr>
              <a:t>process in place. Each complaint is documented and taken very seriously. All departments are notified to ensure proper training and actions are taken to immediately respond to the breakdown. Rest assured that Military OneSource truly cares for, and is committed to service members and families and </a:t>
            </a:r>
            <a:r>
              <a:rPr lang="en-US" b="1" dirty="0">
                <a:latin typeface="Arial" charset="0"/>
                <a:cs typeface="Arial" charset="0"/>
              </a:rPr>
              <a:t>strives for 100 percent customer satisfaction.</a:t>
            </a:r>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657038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charset="0"/>
                <a:cs typeface="Arial" charset="0"/>
              </a:rPr>
              <a:t>Talking points</a:t>
            </a:r>
            <a:endParaRPr lang="en-US" sz="1200" dirty="0" smtClean="0">
              <a:latin typeface="Arial" charset="0"/>
              <a:cs typeface="Arial" charset="0"/>
            </a:endParaRPr>
          </a:p>
          <a:p>
            <a:pPr marL="171450" indent="-171450">
              <a:buFont typeface="Arial"/>
              <a:buChar char="•"/>
            </a:pPr>
            <a:r>
              <a:rPr lang="en-US" sz="1200" dirty="0" smtClean="0">
                <a:latin typeface="Arial" charset="0"/>
                <a:cs typeface="Arial" charset="0"/>
              </a:rPr>
              <a:t>Does anyone have any questions?   </a:t>
            </a:r>
          </a:p>
          <a:p>
            <a:pPr marL="171450" indent="-171450">
              <a:buFont typeface="Arial"/>
              <a:buChar char="•"/>
            </a:pPr>
            <a:r>
              <a:rPr lang="en-US" sz="1200" dirty="0" smtClean="0">
                <a:latin typeface="Arial" charset="0"/>
                <a:cs typeface="Arial" charset="0"/>
              </a:rPr>
              <a:t>Let them know </a:t>
            </a:r>
            <a:r>
              <a:rPr lang="en-US" sz="1200" b="0" dirty="0" smtClean="0">
                <a:latin typeface="Arial" charset="0"/>
                <a:cs typeface="Arial" charset="0"/>
              </a:rPr>
              <a:t>how long you will be around </a:t>
            </a:r>
            <a:r>
              <a:rPr lang="en-US" sz="1200" dirty="0" smtClean="0">
                <a:latin typeface="Arial" charset="0"/>
                <a:cs typeface="Arial" charset="0"/>
              </a:rPr>
              <a:t>after the presentation and where they can find you if they think of a question they would like to ask later on.</a:t>
            </a:r>
          </a:p>
          <a:p>
            <a:pPr marL="171450" indent="-171450">
              <a:buFont typeface="Arial"/>
              <a:buChar char="•"/>
            </a:pPr>
            <a:r>
              <a:rPr lang="en-US" sz="1200" dirty="0" smtClean="0">
                <a:latin typeface="Arial" charset="0"/>
                <a:cs typeface="Arial" charset="0"/>
              </a:rPr>
              <a:t>Direct additional questions to the Military OneSource call center</a:t>
            </a:r>
            <a:r>
              <a:rPr lang="en-US" sz="1200" baseline="0" dirty="0" smtClean="0">
                <a:latin typeface="Arial" charset="0"/>
                <a:cs typeface="Arial" charset="0"/>
              </a:rPr>
              <a:t> at 800-342-9647.</a:t>
            </a:r>
            <a:endParaRPr lang="en-US" sz="1200"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t>23</a:t>
            </a:fld>
            <a:endParaRPr lang="en-US"/>
          </a:p>
        </p:txBody>
      </p:sp>
    </p:spTree>
    <p:extLst>
      <p:ext uri="{BB962C8B-B14F-4D97-AF65-F5344CB8AC3E}">
        <p14:creationId xmlns:p14="http://schemas.microsoft.com/office/powerpoint/2010/main" val="2279406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anose="020B0604020202020204" pitchFamily="34" charset="0"/>
                <a:cs typeface="Arial" panose="020B0604020202020204" pitchFamily="34" charset="0"/>
              </a:rPr>
              <a:t>Briefer</a:t>
            </a:r>
            <a:r>
              <a:rPr lang="en-US" b="1" u="sng" baseline="0" dirty="0" smtClean="0">
                <a:latin typeface="Arial" panose="020B0604020202020204" pitchFamily="34" charset="0"/>
                <a:cs typeface="Arial" panose="020B0604020202020204" pitchFamily="34" charset="0"/>
              </a:rPr>
              <a:t> notes</a:t>
            </a:r>
            <a:endParaRPr lang="en-US" b="1" u="sng" dirty="0" smtClean="0">
              <a:latin typeface="Arial" panose="020B0604020202020204" pitchFamily="34" charset="0"/>
              <a:cs typeface="Arial" panose="020B0604020202020204" pitchFamily="34" charset="0"/>
            </a:endParaRPr>
          </a:p>
          <a:p>
            <a:r>
              <a:rPr lang="en-US" b="0" u="none" dirty="0" smtClean="0">
                <a:latin typeface="Arial" panose="020B0604020202020204" pitchFamily="34" charset="0"/>
                <a:cs typeface="Arial" panose="020B0604020202020204" pitchFamily="34" charset="0"/>
              </a:rPr>
              <a:t>Point out the contact phone</a:t>
            </a:r>
            <a:r>
              <a:rPr lang="en-US" b="0" u="none" baseline="0" dirty="0" smtClean="0">
                <a:latin typeface="Arial" panose="020B0604020202020204" pitchFamily="34" charset="0"/>
                <a:cs typeface="Arial" panose="020B0604020202020204" pitchFamily="34" charset="0"/>
              </a:rPr>
              <a:t> number and website to audience members and remind them to direct additional questions and concerns to a Military OneSource consultant through the call center. </a:t>
            </a:r>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t>24</a:t>
            </a:fld>
            <a:endParaRPr lang="en-US"/>
          </a:p>
        </p:txBody>
      </p:sp>
    </p:spTree>
    <p:extLst>
      <p:ext uri="{BB962C8B-B14F-4D97-AF65-F5344CB8AC3E}">
        <p14:creationId xmlns:p14="http://schemas.microsoft.com/office/powerpoint/2010/main" val="3412108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1000" b="1" u="sng" dirty="0" smtClean="0">
                <a:latin typeface="Arial" charset="0"/>
                <a:ea typeface="Calibri" charset="0"/>
                <a:cs typeface="Times New Roman" charset="0"/>
              </a:rPr>
              <a:t>Talking points</a:t>
            </a:r>
            <a:endParaRPr lang="en-US" sz="1000" u="sng" dirty="0" smtClean="0">
              <a:latin typeface="Calibri" charset="0"/>
              <a:ea typeface="Calibri" charset="0"/>
              <a:cs typeface="Times New Roman" charset="0"/>
            </a:endParaRPr>
          </a:p>
          <a:p>
            <a:pPr marL="171450" indent="-171450">
              <a:spcBef>
                <a:spcPts val="300"/>
              </a:spcBef>
              <a:buFont typeface="Arial"/>
              <a:buChar char="•"/>
            </a:pPr>
            <a:r>
              <a:rPr lang="en-US" sz="1000" dirty="0" smtClean="0">
                <a:latin typeface="Arial" charset="0"/>
                <a:ea typeface="Calibri" charset="0"/>
                <a:cs typeface="Times New Roman" charset="0"/>
              </a:rPr>
              <a:t>Contacts</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with Military OneSource, whether by telephone, online or face-to-face non-medical counseling, are</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private.  </a:t>
            </a:r>
            <a:endParaRPr lang="en-US" sz="1000" dirty="0" smtClean="0">
              <a:latin typeface="Calibri" charset="0"/>
              <a:ea typeface="Calibri" charset="0"/>
              <a:cs typeface="Times New Roman" charset="0"/>
            </a:endParaRPr>
          </a:p>
          <a:p>
            <a:pPr marL="171450" indent="-171450">
              <a:spcBef>
                <a:spcPts val="300"/>
              </a:spcBef>
              <a:buFont typeface="Arial"/>
              <a:buChar char="•"/>
            </a:pPr>
            <a:r>
              <a:rPr lang="en-US" sz="1000" dirty="0" smtClean="0">
                <a:latin typeface="Arial" charset="0"/>
                <a:ea typeface="Calibri" charset="0"/>
                <a:cs typeface="Times New Roman" charset="0"/>
              </a:rPr>
              <a:t>Military OneSource ensures that personal information is secure and each user is treated confidentially</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and with respect, regardless of rank. </a:t>
            </a:r>
          </a:p>
          <a:p>
            <a:pPr marL="171450" indent="-171450">
              <a:spcBef>
                <a:spcPts val="300"/>
              </a:spcBef>
              <a:buFont typeface="Arial"/>
              <a:buChar char="•"/>
            </a:pPr>
            <a:r>
              <a:rPr lang="en-US" sz="1000" dirty="0" smtClean="0">
                <a:latin typeface="Arial" charset="0"/>
                <a:ea typeface="Calibri" charset="0"/>
                <a:cs typeface="Times New Roman" charset="0"/>
              </a:rPr>
              <a:t>Neither service members nor their commanders are advised when a family member seeks Military OneSource non-medical counseling.</a:t>
            </a:r>
            <a:endParaRPr lang="en-US" sz="1000" dirty="0" smtClean="0">
              <a:latin typeface="Calibri" charset="0"/>
              <a:ea typeface="Calibri" charset="0"/>
              <a:cs typeface="Times New Roman" charset="0"/>
            </a:endParaRPr>
          </a:p>
          <a:p>
            <a:pPr marL="171450" indent="-171450">
              <a:spcBef>
                <a:spcPts val="300"/>
              </a:spcBef>
              <a:buFont typeface="Arial"/>
              <a:buChar char="•"/>
            </a:pPr>
            <a:r>
              <a:rPr lang="en-US" sz="1000" dirty="0" smtClean="0">
                <a:latin typeface="Arial" charset="0"/>
                <a:ea typeface="Calibri" charset="0"/>
                <a:cs typeface="Times New Roman" charset="0"/>
              </a:rPr>
              <a:t>Privacy</a:t>
            </a:r>
            <a:r>
              <a:rPr lang="en-US" sz="1000" b="1" dirty="0" smtClean="0">
                <a:latin typeface="Arial" charset="0"/>
                <a:ea typeface="Calibri" charset="0"/>
                <a:cs typeface="Times New Roman" charset="0"/>
              </a:rPr>
              <a:t> </a:t>
            </a:r>
            <a:r>
              <a:rPr lang="en-US" sz="1000" b="0" dirty="0" smtClean="0">
                <a:latin typeface="Arial" charset="0"/>
                <a:ea typeface="Calibri" charset="0"/>
                <a:cs typeface="Times New Roman" charset="0"/>
              </a:rPr>
              <a:t>exceptions</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include</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suspected family maltreatment (for</a:t>
            </a:r>
            <a:r>
              <a:rPr lang="en-US" sz="1000" baseline="0" dirty="0" smtClean="0">
                <a:latin typeface="Arial" charset="0"/>
                <a:ea typeface="Calibri" charset="0"/>
                <a:cs typeface="Times New Roman" charset="0"/>
              </a:rPr>
              <a:t> example,</a:t>
            </a:r>
            <a:r>
              <a:rPr lang="en-US" sz="1000" dirty="0" smtClean="0">
                <a:latin typeface="Arial" charset="0"/>
                <a:ea typeface="Calibri" charset="0"/>
                <a:cs typeface="Times New Roman" charset="0"/>
              </a:rPr>
              <a:t> domestic violence, child or elder abuse or neglect), threats to harm self or others and illegal activities.</a:t>
            </a:r>
            <a:r>
              <a:rPr lang="en-US" sz="1000" dirty="0" smtClean="0">
                <a:latin typeface="Calibri" charset="0"/>
                <a:ea typeface="Calibri" charset="0"/>
                <a:cs typeface="Times New Roman" charset="0"/>
              </a:rPr>
              <a:t> </a:t>
            </a:r>
            <a:r>
              <a:rPr lang="en-US" sz="1000" dirty="0" smtClean="0">
                <a:latin typeface="Arial" charset="0"/>
                <a:ea typeface="Calibri" charset="0"/>
                <a:cs typeface="Times New Roman" charset="0"/>
              </a:rPr>
              <a:t>In these cases, Military OneSource consultants have a duty to report to the appropriate military and civilian authorities.  Face-to-face counselors are an extension of Military OneSource, so these reporting requirements apply to them as well. </a:t>
            </a:r>
          </a:p>
          <a:p>
            <a:pPr marL="6350" lvl="1">
              <a:spcBef>
                <a:spcPts val="300"/>
              </a:spcBef>
            </a:pPr>
            <a:r>
              <a:rPr lang="en-US" sz="1000" b="1" u="sng" dirty="0" smtClean="0">
                <a:latin typeface="Arial" charset="0"/>
                <a:ea typeface="Calibri" charset="0"/>
                <a:cs typeface="Times New Roman" charset="0"/>
              </a:rPr>
              <a:t>Briefer notes</a:t>
            </a:r>
          </a:p>
          <a:p>
            <a:pPr marL="177800" lvl="1" indent="-171450">
              <a:spcBef>
                <a:spcPts val="300"/>
              </a:spcBef>
              <a:buFont typeface="Arial" pitchFamily="34" charset="0"/>
              <a:buChar char="•"/>
            </a:pPr>
            <a:r>
              <a:rPr lang="en-US" sz="1000" dirty="0" smtClean="0">
                <a:latin typeface="Arial" charset="0"/>
                <a:ea typeface="Calibri" charset="0"/>
                <a:cs typeface="Times New Roman" charset="0"/>
              </a:rPr>
              <a:t>Substance or alcohol abuse is disclosed only when:</a:t>
            </a:r>
          </a:p>
          <a:p>
            <a:pPr marL="635000" lvl="2" indent="-171450">
              <a:spcBef>
                <a:spcPts val="300"/>
              </a:spcBef>
              <a:buFont typeface="Arial" pitchFamily="34" charset="0"/>
              <a:buChar char="•"/>
            </a:pPr>
            <a:r>
              <a:rPr lang="en-US" sz="1000" dirty="0" smtClean="0">
                <a:latin typeface="Arial" charset="0"/>
                <a:ea typeface="Calibri" charset="0"/>
                <a:cs typeface="Times New Roman" charset="0"/>
              </a:rPr>
              <a:t>The service member self-reports drug abuse violating DoD regulations</a:t>
            </a:r>
          </a:p>
          <a:p>
            <a:pPr marL="635000" lvl="2" indent="-171450">
              <a:spcBef>
                <a:spcPts val="300"/>
              </a:spcBef>
              <a:buFont typeface="Arial" pitchFamily="34" charset="0"/>
              <a:buChar char="•"/>
            </a:pPr>
            <a:r>
              <a:rPr lang="en-US" sz="1000" dirty="0" smtClean="0">
                <a:latin typeface="Arial" charset="0"/>
                <a:ea typeface="Calibri" charset="0"/>
                <a:cs typeface="Times New Roman" charset="0"/>
              </a:rPr>
              <a:t>The</a:t>
            </a:r>
            <a:r>
              <a:rPr lang="en-US" sz="1000" baseline="0" dirty="0" smtClean="0">
                <a:latin typeface="Arial" charset="0"/>
                <a:ea typeface="Calibri" charset="0"/>
                <a:cs typeface="Times New Roman" charset="0"/>
              </a:rPr>
              <a:t> </a:t>
            </a:r>
            <a:r>
              <a:rPr lang="en-US" sz="1000" dirty="0" smtClean="0">
                <a:latin typeface="Arial" charset="0"/>
                <a:ea typeface="Calibri" charset="0"/>
                <a:cs typeface="Times New Roman" charset="0"/>
              </a:rPr>
              <a:t>family member reports alcohol abuse related to domestic violence perpetrated by the service member or abuse</a:t>
            </a:r>
            <a:r>
              <a:rPr lang="en-US" sz="1000" baseline="0" dirty="0" smtClean="0">
                <a:latin typeface="Arial" charset="0"/>
                <a:ea typeface="Calibri" charset="0"/>
                <a:cs typeface="Times New Roman" charset="0"/>
              </a:rPr>
              <a:t> or </a:t>
            </a:r>
            <a:r>
              <a:rPr lang="en-US" sz="1000" dirty="0" smtClean="0">
                <a:latin typeface="Arial" charset="0"/>
                <a:ea typeface="Calibri" charset="0"/>
                <a:cs typeface="Times New Roman" charset="0"/>
              </a:rPr>
              <a:t>neglect of a child or special needs family member</a:t>
            </a:r>
          </a:p>
          <a:p>
            <a:pPr marL="635000" lvl="2" indent="-171450">
              <a:spcBef>
                <a:spcPts val="300"/>
              </a:spcBef>
              <a:buFont typeface="Arial" pitchFamily="34" charset="0"/>
              <a:buChar char="•"/>
            </a:pPr>
            <a:r>
              <a:rPr lang="en-US" sz="1000" dirty="0" smtClean="0">
                <a:latin typeface="Arial" charset="0"/>
                <a:ea typeface="Calibri" charset="0"/>
                <a:cs typeface="Times New Roman" charset="0"/>
              </a:rPr>
              <a:t>Illegal activity has occurred (anything</a:t>
            </a:r>
            <a:r>
              <a:rPr lang="en-US" sz="1000" baseline="0" dirty="0" smtClean="0">
                <a:latin typeface="Arial" charset="0"/>
                <a:ea typeface="Calibri" charset="0"/>
                <a:cs typeface="Times New Roman" charset="0"/>
              </a:rPr>
              <a:t> that breaks local, state or federal law will be reported under duty to warn, including illegal drug use, operating a vehicle under the influence, underage drinking, etc.) </a:t>
            </a:r>
            <a:endParaRPr lang="en-US" sz="1000" dirty="0" smtClean="0">
              <a:latin typeface="Arial" charset="0"/>
              <a:ea typeface="Calibri" charset="0"/>
              <a:cs typeface="Times New Roman" charset="0"/>
            </a:endParaRPr>
          </a:p>
          <a:p>
            <a:pPr marL="177800" lvl="1" indent="-171450">
              <a:spcBef>
                <a:spcPts val="300"/>
              </a:spcBef>
              <a:buFont typeface="Arial" pitchFamily="34" charset="0"/>
              <a:buChar char="•"/>
            </a:pPr>
            <a:r>
              <a:rPr lang="en-US" sz="1000" dirty="0" smtClean="0">
                <a:latin typeface="Arial" charset="0"/>
                <a:ea typeface="Calibri" charset="0"/>
                <a:cs typeface="Times New Roman" charset="0"/>
              </a:rPr>
              <a:t>Air Force personnel are read the following additional statement regarding the Personnel Reliability Program self-reporting requirement: “As a Personnel Reliability Program certified or administrative qualified member, you are responsible to self-notify your Certifying Official of any behavior or circumstances that may or could reduce effectiveness or capability in your job performance, safety or personal reliability. This includes your physical and mental wellness, dependability, or financial or legal concerns. You are also required to self-notify prior to any health care evaluation or treatment, whether military or private that you are a Personnel</a:t>
            </a:r>
            <a:r>
              <a:rPr lang="en-US" sz="1000" baseline="0" dirty="0" smtClean="0">
                <a:latin typeface="Arial" charset="0"/>
                <a:ea typeface="Calibri" charset="0"/>
                <a:cs typeface="Times New Roman" charset="0"/>
              </a:rPr>
              <a:t> Reliability Program</a:t>
            </a:r>
            <a:r>
              <a:rPr lang="en-US" sz="1000" dirty="0" smtClean="0">
                <a:latin typeface="Arial" charset="0"/>
                <a:ea typeface="Calibri" charset="0"/>
                <a:cs typeface="Times New Roman" charset="0"/>
              </a:rPr>
              <a:t>  individual. Failure to make notification may cast doubt on your reliability and violates DoD and United States Air Force policy in DoD Regulation 5210.42.”</a:t>
            </a:r>
            <a:endParaRPr lang="en-US" sz="1000" dirty="0" smtClean="0">
              <a:latin typeface="Arial" charset="0"/>
              <a:cs typeface="Arial" charset="0"/>
            </a:endParaRPr>
          </a:p>
          <a:p>
            <a:pPr marL="177800" lvl="1" indent="-171450">
              <a:spcBef>
                <a:spcPts val="300"/>
              </a:spcBef>
              <a:buFont typeface="Arial" pitchFamily="34" charset="0"/>
              <a:buChar char="•"/>
            </a:pPr>
            <a:endParaRPr lang="en-US" sz="1000"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1328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1200" b="1" u="sng" dirty="0" smtClean="0">
                <a:latin typeface="Arial" charset="0"/>
                <a:ea typeface="Calibri" charset="0"/>
                <a:cs typeface="Arial" charset="0"/>
              </a:rPr>
              <a:t>Talking points</a:t>
            </a:r>
            <a:endParaRPr lang="en-US" sz="1200" b="1" dirty="0" smtClean="0">
              <a:latin typeface="Arial" charset="0"/>
              <a:ea typeface="Calibri" charset="0"/>
              <a:cs typeface="Arial" charset="0"/>
            </a:endParaRPr>
          </a:p>
          <a:p>
            <a:pPr marL="171450" indent="-171450">
              <a:lnSpc>
                <a:spcPct val="115000"/>
              </a:lnSpc>
              <a:spcBef>
                <a:spcPts val="250"/>
              </a:spcBef>
              <a:buFont typeface="Arial"/>
              <a:buChar char="•"/>
            </a:pPr>
            <a:r>
              <a:rPr lang="en-US" sz="1200" dirty="0" smtClean="0">
                <a:latin typeface="Arial" charset="0"/>
                <a:ea typeface="Calibri" charset="0"/>
                <a:cs typeface="Arial" charset="0"/>
              </a:rPr>
              <a:t>Military OneSource offers support on a wide variety of topics. Many are interconnected, depending on the situation.</a:t>
            </a:r>
            <a:r>
              <a:rPr lang="en-US" sz="1200" baseline="0" dirty="0" smtClean="0">
                <a:latin typeface="Arial" charset="0"/>
                <a:ea typeface="Calibri" charset="0"/>
                <a:cs typeface="Arial" charset="0"/>
              </a:rPr>
              <a:t> </a:t>
            </a:r>
            <a:r>
              <a:rPr lang="en-US" sz="1200" dirty="0" smtClean="0">
                <a:latin typeface="Arial" charset="0"/>
                <a:ea typeface="Calibri" charset="0"/>
                <a:cs typeface="Arial" charset="0"/>
              </a:rPr>
              <a:t>For example, a family may call about relocation issues. Discussion of those issues may lead to assistance with new jobs, education counseling if the spouse is in the middle of school, etc.  </a:t>
            </a:r>
          </a:p>
          <a:p>
            <a:pPr>
              <a:lnSpc>
                <a:spcPct val="115000"/>
              </a:lnSpc>
              <a:spcBef>
                <a:spcPct val="0"/>
              </a:spcBef>
            </a:pPr>
            <a:endParaRPr lang="en-US" sz="1200" dirty="0" smtClean="0">
              <a:latin typeface="Arial" charset="0"/>
              <a:ea typeface="Calibri" charset="0"/>
              <a:cs typeface="Arial" charset="0"/>
            </a:endParaRPr>
          </a:p>
          <a:p>
            <a:pPr>
              <a:lnSpc>
                <a:spcPct val="115000"/>
              </a:lnSpc>
              <a:spcBef>
                <a:spcPct val="0"/>
              </a:spcBef>
            </a:pPr>
            <a:r>
              <a:rPr lang="en-US" sz="1200" b="1" u="sng" dirty="0" smtClean="0">
                <a:latin typeface="Arial" charset="0"/>
                <a:ea typeface="Calibri" charset="0"/>
                <a:cs typeface="Arial" charset="0"/>
              </a:rPr>
              <a:t>Briefer notes</a:t>
            </a:r>
          </a:p>
          <a:p>
            <a:pPr marL="171450" indent="-171450">
              <a:lnSpc>
                <a:spcPct val="115000"/>
              </a:lnSpc>
              <a:spcBef>
                <a:spcPts val="250"/>
              </a:spcBef>
              <a:buFont typeface="Arial"/>
              <a:buChar char="•"/>
            </a:pPr>
            <a:r>
              <a:rPr lang="en-US" sz="1200" dirty="0" smtClean="0">
                <a:latin typeface="Arial" charset="0"/>
                <a:cs typeface="Arial" charset="0"/>
              </a:rPr>
              <a:t>Presenter</a:t>
            </a:r>
            <a:r>
              <a:rPr lang="en-US" sz="1200" baseline="0" dirty="0" smtClean="0">
                <a:latin typeface="Arial" charset="0"/>
                <a:cs typeface="Arial" charset="0"/>
              </a:rPr>
              <a:t> can share relevant examples about the many uses of Military OneSource.</a:t>
            </a:r>
            <a:endParaRPr lang="en-US" sz="1200" dirty="0" smtClean="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0550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charset="0"/>
                <a:cs typeface="Arial" charset="0"/>
              </a:rPr>
              <a:t>Talking points</a:t>
            </a:r>
            <a:endParaRPr lang="en-US" b="1" dirty="0" smtClean="0">
              <a:latin typeface="Arial" charset="0"/>
              <a:cs typeface="Arial" charset="0"/>
            </a:endParaRPr>
          </a:p>
          <a:p>
            <a:pPr marL="171428" indent="-171428">
              <a:spcBef>
                <a:spcPts val="600"/>
              </a:spcBef>
              <a:buFont typeface="Arial"/>
              <a:buChar char="•"/>
            </a:pPr>
            <a:r>
              <a:rPr lang="en-US" dirty="0" smtClean="0">
                <a:latin typeface="Arial" charset="0"/>
                <a:cs typeface="Arial" charset="0"/>
              </a:rPr>
              <a:t>Military OneSource</a:t>
            </a:r>
            <a:r>
              <a:rPr lang="en-US" baseline="0" dirty="0" smtClean="0">
                <a:latin typeface="Arial" charset="0"/>
                <a:cs typeface="Arial" charset="0"/>
              </a:rPr>
              <a:t> </a:t>
            </a:r>
            <a:r>
              <a:rPr lang="en-US" dirty="0" smtClean="0">
                <a:latin typeface="Arial" charset="0"/>
                <a:cs typeface="Arial" charset="0"/>
              </a:rPr>
              <a:t>has resources for everyone, no matter how long they have been affiliated with the military,</a:t>
            </a:r>
            <a:r>
              <a:rPr lang="en-US" baseline="0" dirty="0" smtClean="0">
                <a:latin typeface="Arial" charset="0"/>
                <a:cs typeface="Arial" charset="0"/>
              </a:rPr>
              <a:t> </a:t>
            </a:r>
            <a:r>
              <a:rPr lang="en-US" dirty="0" smtClean="0">
                <a:latin typeface="Arial" charset="0"/>
                <a:cs typeface="Arial" charset="0"/>
              </a:rPr>
              <a:t>and the resources are not just related to military life, but life in general.</a:t>
            </a:r>
          </a:p>
          <a:p>
            <a:pPr marL="171428" indent="-171428">
              <a:spcBef>
                <a:spcPts val="600"/>
              </a:spcBef>
              <a:buFont typeface="Arial"/>
              <a:buChar char="•"/>
            </a:pPr>
            <a:r>
              <a:rPr lang="en-US" dirty="0" smtClean="0">
                <a:latin typeface="Arial" charset="0"/>
                <a:cs typeface="Arial" charset="0"/>
              </a:rPr>
              <a:t>Some of the resources that people tend not to know about are:</a:t>
            </a:r>
          </a:p>
          <a:p>
            <a:pPr marL="628572" lvl="1" indent="-171428">
              <a:spcBef>
                <a:spcPts val="600"/>
              </a:spcBef>
              <a:buFont typeface="Arial"/>
              <a:buChar char="•"/>
            </a:pPr>
            <a:r>
              <a:rPr lang="en-US" dirty="0" err="1" smtClean="0">
                <a:latin typeface="Arial" charset="0"/>
                <a:cs typeface="Arial" charset="0"/>
              </a:rPr>
              <a:t>ePublications</a:t>
            </a:r>
            <a:endParaRPr lang="en-US" dirty="0" smtClean="0">
              <a:latin typeface="Arial" charset="0"/>
              <a:cs typeface="Arial" charset="0"/>
            </a:endParaRPr>
          </a:p>
          <a:p>
            <a:pPr marL="628572" lvl="1" indent="-171428">
              <a:spcBef>
                <a:spcPts val="600"/>
              </a:spcBef>
              <a:buFont typeface="Arial"/>
              <a:buChar char="•"/>
            </a:pPr>
            <a:r>
              <a:rPr lang="en-US" dirty="0" smtClean="0">
                <a:latin typeface="Arial" charset="0"/>
                <a:cs typeface="Arial" charset="0"/>
              </a:rPr>
              <a:t>Pet sitting information</a:t>
            </a:r>
          </a:p>
          <a:p>
            <a:pPr marL="628572" lvl="1" indent="-171428">
              <a:spcBef>
                <a:spcPts val="600"/>
              </a:spcBef>
              <a:buFont typeface="Arial"/>
              <a:buChar char="•"/>
            </a:pPr>
            <a:r>
              <a:rPr lang="en-US" dirty="0" smtClean="0">
                <a:latin typeface="Arial" charset="0"/>
                <a:cs typeface="Arial" charset="0"/>
              </a:rPr>
              <a:t>Healthy meal planning tips</a:t>
            </a:r>
          </a:p>
          <a:p>
            <a:pPr marL="628572" lvl="1" indent="-171428">
              <a:spcBef>
                <a:spcPts val="600"/>
              </a:spcBef>
              <a:buFont typeface="Arial"/>
              <a:buChar char="•"/>
            </a:pPr>
            <a:r>
              <a:rPr lang="en-US" dirty="0" smtClean="0">
                <a:latin typeface="Arial" charset="0"/>
                <a:cs typeface="Arial" charset="0"/>
              </a:rPr>
              <a:t>Links to outside agencies that provide emergency services</a:t>
            </a:r>
          </a:p>
          <a:p>
            <a:pPr marL="628572" lvl="1" indent="-171428">
              <a:spcBef>
                <a:spcPts val="600"/>
              </a:spcBef>
              <a:buFont typeface="Arial"/>
              <a:buChar char="•"/>
            </a:pPr>
            <a:r>
              <a:rPr lang="en-US" dirty="0" smtClean="0">
                <a:latin typeface="Arial" charset="0"/>
                <a:cs typeface="Arial" charset="0"/>
              </a:rPr>
              <a:t>Locators to find schools and other resources</a:t>
            </a:r>
          </a:p>
          <a:p>
            <a:pPr marL="171428" indent="-171428">
              <a:spcBef>
                <a:spcPts val="600"/>
              </a:spcBef>
              <a:buFont typeface="Arial"/>
              <a:buChar char="•"/>
            </a:pPr>
            <a:r>
              <a:rPr lang="en-US" dirty="0" smtClean="0">
                <a:latin typeface="Arial" charset="0"/>
                <a:cs typeface="Arial" charset="0"/>
              </a:rPr>
              <a:t>Explore Military OneSource to find out what else we have available.</a:t>
            </a:r>
          </a:p>
        </p:txBody>
      </p:sp>
      <p:sp>
        <p:nvSpPr>
          <p:cNvPr id="4" name="Slide Number Placeholder 3"/>
          <p:cNvSpPr>
            <a:spLocks noGrp="1"/>
          </p:cNvSpPr>
          <p:nvPr>
            <p:ph type="sldNum" sz="quarter" idx="10"/>
          </p:nvPr>
        </p:nvSpPr>
        <p:spPr/>
        <p:txBody>
          <a:bodyPr/>
          <a:lstStyle/>
          <a:p>
            <a:fld id="{6C28D949-B16B-E84B-B434-391559256F84}" type="slidenum">
              <a:rPr lang="en-US" smtClean="0"/>
              <a:t>5</a:t>
            </a:fld>
            <a:endParaRPr lang="en-US"/>
          </a:p>
        </p:txBody>
      </p:sp>
    </p:spTree>
    <p:extLst>
      <p:ext uri="{BB962C8B-B14F-4D97-AF65-F5344CB8AC3E}">
        <p14:creationId xmlns:p14="http://schemas.microsoft.com/office/powerpoint/2010/main" val="2084468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anose="020B0604020202020204" pitchFamily="34" charset="0"/>
                <a:cs typeface="Arial" panose="020B0604020202020204" pitchFamily="34" charset="0"/>
              </a:rPr>
              <a:t>Talking points</a:t>
            </a:r>
          </a:p>
          <a:p>
            <a:pPr marL="171450" indent="-171450">
              <a:buFont typeface="Arial" pitchFamily="34" charset="0"/>
              <a:buChar char="•"/>
            </a:pPr>
            <a:r>
              <a:rPr lang="en-US" b="0" u="none" dirty="0" smtClean="0">
                <a:latin typeface="Arial" panose="020B0604020202020204" pitchFamily="34" charset="0"/>
                <a:cs typeface="Arial" panose="020B0604020202020204" pitchFamily="34" charset="0"/>
              </a:rPr>
              <a:t>At</a:t>
            </a:r>
            <a:r>
              <a:rPr lang="en-US" b="0" u="none" baseline="0" dirty="0" smtClean="0">
                <a:latin typeface="Arial" panose="020B0604020202020204" pitchFamily="34" charset="0"/>
                <a:cs typeface="Arial" panose="020B0604020202020204" pitchFamily="34" charset="0"/>
              </a:rPr>
              <a:t> the bottom of any Military OneSource page you will find links to Our Websites. These websites will further assist service members and family members with several things, including deployment, moving, locating installation services and much more!</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Our websites include:</a:t>
            </a:r>
          </a:p>
          <a:p>
            <a:pPr marL="628650" lvl="1" indent="-171450">
              <a:buFont typeface="Arial" pitchFamily="34" charset="0"/>
              <a:buChar char="•"/>
            </a:pPr>
            <a:r>
              <a:rPr lang="en-US" b="1" u="none" baseline="0" dirty="0" err="1" smtClean="0">
                <a:latin typeface="Arial" panose="020B0604020202020204" pitchFamily="34" charset="0"/>
                <a:cs typeface="Arial" panose="020B0604020202020204" pitchFamily="34" charset="0"/>
              </a:rPr>
              <a:t>MilitaryINSTALLATIONS</a:t>
            </a:r>
            <a:r>
              <a:rPr lang="en-US" b="1" u="none" baseline="0" dirty="0" smtClean="0">
                <a:latin typeface="Arial" panose="020B0604020202020204" pitchFamily="34" charset="0"/>
                <a:cs typeface="Arial" panose="020B0604020202020204" pitchFamily="34" charset="0"/>
              </a:rPr>
              <a:t> - </a:t>
            </a:r>
            <a:r>
              <a:rPr lang="en-US" b="0" u="none" baseline="0" dirty="0" err="1" smtClean="0">
                <a:latin typeface="Arial" panose="020B0604020202020204" pitchFamily="34" charset="0"/>
                <a:cs typeface="Arial" panose="020B0604020202020204" pitchFamily="34" charset="0"/>
              </a:rPr>
              <a:t>MilitaryINSTALLATIONS</a:t>
            </a:r>
            <a:r>
              <a:rPr lang="en-US" b="0" u="none" baseline="0" dirty="0" smtClean="0">
                <a:latin typeface="Arial" panose="020B0604020202020204" pitchFamily="34" charset="0"/>
                <a:cs typeface="Arial" panose="020B0604020202020204" pitchFamily="34" charset="0"/>
              </a:rPr>
              <a:t> allows you to search for programs and services on your installation. </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Military Youth on the Move - </a:t>
            </a:r>
            <a:r>
              <a:rPr lang="en-US" b="0" u="none" baseline="0" dirty="0" smtClean="0">
                <a:latin typeface="Arial" panose="020B0604020202020204" pitchFamily="34" charset="0"/>
                <a:cs typeface="Arial" panose="020B0604020202020204" pitchFamily="34" charset="0"/>
              </a:rPr>
              <a:t>This website is divided into kid, pre-teen, teenager and parent sections. You’ll find age appropriate information for your child to ease common struggles, including healthy living, safety, moving and new schools, money, and making new friends.  </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Military Spouse Employment Partnership Jobs Portal - </a:t>
            </a:r>
            <a:r>
              <a:rPr lang="en-US" b="0" u="none" baseline="0" dirty="0" smtClean="0">
                <a:latin typeface="Arial" panose="020B0604020202020204" pitchFamily="34" charset="0"/>
                <a:cs typeface="Arial" panose="020B0604020202020204" pitchFamily="34" charset="0"/>
              </a:rPr>
              <a:t>The MSEP job portal is a job search engine specifically for military spouses. By entering the city, state and country of residence, spouses can browse through available jobs in the area. An advanced search allows spouses to search for a specific line of work.</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Plan My Deployment - </a:t>
            </a:r>
            <a:r>
              <a:rPr lang="en-US" b="0" u="none" baseline="0" dirty="0" smtClean="0">
                <a:latin typeface="Arial" panose="020B0604020202020204" pitchFamily="34" charset="0"/>
                <a:cs typeface="Arial" panose="020B0604020202020204" pitchFamily="34" charset="0"/>
              </a:rPr>
              <a:t>This tool helps service members and families understand what to expect and when throughout the deployment cycle. Entering the service member’s status, service branch, familial status, and expected deployment and return dates results in a personalized plan to help service members and families prepare for deployment.</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Plan My Move - </a:t>
            </a:r>
            <a:r>
              <a:rPr lang="en-US" b="0" u="none" baseline="0" dirty="0" smtClean="0">
                <a:latin typeface="Arial" panose="020B0604020202020204" pitchFamily="34" charset="0"/>
                <a:cs typeface="Arial" panose="020B0604020202020204" pitchFamily="34" charset="0"/>
              </a:rPr>
              <a:t>Similar to the personalized plans of Plan My Deployment, Plan My Move helps military service members and families create a timeline for a smooth move. Plug in your current duty station, new duty station and your departure date for your personalized timeline.</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err="1" smtClean="0">
                <a:latin typeface="Arial" panose="020B0604020202020204" pitchFamily="34" charset="0"/>
                <a:cs typeface="Arial" panose="020B0604020202020204" pitchFamily="34" charset="0"/>
              </a:rPr>
              <a:t>eSponsorship</a:t>
            </a:r>
            <a:r>
              <a:rPr lang="en-US" b="1" u="none" baseline="0" dirty="0" smtClean="0">
                <a:latin typeface="Arial" panose="020B0604020202020204" pitchFamily="34" charset="0"/>
                <a:cs typeface="Arial" panose="020B0604020202020204" pitchFamily="34" charset="0"/>
              </a:rPr>
              <a:t> Training - </a:t>
            </a:r>
            <a:r>
              <a:rPr lang="en-US" b="0" u="none" baseline="0" dirty="0" smtClean="0">
                <a:latin typeface="Arial" panose="020B0604020202020204" pitchFamily="34" charset="0"/>
                <a:cs typeface="Arial" panose="020B0604020202020204" pitchFamily="34" charset="0"/>
              </a:rPr>
              <a:t>If you have been assigned sponsorship of a newcomer, use your Common Access Card – known as the CAC – to access the </a:t>
            </a:r>
            <a:r>
              <a:rPr lang="en-US" b="0" u="none" baseline="0" dirty="0" err="1" smtClean="0">
                <a:latin typeface="Arial" panose="020B0604020202020204" pitchFamily="34" charset="0"/>
                <a:cs typeface="Arial" panose="020B0604020202020204" pitchFamily="34" charset="0"/>
              </a:rPr>
              <a:t>eSponsorship</a:t>
            </a:r>
            <a:r>
              <a:rPr lang="en-US" b="0" u="none" baseline="0" dirty="0" smtClean="0">
                <a:latin typeface="Arial" panose="020B0604020202020204" pitchFamily="34" charset="0"/>
                <a:cs typeface="Arial" panose="020B0604020202020204" pitchFamily="34" charset="0"/>
              </a:rPr>
              <a:t> application and training. You can also use this resource to communicate electronically and manage the sponsorship online.</a:t>
            </a:r>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err="1" smtClean="0">
                <a:solidFill>
                  <a:schemeClr val="tx1"/>
                </a:solidFill>
                <a:effectLst/>
                <a:latin typeface="Arial" panose="020B0604020202020204" pitchFamily="34" charset="0"/>
                <a:ea typeface="+mn-ea"/>
                <a:cs typeface="Arial" panose="020B0604020202020204" pitchFamily="34" charset="0"/>
              </a:rPr>
              <a:t>MySECO</a:t>
            </a:r>
            <a:r>
              <a:rPr lang="en-US" sz="1200" b="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 The </a:t>
            </a:r>
            <a:r>
              <a:rPr lang="en-US" sz="1200" kern="1200" dirty="0" err="1" smtClean="0">
                <a:solidFill>
                  <a:schemeClr val="tx1"/>
                </a:solidFill>
                <a:effectLst/>
                <a:latin typeface="Arial" panose="020B0604020202020204" pitchFamily="34" charset="0"/>
                <a:ea typeface="+mn-ea"/>
                <a:cs typeface="Arial" panose="020B0604020202020204" pitchFamily="34" charset="0"/>
              </a:rPr>
              <a:t>MySECO</a:t>
            </a:r>
            <a:r>
              <a:rPr lang="en-US" sz="1200" kern="1200" dirty="0" smtClean="0">
                <a:solidFill>
                  <a:schemeClr val="tx1"/>
                </a:solidFill>
                <a:effectLst/>
                <a:latin typeface="Arial" panose="020B0604020202020204" pitchFamily="34" charset="0"/>
                <a:ea typeface="+mn-ea"/>
                <a:cs typeface="Arial" panose="020B0604020202020204" pitchFamily="34" charset="0"/>
              </a:rPr>
              <a:t> website ensures spouses have 24/7 access to online education and career information, resources, tools and assessments. Using the tools and assessments, spouses can begin to explore their interests, skills, passions and personality type to determine the best fit for education and career choices and start to build a portable and meaningful career path.</a:t>
            </a:r>
            <a:endParaRPr lang="en-US" b="0"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USA4 Military Families - </a:t>
            </a:r>
            <a:r>
              <a:rPr lang="en-US" b="0" u="none" baseline="0" dirty="0" smtClean="0">
                <a:latin typeface="Arial" panose="020B0604020202020204" pitchFamily="34" charset="0"/>
                <a:cs typeface="Arial" panose="020B0604020202020204" pitchFamily="34" charset="0"/>
              </a:rPr>
              <a:t>This website supports military families by explaining key issues that directly impact military service members and families. See the latest news or explore the key issues. </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Voluntary Education - </a:t>
            </a:r>
            <a:r>
              <a:rPr lang="en-US" b="0" u="none" baseline="0" dirty="0" smtClean="0">
                <a:latin typeface="Arial" panose="020B0604020202020204" pitchFamily="34" charset="0"/>
                <a:cs typeface="Arial" panose="020B0604020202020204" pitchFamily="34" charset="0"/>
              </a:rPr>
              <a:t>The Voluntary Education Portal offers guidance for anyone in the DoD community continuing their education. Information can be found about tuition assistance, the Post 9/11 G.I. Bill, Troops to Teachers, the Online Academic Skills Course, exams for college credit and much more.</a:t>
            </a:r>
            <a:endParaRPr lang="en-US" b="1" u="none"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31500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414177"/>
          </a:xfrm>
        </p:spPr>
        <p:txBody>
          <a:bodyPr/>
          <a:lstStyle/>
          <a:p>
            <a:r>
              <a:rPr lang="en-US" b="1" u="sng" dirty="0" smtClean="0">
                <a:latin typeface="Arial" pitchFamily="34" charset="0"/>
                <a:cs typeface="Arial" pitchFamily="34" charset="0"/>
              </a:rPr>
              <a:t>Talking points</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There are two points of entry to the Military OneSource website the public and employee assistance program side.  The public side offers a number of articles on military life topics and much more for service member, families, service providers, and leaders and requires no log in.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If you are an eligible service or family member and would like to have access to confidential non-medical counseling, products and specialty consultations, select the log- in button at the top of this page.  Note, that once you log into the employee assistance program side, you have left the public side of Military OneSource website.</a:t>
            </a:r>
            <a:endParaRPr lang="en-US" dirty="0" smtClean="0">
              <a:latin typeface="Arial" pitchFamily="34" charset="0"/>
              <a:cs typeface="Arial" pitchFamily="34" charset="0"/>
            </a:endParaRPr>
          </a:p>
          <a:p>
            <a:pPr marL="171450" indent="-171450">
              <a:buFont typeface="Arial" pitchFamily="34" charset="0"/>
              <a:buChar char="•"/>
            </a:pPr>
            <a:r>
              <a:rPr lang="en-US" dirty="0" smtClean="0">
                <a:latin typeface="Arial" pitchFamily="34" charset="0"/>
                <a:cs typeface="Arial" pitchFamily="34" charset="0"/>
              </a:rPr>
              <a:t>The homepage offers quick access to:</a:t>
            </a:r>
          </a:p>
          <a:p>
            <a:pPr marL="628650" lvl="1" indent="-171450">
              <a:buFont typeface="Arial" pitchFamily="34" charset="0"/>
              <a:buChar char="•"/>
            </a:pPr>
            <a:r>
              <a:rPr lang="en-US" dirty="0" smtClean="0">
                <a:latin typeface="Arial" pitchFamily="34" charset="0"/>
                <a:cs typeface="Arial" pitchFamily="34" charset="0"/>
              </a:rPr>
              <a:t>Links to program pages</a:t>
            </a:r>
          </a:p>
          <a:p>
            <a:pPr marL="628650" lvl="1" indent="-171450">
              <a:buFont typeface="Arial" pitchFamily="34" charset="0"/>
              <a:buChar char="•"/>
            </a:pPr>
            <a:r>
              <a:rPr lang="en-US" dirty="0" smtClean="0">
                <a:latin typeface="Arial" pitchFamily="34" charset="0"/>
                <a:cs typeface="Arial" pitchFamily="34" charset="0"/>
              </a:rPr>
              <a:t>The most popular site content</a:t>
            </a:r>
          </a:p>
          <a:p>
            <a:pPr marL="628650" lvl="1" indent="-171450">
              <a:buFont typeface="Arial" pitchFamily="34" charset="0"/>
              <a:buChar char="•"/>
            </a:pPr>
            <a:r>
              <a:rPr lang="en-US" dirty="0" smtClean="0">
                <a:latin typeface="Arial" pitchFamily="34" charset="0"/>
                <a:cs typeface="Arial" pitchFamily="34" charset="0"/>
              </a:rPr>
              <a:t>An installation directory to help you find the resources closest to you</a:t>
            </a:r>
          </a:p>
          <a:p>
            <a:pPr marL="628650" lvl="1" indent="-171450">
              <a:buFont typeface="Arial" pitchFamily="34" charset="0"/>
              <a:buChar char="•"/>
            </a:pPr>
            <a:r>
              <a:rPr lang="en-US" dirty="0" smtClean="0">
                <a:latin typeface="Arial" pitchFamily="34" charset="0"/>
                <a:cs typeface="Arial" pitchFamily="34" charset="0"/>
              </a:rPr>
              <a:t>All of the available counseling options</a:t>
            </a:r>
          </a:p>
          <a:p>
            <a:pPr marL="171450" indent="-171450">
              <a:buFont typeface="Arial" pitchFamily="34" charset="0"/>
              <a:buChar char="•"/>
            </a:pPr>
            <a:r>
              <a:rPr lang="en-US" b="0" u="none" baseline="0" dirty="0" smtClean="0">
                <a:latin typeface="Arial" pitchFamily="34" charset="0"/>
                <a:cs typeface="Arial" pitchFamily="34" charset="0"/>
              </a:rPr>
              <a:t>Under the Military Life Topics tab, you will find links to each program page. Clicking on any link will take you to that program’s homepage where you will find a wealth of articles, resources and external links.</a:t>
            </a:r>
          </a:p>
          <a:p>
            <a:pPr marL="171450" indent="-171450">
              <a:buFont typeface="Arial" pitchFamily="34" charset="0"/>
              <a:buChar char="•"/>
            </a:pPr>
            <a:r>
              <a:rPr lang="en-US" b="0" u="none" baseline="0" dirty="0" smtClean="0">
                <a:latin typeface="Arial" pitchFamily="34" charset="0"/>
                <a:cs typeface="Arial" pitchFamily="34" charset="0"/>
              </a:rPr>
              <a:t>If you’re interested in the latest hot topics, browse the MOST POPULAR on Military OneSource menu in the top right-hand corner of the homepage. When something peaks your interest, simply click the link to read, watch or hear more.</a:t>
            </a:r>
          </a:p>
          <a:p>
            <a:pPr marL="171450" indent="-171450">
              <a:buFont typeface="Arial" pitchFamily="34" charset="0"/>
              <a:buChar char="•"/>
            </a:pPr>
            <a:r>
              <a:rPr lang="en-US" b="0" u="none" baseline="0" dirty="0" smtClean="0">
                <a:latin typeface="Arial" pitchFamily="34" charset="0"/>
                <a:cs typeface="Arial" pitchFamily="34" charset="0"/>
              </a:rPr>
              <a:t>The Installation Locator box in the middle of the page is your quick reference to all things about your current or soon-to-be installation. Simply fill in your installation’s name, state name or select your installation from the directory. This feature will also provide information on local support providers, like the Red Cross and Joint Force headquarters.</a:t>
            </a:r>
          </a:p>
          <a:p>
            <a:pPr marL="171450" indent="-171450">
              <a:buFont typeface="Arial" pitchFamily="34" charset="0"/>
              <a:buChar char="•"/>
            </a:pPr>
            <a:r>
              <a:rPr lang="en-US" b="0" u="none" baseline="0" dirty="0" smtClean="0">
                <a:latin typeface="Arial" pitchFamily="34" charset="0"/>
                <a:cs typeface="Arial" pitchFamily="34" charset="0"/>
              </a:rPr>
              <a:t>Hovering over the Confidential Help tab will immediately reveal contact phone numbers for instant contact or options for face-to-face, telephonic and online confidential non-medical counseling as well as confidential specialty consultation options (for example, adoption, health and wellness coaching, special needs and wounded warrior) and other services.</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350611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anose="020B0604020202020204" pitchFamily="34" charset="0"/>
                <a:cs typeface="Arial" panose="020B0604020202020204" pitchFamily="34" charset="0"/>
              </a:rPr>
              <a:t>Talking points</a:t>
            </a:r>
          </a:p>
          <a:p>
            <a:r>
              <a:rPr lang="en-US" b="0" u="none" dirty="0" smtClean="0">
                <a:latin typeface="Arial" panose="020B0604020202020204" pitchFamily="34" charset="0"/>
                <a:cs typeface="Arial" panose="020B0604020202020204" pitchFamily="34" charset="0"/>
              </a:rPr>
              <a:t>Left menu:</a:t>
            </a:r>
          </a:p>
          <a:p>
            <a:pPr marL="171450" indent="-171450">
              <a:buFont typeface="Arial" pitchFamily="34" charset="0"/>
              <a:buChar char="•"/>
            </a:pPr>
            <a:r>
              <a:rPr lang="en-US" b="0" u="none" dirty="0" smtClean="0">
                <a:latin typeface="Arial" panose="020B0604020202020204" pitchFamily="34" charset="0"/>
                <a:cs typeface="Arial" panose="020B0604020202020204" pitchFamily="34" charset="0"/>
              </a:rPr>
              <a:t>The</a:t>
            </a:r>
            <a:r>
              <a:rPr lang="en-US" b="0" u="none" baseline="0" dirty="0" smtClean="0">
                <a:latin typeface="Arial" panose="020B0604020202020204" pitchFamily="34" charset="0"/>
                <a:cs typeface="Arial" panose="020B0604020202020204" pitchFamily="34" charset="0"/>
              </a:rPr>
              <a:t> Need Help? tab takes users to options for confidential non-medical counseling services.</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The Feedback tab navigates to a contact form for comments and suggestions, technical support or website accessibility. </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The Products tab takes users to a menu of available products arranged by topic or product type, including audio and video tips, booklets, CDs and DVDs, resource guides and toolkits.</a:t>
            </a:r>
          </a:p>
          <a:p>
            <a:pPr marL="0" indent="0">
              <a:buFont typeface="Arial" pitchFamily="34" charset="0"/>
              <a:buNone/>
            </a:pPr>
            <a:r>
              <a:rPr lang="en-US" b="0" u="none" baseline="0" dirty="0" smtClean="0">
                <a:latin typeface="Arial" panose="020B0604020202020204" pitchFamily="34" charset="0"/>
                <a:cs typeface="Arial" panose="020B0604020202020204" pitchFamily="34" charset="0"/>
              </a:rPr>
              <a:t>Top menu:</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Hover over the Phases of Military Life tab to find helpful information no matter your current phase of military life, including new to the military, single life, career, Guard and reserve, deployment, family life, military leadership and retiring. </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Click your branch of service under the Branch of Service tab for information specific to the Army, Marine Corps, Navy or Air Force.</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The Those who Support tab leads to information specifically for community partners, leaders or command, and service providers.</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u="none" baseline="0" dirty="0" smtClean="0">
                <a:latin typeface="Arial" panose="020B0604020202020204" pitchFamily="34" charset="0"/>
                <a:cs typeface="Arial" panose="020B0604020202020204" pitchFamily="34" charset="0"/>
              </a:rPr>
              <a:t>The Log In tab takes users to a page that requires a username and password. While much of the information on Military OneSource is public, certain services</a:t>
            </a:r>
            <a:r>
              <a:rPr lang="en-US" b="0" u="none" baseline="0" dirty="0" smtClean="0">
                <a:solidFill>
                  <a:schemeClr val="accent5">
                    <a:lumMod val="75000"/>
                  </a:schemeClr>
                </a:solidFill>
                <a:latin typeface="Arial" panose="020B0604020202020204" pitchFamily="34" charset="0"/>
                <a:cs typeface="Arial" panose="020B0604020202020204" pitchFamily="34" charset="0"/>
              </a:rPr>
              <a:t>, including confidential non-medical counseling, products and confidential specialty consultations </a:t>
            </a:r>
            <a:r>
              <a:rPr lang="en-US" b="0" u="none" baseline="0" dirty="0" smtClean="0">
                <a:latin typeface="Arial" panose="020B0604020202020204" pitchFamily="34" charset="0"/>
                <a:cs typeface="Arial" panose="020B0604020202020204" pitchFamily="34" charset="0"/>
              </a:rPr>
              <a:t>are available only to eligible individuals through a secure log in.</a:t>
            </a:r>
          </a:p>
          <a:p>
            <a:pPr marL="0" lvl="0" indent="0">
              <a:buFont typeface="Arial" pitchFamily="34" charset="0"/>
              <a:buNone/>
            </a:pPr>
            <a:r>
              <a:rPr lang="en-US" b="1" u="sng" baseline="0" dirty="0" smtClean="0">
                <a:latin typeface="Arial" panose="020B0604020202020204" pitchFamily="34" charset="0"/>
                <a:cs typeface="Arial" panose="020B0604020202020204" pitchFamily="34" charset="0"/>
              </a:rPr>
              <a:t>Briefer notes</a:t>
            </a:r>
          </a:p>
          <a:p>
            <a:pPr marL="171450" lvl="0" indent="-171450">
              <a:buFont typeface="Arial" pitchFamily="34" charset="0"/>
              <a:buChar char="•"/>
            </a:pPr>
            <a:r>
              <a:rPr lang="en-US" b="0" u="none" baseline="0" dirty="0" smtClean="0">
                <a:latin typeface="Arial" panose="020B0604020202020204" pitchFamily="34" charset="0"/>
                <a:cs typeface="Arial" panose="020B0604020202020204" pitchFamily="34" charset="0"/>
              </a:rPr>
              <a:t>Note that the links for the </a:t>
            </a:r>
            <a:r>
              <a:rPr lang="en-US" b="0" u="none" baseline="0" dirty="0" err="1" smtClean="0">
                <a:latin typeface="Arial" panose="020B0604020202020204" pitchFamily="34" charset="0"/>
                <a:cs typeface="Arial" panose="020B0604020202020204" pitchFamily="34" charset="0"/>
              </a:rPr>
              <a:t>ePublication</a:t>
            </a:r>
            <a:r>
              <a:rPr lang="en-US" b="0" u="none" baseline="0" dirty="0" smtClean="0">
                <a:latin typeface="Arial" panose="020B0604020202020204" pitchFamily="34" charset="0"/>
                <a:cs typeface="Arial" panose="020B0604020202020204" pitchFamily="34" charset="0"/>
              </a:rPr>
              <a:t> Archives and </a:t>
            </a:r>
            <a:r>
              <a:rPr lang="en-US" b="0" u="none" baseline="0" dirty="0" err="1" smtClean="0">
                <a:latin typeface="Arial" panose="020B0604020202020204" pitchFamily="34" charset="0"/>
                <a:cs typeface="Arial" panose="020B0604020202020204" pitchFamily="34" charset="0"/>
              </a:rPr>
              <a:t>MilitaryINSTALLATIONS</a:t>
            </a:r>
            <a:r>
              <a:rPr lang="en-US" b="0" u="none" baseline="0" dirty="0" smtClean="0">
                <a:latin typeface="Arial" panose="020B0604020202020204" pitchFamily="34" charset="0"/>
                <a:cs typeface="Arial" panose="020B0604020202020204" pitchFamily="34" charset="0"/>
              </a:rPr>
              <a:t>, along with many more links, can be found at the bottom of the page.</a:t>
            </a:r>
            <a:endParaRPr lang="en-US" b="0" u="none" baseline="0" dirty="0" smtClean="0"/>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45871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83381"/>
            <a:ext cx="5486400" cy="5111407"/>
          </a:xfrm>
        </p:spPr>
        <p:txBody>
          <a:bodyPr/>
          <a:lstStyle/>
          <a:p>
            <a:r>
              <a:rPr lang="en-US" sz="800" b="1" dirty="0">
                <a:latin typeface="Arial" pitchFamily="34" charset="0"/>
                <a:cs typeface="Arial" pitchFamily="34" charset="0"/>
              </a:rPr>
              <a:t>Talking points</a:t>
            </a:r>
          </a:p>
          <a:p>
            <a:pPr marL="169792" indent="-169792">
              <a:buFont typeface="Arial" pitchFamily="34" charset="0"/>
              <a:buChar char="•"/>
            </a:pPr>
            <a:r>
              <a:rPr lang="en-US" sz="800" dirty="0">
                <a:latin typeface="Arial" pitchFamily="34" charset="0"/>
                <a:cs typeface="Arial" pitchFamily="34" charset="0"/>
              </a:rPr>
              <a:t>Service members and family members can find confidential non-medical counseling information through the toll-free number, 800-342-9647 or through the links on any Military OneSource page by:</a:t>
            </a:r>
          </a:p>
          <a:p>
            <a:pPr marL="622570" lvl="1" indent="-169792">
              <a:buFont typeface="Arial" pitchFamily="34" charset="0"/>
              <a:buChar char="•"/>
            </a:pPr>
            <a:r>
              <a:rPr lang="en-US" sz="800" dirty="0">
                <a:latin typeface="Arial" pitchFamily="34" charset="0"/>
                <a:cs typeface="Arial" pitchFamily="34" charset="0"/>
              </a:rPr>
              <a:t>Hovering over the Confidential Help tab in the menu at the top of any page to see phone numbers for immediate support and the available counseling options offered through Military OneSource and a description of each, confidential non-medical counseling and specialty consultations as well as other services and counseling options. </a:t>
            </a:r>
          </a:p>
          <a:p>
            <a:pPr marL="622570" lvl="1" indent="-169792">
              <a:buFont typeface="Arial" pitchFamily="34" charset="0"/>
              <a:buChar char="•"/>
            </a:pPr>
            <a:r>
              <a:rPr lang="en-US" sz="800" dirty="0">
                <a:latin typeface="Arial" pitchFamily="34" charset="0"/>
                <a:cs typeface="Arial" pitchFamily="34" charset="0"/>
              </a:rPr>
              <a:t>Clicking the Military Life Topics tab in the menu at the top of any page to reveal a list of program pages. Selecting the non-medical counseling link will navigate to the program page for more information about Military OneSource confidential non-medical counseling options.</a:t>
            </a:r>
          </a:p>
          <a:p>
            <a:pPr marL="622570" lvl="1" indent="-169792">
              <a:buFont typeface="Arial" pitchFamily="34" charset="0"/>
              <a:buChar char="•"/>
            </a:pPr>
            <a:r>
              <a:rPr lang="en-US" sz="800" dirty="0">
                <a:latin typeface="Arial" pitchFamily="34" charset="0"/>
                <a:cs typeface="Arial" pitchFamily="34" charset="0"/>
              </a:rPr>
              <a:t>Clicking the Need Help? button in the left-hand margin of any Military OneSource page to be immediately taken to a simplified Counseling Services page. </a:t>
            </a:r>
          </a:p>
          <a:p>
            <a:pPr marL="171428" indent="-171428">
              <a:buFont typeface="Arial" pitchFamily="34" charset="0"/>
              <a:buChar char="•"/>
            </a:pPr>
            <a:r>
              <a:rPr lang="en-US" sz="800" dirty="0">
                <a:latin typeface="Arial" pitchFamily="34" charset="0"/>
                <a:cs typeface="Arial" pitchFamily="34" charset="0"/>
              </a:rPr>
              <a:t>Military OneSource confidential non-medical counseling:</a:t>
            </a:r>
          </a:p>
          <a:p>
            <a:pPr marL="622570" lvl="1" indent="-169792">
              <a:buFont typeface="Arial" pitchFamily="34" charset="0"/>
              <a:buChar char="•"/>
            </a:pPr>
            <a:r>
              <a:rPr lang="en-US" sz="800" dirty="0">
                <a:latin typeface="Arial" pitchFamily="34" charset="0"/>
                <a:cs typeface="Arial" pitchFamily="34" charset="0"/>
              </a:rPr>
              <a:t>Provides up to </a:t>
            </a:r>
            <a:r>
              <a:rPr lang="en-US" sz="800" b="1" dirty="0">
                <a:latin typeface="Arial" pitchFamily="34" charset="0"/>
                <a:cs typeface="Arial" pitchFamily="34" charset="0"/>
              </a:rPr>
              <a:t>12 confidential non-medical counseling sessions,</a:t>
            </a:r>
            <a:r>
              <a:rPr lang="en-US" sz="800" dirty="0">
                <a:latin typeface="Arial" pitchFamily="34" charset="0"/>
                <a:cs typeface="Arial" pitchFamily="34" charset="0"/>
              </a:rPr>
              <a:t> per person, per issue at no cost. Note: financial counseling is unlimited.</a:t>
            </a:r>
          </a:p>
          <a:p>
            <a:pPr marL="622570" lvl="1" indent="-169792">
              <a:buFont typeface="Arial" pitchFamily="34" charset="0"/>
              <a:buChar char="•"/>
            </a:pPr>
            <a:r>
              <a:rPr lang="en-US" sz="800" dirty="0">
                <a:latin typeface="Arial" pitchFamily="34" charset="0"/>
                <a:cs typeface="Arial" pitchFamily="34" charset="0"/>
              </a:rPr>
              <a:t>Provides confidential </a:t>
            </a:r>
            <a:r>
              <a:rPr lang="en-US" sz="800" b="1" dirty="0">
                <a:latin typeface="Arial" pitchFamily="34" charset="0"/>
                <a:cs typeface="Arial" pitchFamily="34" charset="0"/>
              </a:rPr>
              <a:t>short-term counseling to eligible </a:t>
            </a:r>
            <a:r>
              <a:rPr lang="en-US" sz="800" dirty="0">
                <a:latin typeface="Arial" pitchFamily="34" charset="0"/>
                <a:cs typeface="Arial" pitchFamily="34" charset="0"/>
              </a:rPr>
              <a:t>individuals</a:t>
            </a:r>
            <a:r>
              <a:rPr lang="en-US" sz="800" b="1" dirty="0">
                <a:latin typeface="Arial" pitchFamily="34" charset="0"/>
                <a:cs typeface="Arial" pitchFamily="34" charset="0"/>
              </a:rPr>
              <a:t> </a:t>
            </a:r>
            <a:r>
              <a:rPr lang="en-US" sz="800" dirty="0">
                <a:latin typeface="Arial" pitchFamily="34" charset="0"/>
                <a:cs typeface="Arial" pitchFamily="34" charset="0"/>
              </a:rPr>
              <a:t>with such issues as</a:t>
            </a:r>
            <a:r>
              <a:rPr lang="en-US" dirty="0" smtClean="0">
                <a:latin typeface="Arial" panose="020B0604020202020204" pitchFamily="34" charset="0"/>
                <a:cs typeface="Arial" panose="020B0604020202020204" pitchFamily="34" charset="0"/>
              </a:rPr>
              <a:t>: relocation, separation, reintegration, relationship issues, parenting skills, communication, anger management, grief, stress, deployment, life skills, coping skills, interpersonal skills and academic or occupational problems.</a:t>
            </a:r>
            <a:endParaRPr lang="en-US" sz="800" dirty="0">
              <a:latin typeface="Arial" pitchFamily="34" charset="0"/>
              <a:cs typeface="Arial" pitchFamily="34" charset="0"/>
            </a:endParaRPr>
          </a:p>
          <a:p>
            <a:pPr marL="622570" lvl="1" indent="-169792" defTabSz="452777">
              <a:buFont typeface="Arial" pitchFamily="34" charset="0"/>
              <a:buChar char="•"/>
              <a:defRPr/>
            </a:pPr>
            <a:r>
              <a:rPr lang="en-US" sz="800" dirty="0">
                <a:latin typeface="Arial" pitchFamily="34" charset="0"/>
                <a:cs typeface="Arial" pitchFamily="34" charset="0"/>
              </a:rPr>
              <a:t>Is available via three different methods for convenience and generational preferences: </a:t>
            </a:r>
            <a:r>
              <a:rPr lang="en-US" sz="800" b="1" dirty="0">
                <a:latin typeface="Arial" pitchFamily="34" charset="0"/>
                <a:cs typeface="Arial" pitchFamily="34" charset="0"/>
              </a:rPr>
              <a:t>face-to-face, telephonic and online.</a:t>
            </a:r>
            <a:r>
              <a:rPr lang="en-US" sz="800" dirty="0">
                <a:latin typeface="Arial" pitchFamily="34" charset="0"/>
                <a:cs typeface="Arial" pitchFamily="34" charset="0"/>
              </a:rPr>
              <a:t>  The Military OneSource consultant will assess your situation and help determine the most beneficial method. In most cases, referrals are made within 72 hours.</a:t>
            </a:r>
            <a:endParaRPr lang="en-US" sz="800" b="1" dirty="0">
              <a:latin typeface="Arial" pitchFamily="34" charset="0"/>
              <a:cs typeface="Arial" pitchFamily="34" charset="0"/>
            </a:endParaRPr>
          </a:p>
          <a:p>
            <a:pPr marL="628572" lvl="1" indent="-171428">
              <a:buFont typeface="Arial" panose="020B0604020202020204" pitchFamily="34" charset="0"/>
              <a:buChar char="•"/>
            </a:pPr>
            <a:r>
              <a:rPr lang="en-US" sz="800" b="1" dirty="0">
                <a:latin typeface="Arial" pitchFamily="34" charset="0"/>
                <a:cs typeface="Arial" pitchFamily="34" charset="0"/>
              </a:rPr>
              <a:t>Does not </a:t>
            </a:r>
            <a:r>
              <a:rPr lang="en-US" sz="800" dirty="0">
                <a:latin typeface="Arial" pitchFamily="34" charset="0"/>
                <a:cs typeface="Arial" pitchFamily="34" charset="0"/>
              </a:rPr>
              <a:t>provide or determine medical diagnosis. It is not a part of TRICARE, nor does it substitute for authorizations required for reimbursement under TRICARE.</a:t>
            </a:r>
          </a:p>
          <a:p>
            <a:pPr marL="628572" lvl="1" indent="-171428">
              <a:buFont typeface="Arial" panose="020B0604020202020204" pitchFamily="34" charset="0"/>
              <a:buChar char="•"/>
            </a:pPr>
            <a:r>
              <a:rPr lang="en-US" sz="800" dirty="0">
                <a:latin typeface="Arial" pitchFamily="34" charset="0"/>
                <a:cs typeface="Arial" pitchFamily="34" charset="0"/>
              </a:rPr>
              <a:t>Is not intended to be a part of a patient’s Medical Treatment Facility discharge plan or treatment of suicidal or homicidal thoughts, or Family Advocacy Program cases. It is not intended to address sexual assault, abuse, mental health conditions requiring in-patient hospitalizations and other behavioral concerns.</a:t>
            </a:r>
          </a:p>
          <a:p>
            <a:pPr marL="171428" indent="-171428">
              <a:buFont typeface="Arial" panose="020B0604020202020204" pitchFamily="34" charset="0"/>
              <a:buChar char="•"/>
            </a:pPr>
            <a:r>
              <a:rPr lang="en-US" sz="800" dirty="0">
                <a:latin typeface="Arial" pitchFamily="34" charset="0"/>
                <a:cs typeface="Arial" pitchFamily="34" charset="0"/>
              </a:rPr>
              <a:t>Military OneSource confidential specialty consultations:</a:t>
            </a:r>
          </a:p>
          <a:p>
            <a:pPr marL="628572" lvl="1" indent="-171428">
              <a:buFont typeface="Arial" panose="020B0604020202020204" pitchFamily="34" charset="0"/>
              <a:buChar char="•"/>
            </a:pPr>
            <a:r>
              <a:rPr lang="en-US" sz="800" dirty="0">
                <a:latin typeface="Arial" pitchFamily="34" charset="0"/>
                <a:cs typeface="Arial" pitchFamily="34" charset="0"/>
              </a:rPr>
              <a:t>Are available online or over the phone with specialists in various fields, including adoption, health and wellness coaching, special needs and wounded warrior.</a:t>
            </a:r>
          </a:p>
          <a:p>
            <a:pPr marL="628572" lvl="1" indent="-171428">
              <a:buFont typeface="Arial" panose="020B0604020202020204" pitchFamily="34" charset="0"/>
              <a:buChar char="•"/>
            </a:pPr>
            <a:r>
              <a:rPr lang="en-US" sz="800" dirty="0">
                <a:latin typeface="Arial" pitchFamily="34" charset="0"/>
                <a:cs typeface="Arial" pitchFamily="34" charset="0"/>
              </a:rPr>
              <a:t>Can be scheduled by calling Military OneSource at 800-342-9647 and asking for an appointment in one of the specialized areas.</a:t>
            </a:r>
          </a:p>
          <a:p>
            <a:pPr marL="171428" indent="-171428">
              <a:buFont typeface="Arial" panose="020B0604020202020204" pitchFamily="34" charset="0"/>
              <a:buChar char="•"/>
            </a:pPr>
            <a:r>
              <a:rPr lang="en-US" sz="800" dirty="0">
                <a:latin typeface="Arial" pitchFamily="34" charset="0"/>
                <a:cs typeface="Arial" pitchFamily="34" charset="0"/>
              </a:rPr>
              <a:t>Other Military OneSource services and counseling include:</a:t>
            </a:r>
          </a:p>
          <a:p>
            <a:pPr marL="628572" lvl="1" indent="-171428">
              <a:buFont typeface="Arial" panose="020B0604020202020204" pitchFamily="34" charset="0"/>
              <a:buChar char="•"/>
            </a:pPr>
            <a:r>
              <a:rPr lang="en-US" sz="800" dirty="0">
                <a:latin typeface="Arial" pitchFamily="34" charset="0"/>
                <a:cs typeface="Arial" pitchFamily="34" charset="0"/>
              </a:rPr>
              <a:t>Document translation </a:t>
            </a:r>
          </a:p>
          <a:p>
            <a:pPr marL="628572" lvl="1" indent="-171428">
              <a:buFont typeface="Arial" panose="020B0604020202020204" pitchFamily="34" charset="0"/>
              <a:buChar char="•"/>
            </a:pPr>
            <a:r>
              <a:rPr lang="en-US" sz="800" dirty="0">
                <a:latin typeface="Arial" pitchFamily="34" charset="0"/>
                <a:cs typeface="Arial" pitchFamily="34" charset="0"/>
              </a:rPr>
              <a:t>Financial counseling with certified financial planners</a:t>
            </a:r>
          </a:p>
          <a:p>
            <a:pPr marL="628572" lvl="1" indent="-171428">
              <a:buFont typeface="Arial" panose="020B0604020202020204" pitchFamily="34" charset="0"/>
              <a:buChar char="•"/>
            </a:pPr>
            <a:r>
              <a:rPr lang="en-US" sz="800" dirty="0">
                <a:latin typeface="Arial" pitchFamily="34" charset="0"/>
                <a:cs typeface="Arial" pitchFamily="34" charset="0"/>
              </a:rPr>
              <a:t>SECO counseling to help military spouses with career exploration, education, training and licensure, employment readiness, and career connections</a:t>
            </a:r>
          </a:p>
          <a:p>
            <a:pPr marL="628572" lvl="1" indent="-171428">
              <a:buFont typeface="Arial" panose="020B0604020202020204" pitchFamily="34" charset="0"/>
              <a:buChar char="•"/>
            </a:pPr>
            <a:r>
              <a:rPr lang="en-US" sz="800" dirty="0">
                <a:latin typeface="Arial" pitchFamily="34" charset="0"/>
                <a:cs typeface="Arial" pitchFamily="34" charset="0"/>
              </a:rPr>
              <a:t>Tax services</a:t>
            </a:r>
          </a:p>
          <a:p>
            <a:r>
              <a:rPr lang="en-US" sz="800" b="1" dirty="0">
                <a:latin typeface="Arial" pitchFamily="34" charset="0"/>
                <a:cs typeface="Arial" pitchFamily="34" charset="0"/>
              </a:rPr>
              <a:t>Briefer notes</a:t>
            </a:r>
          </a:p>
          <a:p>
            <a:pPr marL="169792" indent="-169792">
              <a:buFont typeface="Arial" pitchFamily="34" charset="0"/>
              <a:buChar char="•"/>
            </a:pPr>
            <a:r>
              <a:rPr lang="en-US" sz="800" dirty="0">
                <a:latin typeface="Arial" pitchFamily="34" charset="0"/>
                <a:cs typeface="Arial" pitchFamily="34" charset="0"/>
              </a:rPr>
              <a:t>Children are eligible for Military OneSource confidential non-medical face-to-face or telephonic counseling if:</a:t>
            </a:r>
          </a:p>
          <a:p>
            <a:pPr marL="622570" lvl="1" indent="-169792">
              <a:buFont typeface="Arial" pitchFamily="34" charset="0"/>
              <a:buChar char="•"/>
            </a:pPr>
            <a:r>
              <a:rPr lang="en-US" sz="800" dirty="0">
                <a:latin typeface="Arial" pitchFamily="34" charset="0"/>
                <a:cs typeface="Arial" pitchFamily="34" charset="0"/>
              </a:rPr>
              <a:t>A parent attends (for example, family counseling) with a child younger than 13</a:t>
            </a:r>
          </a:p>
          <a:p>
            <a:pPr marL="622570" lvl="1" indent="-169792">
              <a:buFont typeface="Arial" pitchFamily="34" charset="0"/>
              <a:buChar char="•"/>
            </a:pPr>
            <a:r>
              <a:rPr lang="en-US" sz="800" dirty="0">
                <a:latin typeface="Arial" pitchFamily="34" charset="0"/>
                <a:cs typeface="Arial" pitchFamily="34" charset="0"/>
              </a:rPr>
              <a:t>A parent brings a child between 13 and 18 to the individual counseling session</a:t>
            </a:r>
          </a:p>
          <a:p>
            <a:pPr marL="622570" lvl="1" indent="-169792">
              <a:buFont typeface="Arial" pitchFamily="34" charset="0"/>
              <a:buChar char="•"/>
            </a:pPr>
            <a:r>
              <a:rPr lang="en-US" sz="800" dirty="0">
                <a:latin typeface="Arial" pitchFamily="34" charset="0"/>
                <a:cs typeface="Arial" pitchFamily="34" charset="0"/>
              </a:rPr>
              <a:t>The child is 18 years or older</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8328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1" name="White Masthead"/>
          <p:cNvGrpSpPr/>
          <p:nvPr userDrawn="1"/>
        </p:nvGrpSpPr>
        <p:grpSpPr>
          <a:xfrm>
            <a:off x="0" y="1"/>
            <a:ext cx="9144000" cy="2505073"/>
            <a:chOff x="0" y="1"/>
            <a:chExt cx="9144000" cy="2505073"/>
          </a:xfrm>
        </p:grpSpPr>
        <p:sp>
          <p:nvSpPr>
            <p:cNvPr id="9" name="White Rectangle"/>
            <p:cNvSpPr/>
            <p:nvPr userDrawn="1"/>
          </p:nvSpPr>
          <p:spPr>
            <a:xfrm>
              <a:off x="0" y="1"/>
              <a:ext cx="9144000" cy="24193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d Line"/>
            <p:cNvSpPr/>
            <p:nvPr userDrawn="1"/>
          </p:nvSpPr>
          <p:spPr>
            <a:xfrm>
              <a:off x="0" y="2419350"/>
              <a:ext cx="9144000" cy="85724"/>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Subtitle PlaceHolder"/>
          <p:cNvSpPr>
            <a:spLocks noGrp="1"/>
          </p:cNvSpPr>
          <p:nvPr>
            <p:ph type="subTitle" idx="1"/>
          </p:nvPr>
        </p:nvSpPr>
        <p:spPr>
          <a:xfrm>
            <a:off x="1371600" y="5081920"/>
            <a:ext cx="6400800" cy="1776080"/>
          </a:xfrm>
          <a:prstGeom prst="rect">
            <a:avLst/>
          </a:prstGeom>
        </p:spPr>
        <p:txBody>
          <a:bodyPr anchor="ctr" anchorCtr="0"/>
          <a:lstStyle>
            <a:lvl1pPr marL="0" indent="0" algn="ctr">
              <a:buNone/>
              <a:defRPr>
                <a:solidFill>
                  <a:srgbClr val="ECC2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Placeholder"/>
          <p:cNvSpPr>
            <a:spLocks noGrp="1"/>
          </p:cNvSpPr>
          <p:nvPr>
            <p:ph type="ctrTitle"/>
          </p:nvPr>
        </p:nvSpPr>
        <p:spPr>
          <a:xfrm>
            <a:off x="685800" y="3611895"/>
            <a:ext cx="7772400" cy="1470025"/>
          </a:xfrm>
          <a:prstGeom prst="rect">
            <a:avLst/>
          </a:prstGeom>
        </p:spPr>
        <p:txBody>
          <a:bodyPr/>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7123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29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29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29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29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29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29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29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23"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59"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
        <p:nvSpPr>
          <p:cNvPr id="45" name="Text Placeholder 3"/>
          <p:cNvSpPr>
            <a:spLocks noGrp="1"/>
          </p:cNvSpPr>
          <p:nvPr>
            <p:ph type="body" sz="quarter" idx="10"/>
          </p:nvPr>
        </p:nvSpPr>
        <p:spPr>
          <a:xfrm>
            <a:off x="2795878" y="1371969"/>
            <a:ext cx="34464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7" name="Text Placeholder 3"/>
          <p:cNvSpPr>
            <a:spLocks noGrp="1"/>
          </p:cNvSpPr>
          <p:nvPr>
            <p:ph type="body" sz="quarter" idx="11"/>
          </p:nvPr>
        </p:nvSpPr>
        <p:spPr>
          <a:xfrm>
            <a:off x="1916113" y="1963454"/>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8" name="Text Placeholder 3"/>
          <p:cNvSpPr>
            <a:spLocks noGrp="1"/>
          </p:cNvSpPr>
          <p:nvPr>
            <p:ph type="body" sz="quarter" idx="12"/>
          </p:nvPr>
        </p:nvSpPr>
        <p:spPr>
          <a:xfrm>
            <a:off x="5345113" y="1957758"/>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9" name="Text Placeholder 3"/>
          <p:cNvSpPr>
            <a:spLocks noGrp="1"/>
          </p:cNvSpPr>
          <p:nvPr>
            <p:ph type="body" sz="quarter" idx="13"/>
          </p:nvPr>
        </p:nvSpPr>
        <p:spPr>
          <a:xfrm>
            <a:off x="1184275" y="25492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1" name="Text Placeholder 3"/>
          <p:cNvSpPr>
            <a:spLocks noGrp="1"/>
          </p:cNvSpPr>
          <p:nvPr>
            <p:ph type="body" sz="quarter" idx="14"/>
          </p:nvPr>
        </p:nvSpPr>
        <p:spPr>
          <a:xfrm>
            <a:off x="5954713" y="2543545"/>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2" name="Text Placeholder 3"/>
          <p:cNvSpPr>
            <a:spLocks noGrp="1"/>
          </p:cNvSpPr>
          <p:nvPr>
            <p:ph type="body" sz="quarter" idx="15"/>
          </p:nvPr>
        </p:nvSpPr>
        <p:spPr>
          <a:xfrm>
            <a:off x="692152"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3" name="Text Placeholder 3"/>
          <p:cNvSpPr>
            <a:spLocks noGrp="1"/>
          </p:cNvSpPr>
          <p:nvPr>
            <p:ph type="body" sz="quarter" idx="16"/>
          </p:nvPr>
        </p:nvSpPr>
        <p:spPr>
          <a:xfrm>
            <a:off x="6474835"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4" name="Text Placeholder 3"/>
          <p:cNvSpPr>
            <a:spLocks noGrp="1"/>
          </p:cNvSpPr>
          <p:nvPr>
            <p:ph type="body" sz="quarter" idx="17"/>
          </p:nvPr>
        </p:nvSpPr>
        <p:spPr>
          <a:xfrm>
            <a:off x="1185863" y="37176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5" name="Text Placeholder 3"/>
          <p:cNvSpPr>
            <a:spLocks noGrp="1"/>
          </p:cNvSpPr>
          <p:nvPr>
            <p:ph type="body" sz="quarter" idx="18"/>
          </p:nvPr>
        </p:nvSpPr>
        <p:spPr>
          <a:xfrm>
            <a:off x="5938116" y="3715557"/>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6" name="Text Placeholder 3"/>
          <p:cNvSpPr>
            <a:spLocks noGrp="1"/>
          </p:cNvSpPr>
          <p:nvPr>
            <p:ph type="body" sz="quarter" idx="19"/>
          </p:nvPr>
        </p:nvSpPr>
        <p:spPr>
          <a:xfrm>
            <a:off x="1851025" y="431311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7" name="Text Placeholder 3"/>
          <p:cNvSpPr>
            <a:spLocks noGrp="1"/>
          </p:cNvSpPr>
          <p:nvPr>
            <p:ph type="body" sz="quarter" idx="20"/>
          </p:nvPr>
        </p:nvSpPr>
        <p:spPr>
          <a:xfrm>
            <a:off x="5335588" y="4304083"/>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8" name="Text Placeholder 3"/>
          <p:cNvSpPr>
            <a:spLocks noGrp="1"/>
          </p:cNvSpPr>
          <p:nvPr>
            <p:ph type="body" sz="quarter" idx="21"/>
          </p:nvPr>
        </p:nvSpPr>
        <p:spPr>
          <a:xfrm>
            <a:off x="2806168" y="4896504"/>
            <a:ext cx="3408895"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Tree>
    <p:extLst>
      <p:ext uri="{BB962C8B-B14F-4D97-AF65-F5344CB8AC3E}">
        <p14:creationId xmlns:p14="http://schemas.microsoft.com/office/powerpoint/2010/main" val="412366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PlaceHolder"/>
          <p:cNvSpPr>
            <a:spLocks noGrp="1"/>
          </p:cNvSpPr>
          <p:nvPr>
            <p:ph type="subTitle" idx="1"/>
          </p:nvPr>
        </p:nvSpPr>
        <p:spPr>
          <a:xfrm>
            <a:off x="1371600" y="5081920"/>
            <a:ext cx="6400800" cy="1776080"/>
          </a:xfrm>
          <a:prstGeom prst="rect">
            <a:avLst/>
          </a:prstGeom>
        </p:spPr>
        <p:txBody>
          <a:bodyPr anchor="ctr" anchorCtr="0"/>
          <a:lstStyle>
            <a:lvl1pPr marL="0" indent="0" algn="ctr">
              <a:buNone/>
              <a:defRPr>
                <a:solidFill>
                  <a:srgbClr val="ECC2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Placeholder"/>
          <p:cNvSpPr>
            <a:spLocks noGrp="1"/>
          </p:cNvSpPr>
          <p:nvPr>
            <p:ph type="ctrTitle"/>
          </p:nvPr>
        </p:nvSpPr>
        <p:spPr>
          <a:xfrm>
            <a:off x="685800" y="3611895"/>
            <a:ext cx="7772400" cy="1470025"/>
          </a:xfrm>
          <a:prstGeom prst="rect">
            <a:avLst/>
          </a:prstGeom>
        </p:spPr>
        <p:txBody>
          <a:bodyPr/>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grpSp>
        <p:nvGrpSpPr>
          <p:cNvPr id="11" name="White Masthead"/>
          <p:cNvGrpSpPr/>
          <p:nvPr userDrawn="1"/>
        </p:nvGrpSpPr>
        <p:grpSpPr>
          <a:xfrm>
            <a:off x="0" y="1"/>
            <a:ext cx="9144000" cy="2505073"/>
            <a:chOff x="0" y="1"/>
            <a:chExt cx="9144000" cy="2505073"/>
          </a:xfrm>
        </p:grpSpPr>
        <p:sp>
          <p:nvSpPr>
            <p:cNvPr id="9" name="White Rectangle"/>
            <p:cNvSpPr/>
            <p:nvPr userDrawn="1"/>
          </p:nvSpPr>
          <p:spPr>
            <a:xfrm>
              <a:off x="0" y="1"/>
              <a:ext cx="9144000" cy="24193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d Line"/>
            <p:cNvSpPr/>
            <p:nvPr userDrawn="1"/>
          </p:nvSpPr>
          <p:spPr>
            <a:xfrm>
              <a:off x="0" y="2419350"/>
              <a:ext cx="9144000" cy="85724"/>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545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6" name="Background Content"/>
          <p:cNvGrpSpPr/>
          <p:nvPr userDrawn="1"/>
        </p:nvGrpSpPr>
        <p:grpSpPr>
          <a:xfrm>
            <a:off x="0" y="0"/>
            <a:ext cx="9144000" cy="6863874"/>
            <a:chOff x="0" y="0"/>
            <a:chExt cx="9144000" cy="6863874"/>
          </a:xfrm>
        </p:grpSpPr>
        <p:sp>
          <p:nvSpPr>
            <p:cNvPr id="17"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21"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3"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Content Placeholder"/>
          <p:cNvSpPr>
            <a:spLocks noGrp="1"/>
          </p:cNvSpPr>
          <p:nvPr>
            <p:ph idx="1"/>
          </p:nvPr>
        </p:nvSpPr>
        <p:spPr>
          <a:xfrm>
            <a:off x="685800" y="1301545"/>
            <a:ext cx="7772400" cy="3978802"/>
          </a:xfrm>
          <a:prstGeom prst="rect">
            <a:avLst/>
          </a:prstGeom>
        </p:spPr>
        <p:txBody>
          <a:bodyPr/>
          <a:lstStyle>
            <a:lvl1pPr marL="342900" indent="-342900">
              <a:lnSpc>
                <a:spcPct val="100000"/>
              </a:lnSpc>
              <a:spcBef>
                <a:spcPts val="0"/>
              </a:spcBef>
              <a:spcAft>
                <a:spcPts val="600"/>
              </a:spcAft>
              <a:buClr>
                <a:srgbClr val="ECC265"/>
              </a:buClr>
              <a:buSzPct val="115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321447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6" name="Background Content"/>
          <p:cNvGrpSpPr/>
          <p:nvPr userDrawn="1"/>
        </p:nvGrpSpPr>
        <p:grpSpPr>
          <a:xfrm>
            <a:off x="0" y="0"/>
            <a:ext cx="9144000" cy="6863874"/>
            <a:chOff x="0" y="0"/>
            <a:chExt cx="9144000" cy="6863874"/>
          </a:xfrm>
        </p:grpSpPr>
        <p:sp>
          <p:nvSpPr>
            <p:cNvPr id="17"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21"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2"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Content Placeholder"/>
          <p:cNvSpPr>
            <a:spLocks noGrp="1"/>
          </p:cNvSpPr>
          <p:nvPr>
            <p:ph idx="1"/>
          </p:nvPr>
        </p:nvSpPr>
        <p:spPr>
          <a:xfrm>
            <a:off x="685800" y="1301545"/>
            <a:ext cx="7772400" cy="3978802"/>
          </a:xfrm>
          <a:prstGeom prst="rect">
            <a:avLst/>
          </a:prstGeom>
        </p:spPr>
        <p:txBody>
          <a:bodyPr/>
          <a:lstStyle>
            <a:lvl1pPr marL="342900" indent="-342900">
              <a:lnSpc>
                <a:spcPct val="100000"/>
              </a:lnSpc>
              <a:spcBef>
                <a:spcPts val="0"/>
              </a:spcBef>
              <a:spcAft>
                <a:spcPts val="600"/>
              </a:spcAft>
              <a:buClr>
                <a:srgbClr val="ECC265"/>
              </a:buClr>
              <a:buSzPct val="115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33996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23"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59"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
        <p:nvSpPr>
          <p:cNvPr id="45" name="Text Placeholder 3"/>
          <p:cNvSpPr>
            <a:spLocks noGrp="1"/>
          </p:cNvSpPr>
          <p:nvPr>
            <p:ph type="body" sz="quarter" idx="10"/>
          </p:nvPr>
        </p:nvSpPr>
        <p:spPr>
          <a:xfrm>
            <a:off x="2795878" y="1371969"/>
            <a:ext cx="34464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7" name="Text Placeholder 3"/>
          <p:cNvSpPr>
            <a:spLocks noGrp="1"/>
          </p:cNvSpPr>
          <p:nvPr>
            <p:ph type="body" sz="quarter" idx="11"/>
          </p:nvPr>
        </p:nvSpPr>
        <p:spPr>
          <a:xfrm>
            <a:off x="1916113" y="1963454"/>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8" name="Text Placeholder 3"/>
          <p:cNvSpPr>
            <a:spLocks noGrp="1"/>
          </p:cNvSpPr>
          <p:nvPr>
            <p:ph type="body" sz="quarter" idx="12"/>
          </p:nvPr>
        </p:nvSpPr>
        <p:spPr>
          <a:xfrm>
            <a:off x="5345113" y="1957758"/>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9" name="Text Placeholder 3"/>
          <p:cNvSpPr>
            <a:spLocks noGrp="1"/>
          </p:cNvSpPr>
          <p:nvPr>
            <p:ph type="body" sz="quarter" idx="13"/>
          </p:nvPr>
        </p:nvSpPr>
        <p:spPr>
          <a:xfrm>
            <a:off x="1184275" y="25492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1" name="Text Placeholder 3"/>
          <p:cNvSpPr>
            <a:spLocks noGrp="1"/>
          </p:cNvSpPr>
          <p:nvPr>
            <p:ph type="body" sz="quarter" idx="14"/>
          </p:nvPr>
        </p:nvSpPr>
        <p:spPr>
          <a:xfrm>
            <a:off x="5954713" y="2543545"/>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2" name="Text Placeholder 3"/>
          <p:cNvSpPr>
            <a:spLocks noGrp="1"/>
          </p:cNvSpPr>
          <p:nvPr>
            <p:ph type="body" sz="quarter" idx="15"/>
          </p:nvPr>
        </p:nvSpPr>
        <p:spPr>
          <a:xfrm>
            <a:off x="692152"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3" name="Text Placeholder 3"/>
          <p:cNvSpPr>
            <a:spLocks noGrp="1"/>
          </p:cNvSpPr>
          <p:nvPr>
            <p:ph type="body" sz="quarter" idx="16"/>
          </p:nvPr>
        </p:nvSpPr>
        <p:spPr>
          <a:xfrm>
            <a:off x="6474835"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4" name="Text Placeholder 3"/>
          <p:cNvSpPr>
            <a:spLocks noGrp="1"/>
          </p:cNvSpPr>
          <p:nvPr>
            <p:ph type="body" sz="quarter" idx="17"/>
          </p:nvPr>
        </p:nvSpPr>
        <p:spPr>
          <a:xfrm>
            <a:off x="1185863" y="37176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5" name="Text Placeholder 3"/>
          <p:cNvSpPr>
            <a:spLocks noGrp="1"/>
          </p:cNvSpPr>
          <p:nvPr>
            <p:ph type="body" sz="quarter" idx="18"/>
          </p:nvPr>
        </p:nvSpPr>
        <p:spPr>
          <a:xfrm>
            <a:off x="5938116" y="3715557"/>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6" name="Text Placeholder 3"/>
          <p:cNvSpPr>
            <a:spLocks noGrp="1"/>
          </p:cNvSpPr>
          <p:nvPr>
            <p:ph type="body" sz="quarter" idx="19"/>
          </p:nvPr>
        </p:nvSpPr>
        <p:spPr>
          <a:xfrm>
            <a:off x="1851025" y="431311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7" name="Text Placeholder 3"/>
          <p:cNvSpPr>
            <a:spLocks noGrp="1"/>
          </p:cNvSpPr>
          <p:nvPr>
            <p:ph type="body" sz="quarter" idx="20"/>
          </p:nvPr>
        </p:nvSpPr>
        <p:spPr>
          <a:xfrm>
            <a:off x="5335588" y="4304083"/>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8" name="Text Placeholder 3"/>
          <p:cNvSpPr>
            <a:spLocks noGrp="1"/>
          </p:cNvSpPr>
          <p:nvPr>
            <p:ph type="body" sz="quarter" idx="21"/>
          </p:nvPr>
        </p:nvSpPr>
        <p:spPr>
          <a:xfrm>
            <a:off x="2806168" y="4896504"/>
            <a:ext cx="3408895"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Tree>
    <p:extLst>
      <p:ext uri="{BB962C8B-B14F-4D97-AF65-F5344CB8AC3E}">
        <p14:creationId xmlns:p14="http://schemas.microsoft.com/office/powerpoint/2010/main" val="28251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10" name="Right Content Placeholder"/>
          <p:cNvSpPr>
            <a:spLocks noGrp="1"/>
          </p:cNvSpPr>
          <p:nvPr>
            <p:ph idx="10"/>
          </p:nvPr>
        </p:nvSpPr>
        <p:spPr>
          <a:xfrm>
            <a:off x="4574312" y="1301545"/>
            <a:ext cx="3888512" cy="3978802"/>
          </a:xfrm>
          <a:prstGeom prst="rect">
            <a:avLst/>
          </a:prstGeom>
        </p:spPr>
        <p:txBody>
          <a:bodyPr/>
          <a:lstStyle>
            <a:lvl1pPr marL="342900" indent="-342900">
              <a:buClr>
                <a:srgbClr val="ECC265"/>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Left Content Placeholder"/>
          <p:cNvSpPr>
            <a:spLocks noGrp="1"/>
          </p:cNvSpPr>
          <p:nvPr>
            <p:ph idx="1"/>
          </p:nvPr>
        </p:nvSpPr>
        <p:spPr>
          <a:xfrm>
            <a:off x="685800" y="1301545"/>
            <a:ext cx="3888512" cy="3978802"/>
          </a:xfrm>
          <a:prstGeom prst="rect">
            <a:avLst/>
          </a:prstGeom>
        </p:spPr>
        <p:txBody>
          <a:bodyPr/>
          <a:lstStyle>
            <a:lvl1pPr marL="342900" indent="-342900">
              <a:buClr>
                <a:schemeClr val="accent6">
                  <a:lumMod val="75000"/>
                </a:schemeClr>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75566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6" name="Right Content Placeholder"/>
          <p:cNvSpPr>
            <a:spLocks noGrp="1"/>
          </p:cNvSpPr>
          <p:nvPr>
            <p:ph idx="11" hasCustomPrompt="1"/>
          </p:nvPr>
        </p:nvSpPr>
        <p:spPr>
          <a:xfrm>
            <a:off x="4574312" y="1990146"/>
            <a:ext cx="3888512" cy="3290200"/>
          </a:xfrm>
          <a:prstGeom prst="rect">
            <a:avLst/>
          </a:prstGeom>
        </p:spPr>
        <p:txBody>
          <a:bodyPr/>
          <a:lstStyle>
            <a:lvl1pPr marL="342900" indent="-342900">
              <a:lnSpc>
                <a:spcPct val="100000"/>
              </a:lnSpc>
              <a:spcBef>
                <a:spcPts val="0"/>
              </a:spcBef>
              <a:spcAft>
                <a:spcPts val="1200"/>
              </a:spcAft>
              <a:buClr>
                <a:srgbClr val="ECC265"/>
              </a:buClr>
              <a:buSzPct val="100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10" name="Left Content Placeholder"/>
          <p:cNvSpPr>
            <a:spLocks noGrp="1"/>
          </p:cNvSpPr>
          <p:nvPr>
            <p:ph idx="10" hasCustomPrompt="1"/>
          </p:nvPr>
        </p:nvSpPr>
        <p:spPr>
          <a:xfrm>
            <a:off x="685800" y="1990146"/>
            <a:ext cx="3888512" cy="3290201"/>
          </a:xfrm>
          <a:prstGeom prst="rect">
            <a:avLst/>
          </a:prstGeom>
        </p:spPr>
        <p:txBody>
          <a:bodyPr/>
          <a:lstStyle>
            <a:lvl1pPr marL="342900" indent="-342900">
              <a:buClr>
                <a:srgbClr val="ECC265"/>
              </a:buClr>
              <a:buSzPct val="100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9" name="Main Content Placeholder"/>
          <p:cNvSpPr>
            <a:spLocks noGrp="1"/>
          </p:cNvSpPr>
          <p:nvPr>
            <p:ph idx="1"/>
          </p:nvPr>
        </p:nvSpPr>
        <p:spPr>
          <a:xfrm>
            <a:off x="685800" y="1301547"/>
            <a:ext cx="7772400" cy="478584"/>
          </a:xfrm>
          <a:prstGeom prst="rect">
            <a:avLst/>
          </a:prstGeom>
        </p:spPr>
        <p:txBody>
          <a:bodyPr/>
          <a:lstStyle>
            <a:lvl1pPr marL="342900" indent="-342900">
              <a:buClr>
                <a:srgbClr val="ECC265"/>
              </a:buClr>
              <a:buSzPct val="115000"/>
              <a:buFontTx/>
              <a:buBlip>
                <a:blip r:embed="rId6"/>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p:txBody>
      </p:sp>
      <p:sp>
        <p:nvSpPr>
          <p:cNvPr id="7" name="Title Placeholder"/>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381793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Picture Placeholder"/>
          <p:cNvSpPr>
            <a:spLocks noGrp="1"/>
          </p:cNvSpPr>
          <p:nvPr>
            <p:ph type="pic" idx="1"/>
          </p:nvPr>
        </p:nvSpPr>
        <p:spPr>
          <a:xfrm>
            <a:off x="673470" y="1253883"/>
            <a:ext cx="782172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7" name="Title Placeholder"/>
          <p:cNvSpPr txBox="1">
            <a:spLocks/>
          </p:cNvSpPr>
          <p:nvPr userDrawn="1"/>
        </p:nvSpPr>
        <p:spPr>
          <a:xfrm>
            <a:off x="685800" y="1"/>
            <a:ext cx="7772400" cy="1072622"/>
          </a:xfrm>
          <a:prstGeom prst="rect">
            <a:avLst/>
          </a:prstGeom>
        </p:spPr>
        <p:txBody>
          <a:bodyPr anchor="ctr" anchorCtr="0"/>
          <a:lstStyle>
            <a:lvl1pPr algn="ctr" defTabSz="457200" rtl="0" eaLnBrk="1" latinLnBrk="0" hangingPunct="1">
              <a:spcBef>
                <a:spcPct val="0"/>
              </a:spcBef>
              <a:buNone/>
              <a:defRPr sz="3200" b="1" i="0" kern="1200">
                <a:solidFill>
                  <a:srgbClr val="FFFFFF"/>
                </a:solidFill>
                <a:latin typeface="Century Schoolbook"/>
                <a:ea typeface="+mj-ea"/>
                <a:cs typeface="Century Schoolbook"/>
              </a:defRPr>
            </a:lvl1pPr>
          </a:lstStyle>
          <a:p>
            <a:r>
              <a:rPr lang="en-US" sz="3600" dirty="0" smtClean="0">
                <a:latin typeface="Times New Roman"/>
                <a:cs typeface="Times New Roman"/>
              </a:rPr>
              <a:t>Click to edit Master title style</a:t>
            </a:r>
            <a:endParaRPr lang="en-US" sz="3600" dirty="0">
              <a:latin typeface="Times New Roman"/>
              <a:cs typeface="Times New Roman"/>
            </a:endParaRPr>
          </a:p>
        </p:txBody>
      </p:sp>
    </p:spTree>
    <p:extLst>
      <p:ext uri="{BB962C8B-B14F-4D97-AF65-F5344CB8AC3E}">
        <p14:creationId xmlns:p14="http://schemas.microsoft.com/office/powerpoint/2010/main" val="102236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6" name="Title Placeholder"/>
          <p:cNvSpPr>
            <a:spLocks noGrp="1"/>
          </p:cNvSpPr>
          <p:nvPr>
            <p:ph type="ctrTitle"/>
          </p:nvPr>
        </p:nvSpPr>
        <p:spPr>
          <a:xfrm>
            <a:off x="685800" y="1"/>
            <a:ext cx="7772400" cy="6857998"/>
          </a:xfrm>
          <a:prstGeom prst="rect">
            <a:avLst/>
          </a:prstGeom>
        </p:spPr>
        <p:txBody>
          <a:bodyPr anchor="ctr" anchorCtr="0"/>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75374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2" name="White Masthead"/>
          <p:cNvGrpSpPr/>
          <p:nvPr userDrawn="1"/>
        </p:nvGrpSpPr>
        <p:grpSpPr>
          <a:xfrm>
            <a:off x="0" y="-18472"/>
            <a:ext cx="9144000" cy="3280928"/>
            <a:chOff x="0" y="-18472"/>
            <a:chExt cx="9144000" cy="3280928"/>
          </a:xfrm>
        </p:grpSpPr>
        <p:sp>
          <p:nvSpPr>
            <p:cNvPr id="7" name="Red Line"/>
            <p:cNvSpPr/>
            <p:nvPr userDrawn="1"/>
          </p:nvSpPr>
          <p:spPr>
            <a:xfrm>
              <a:off x="0" y="3084945"/>
              <a:ext cx="9144000" cy="177511"/>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White Rectangle"/>
            <p:cNvSpPr/>
            <p:nvPr userDrawn="1"/>
          </p:nvSpPr>
          <p:spPr>
            <a:xfrm>
              <a:off x="0" y="-18472"/>
              <a:ext cx="9144000" cy="31736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Subtitle Placeholder"/>
          <p:cNvSpPr>
            <a:spLocks noGrp="1"/>
          </p:cNvSpPr>
          <p:nvPr>
            <p:ph type="subTitle" idx="1"/>
          </p:nvPr>
        </p:nvSpPr>
        <p:spPr>
          <a:xfrm>
            <a:off x="1371600" y="5040367"/>
            <a:ext cx="6400800" cy="830062"/>
          </a:xfrm>
          <a:prstGeom prst="rect">
            <a:avLst/>
          </a:prstGeom>
        </p:spPr>
        <p:txBody>
          <a:bodyPr anchor="ctr" anchorCtr="0"/>
          <a:lstStyle>
            <a:lvl1pPr marL="0" indent="0" algn="ctr">
              <a:buNone/>
              <a:defRPr sz="2400" b="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itle Placeholder"/>
          <p:cNvSpPr>
            <a:spLocks noGrp="1"/>
          </p:cNvSpPr>
          <p:nvPr>
            <p:ph type="ctrTitle"/>
          </p:nvPr>
        </p:nvSpPr>
        <p:spPr>
          <a:xfrm>
            <a:off x="685800" y="3831902"/>
            <a:ext cx="7772400" cy="1208466"/>
          </a:xfrm>
          <a:prstGeom prst="rect">
            <a:avLst/>
          </a:prstGeom>
        </p:spPr>
        <p:txBody>
          <a:bodyPr anchor="ctr" anchorCtr="0"/>
          <a:lstStyle>
            <a:lvl1pPr>
              <a:defRPr sz="4400" b="0" i="1">
                <a:solidFill>
                  <a:srgbClr val="ECC265"/>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400410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810001" y="1966383"/>
            <a:ext cx="5181599" cy="1767417"/>
          </a:xfrm>
        </p:spPr>
        <p:txBody>
          <a:bodyPr anchor="b" anchorCtr="0"/>
          <a:lstStyle>
            <a:lvl1pPr algn="l">
              <a:defRPr sz="3200" b="1">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10000" y="3886200"/>
            <a:ext cx="518159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12A4FA-EB38-49A4-A2D9-50448D4A1104}" type="datetime1">
              <a:rPr lang="en-US" smtClean="0">
                <a:solidFill>
                  <a:prstClr val="white"/>
                </a:solidFill>
              </a:rPr>
              <a:pPr/>
              <a:t>2/28/2014</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21348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3CF37455-8663-4C5B-99DD-1D3D3695F548}" type="datetime1">
              <a:rPr lang="en-US" smtClean="0">
                <a:solidFill>
                  <a:prstClr val="white"/>
                </a:solidFill>
              </a:rPr>
              <a:pPr/>
              <a:t>2/28/2014</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solidFill>
                  <a:prstClr val="white"/>
                </a:solidFill>
              </a:rPr>
              <a:t>MySECO Website Launch</a:t>
            </a: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529491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2578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2578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DCECA2-234D-4E88-A6E2-804C92086592}" type="datetime1">
              <a:rPr lang="en-US" smtClean="0">
                <a:solidFill>
                  <a:prstClr val="white"/>
                </a:solidFill>
              </a:rPr>
              <a:pPr/>
              <a:t>2/28/2014</a:t>
            </a:fld>
            <a:endParaRPr lang="en-US" dirty="0">
              <a:solidFill>
                <a:prstClr val="white"/>
              </a:solidFill>
            </a:endParaRPr>
          </a:p>
        </p:txBody>
      </p:sp>
      <p:sp>
        <p:nvSpPr>
          <p:cNvPr id="6" name="Footer Placeholder 5"/>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07207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D5324-AD2D-48EB-B1D4-ECE77A5ADB81}" type="datetime1">
              <a:rPr lang="en-US" smtClean="0">
                <a:solidFill>
                  <a:prstClr val="white"/>
                </a:solidFill>
              </a:rPr>
              <a:pPr/>
              <a:t>2/28/2014</a:t>
            </a:fld>
            <a:endParaRPr lang="en-US" dirty="0">
              <a:solidFill>
                <a:prstClr val="white"/>
              </a:solidFill>
            </a:endParaRPr>
          </a:p>
        </p:txBody>
      </p:sp>
      <p:sp>
        <p:nvSpPr>
          <p:cNvPr id="8" name="Footer Placeholder 7"/>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9" name="Slide Number Placeholder 8"/>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5208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10" name="Right Content Placeholder"/>
          <p:cNvSpPr>
            <a:spLocks noGrp="1"/>
          </p:cNvSpPr>
          <p:nvPr>
            <p:ph idx="10"/>
          </p:nvPr>
        </p:nvSpPr>
        <p:spPr>
          <a:xfrm>
            <a:off x="4574312" y="1301545"/>
            <a:ext cx="3888512" cy="3978802"/>
          </a:xfrm>
          <a:prstGeom prst="rect">
            <a:avLst/>
          </a:prstGeom>
        </p:spPr>
        <p:txBody>
          <a:bodyPr/>
          <a:lstStyle>
            <a:lvl1pPr marL="342900" indent="-342900">
              <a:buClr>
                <a:srgbClr val="ECC265"/>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Left Content Placeholder"/>
          <p:cNvSpPr>
            <a:spLocks noGrp="1"/>
          </p:cNvSpPr>
          <p:nvPr>
            <p:ph idx="1"/>
          </p:nvPr>
        </p:nvSpPr>
        <p:spPr>
          <a:xfrm>
            <a:off x="685800" y="1301545"/>
            <a:ext cx="3888512" cy="3978802"/>
          </a:xfrm>
          <a:prstGeom prst="rect">
            <a:avLst/>
          </a:prstGeom>
        </p:spPr>
        <p:txBody>
          <a:bodyPr/>
          <a:lstStyle>
            <a:lvl1pPr marL="342900" indent="-342900">
              <a:buClr>
                <a:schemeClr val="accent6">
                  <a:lumMod val="75000"/>
                </a:schemeClr>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280081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_LIST_NW">
    <p:spTree>
      <p:nvGrpSpPr>
        <p:cNvPr id="1" name=""/>
        <p:cNvGrpSpPr/>
        <p:nvPr/>
      </p:nvGrpSpPr>
      <p:grpSpPr>
        <a:xfrm>
          <a:off x="0" y="0"/>
          <a:ext cx="0" cy="0"/>
          <a:chOff x="0" y="0"/>
          <a:chExt cx="0" cy="0"/>
        </a:xfrm>
      </p:grpSpPr>
      <p:sp>
        <p:nvSpPr>
          <p:cNvPr id="7" name="Date Placeholder"/>
          <p:cNvSpPr>
            <a:spLocks noGrp="1"/>
          </p:cNvSpPr>
          <p:nvPr>
            <p:ph type="dt" sz="half" idx="10"/>
          </p:nvPr>
        </p:nvSpPr>
        <p:spPr/>
        <p:txBody>
          <a:bodyPr/>
          <a:lstStyle/>
          <a:p>
            <a:fld id="{379D5324-AD2D-48EB-B1D4-ECE77A5ADB81}" type="datetime1">
              <a:rPr lang="en-US" smtClean="0">
                <a:solidFill>
                  <a:prstClr val="white"/>
                </a:solidFill>
              </a:rPr>
              <a:pPr/>
              <a:t>2/28/2014</a:t>
            </a:fld>
            <a:endParaRPr lang="en-US" dirty="0">
              <a:solidFill>
                <a:prstClr val="white"/>
              </a:solidFill>
            </a:endParaRPr>
          </a:p>
        </p:txBody>
      </p:sp>
      <p:sp>
        <p:nvSpPr>
          <p:cNvPr id="8" name="Footer Placeholder"/>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9" name="Slide Number Placeholder"/>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
        <p:nvSpPr>
          <p:cNvPr id="25" name="Text Placeholder"/>
          <p:cNvSpPr>
            <a:spLocks noGrp="1"/>
          </p:cNvSpPr>
          <p:nvPr>
            <p:ph type="body" sz="quarter" idx="30"/>
          </p:nvPr>
        </p:nvSpPr>
        <p:spPr>
          <a:xfrm>
            <a:off x="3209664" y="5025032"/>
            <a:ext cx="5398284" cy="1296988"/>
          </a:xfrm>
          <a:prstGeom prst="roundRect">
            <a:avLst/>
          </a:prstGeom>
          <a:ln w="25400">
            <a:solidFill>
              <a:schemeClr val="tx1"/>
            </a:solidFill>
          </a:ln>
        </p:spPr>
        <p:txBody>
          <a:bodyPr lIns="73152" tIns="36576" rIns="73152" bIns="36576" anchor="ctr" anchorCtr="0">
            <a:noAutofit/>
          </a:bodyPr>
          <a:lstStyle>
            <a:lvl1pPr marL="310896" indent="-118872">
              <a:lnSpc>
                <a:spcPct val="90000"/>
              </a:lnSpc>
              <a:spcBef>
                <a:spcPts val="0"/>
              </a:spcBef>
              <a:spcAft>
                <a:spcPts val="216"/>
              </a:spcAft>
              <a:buClrTx/>
              <a:defRPr sz="1200" b="1"/>
            </a:lvl1pPr>
            <a:lvl2pPr marL="310896" indent="-118872">
              <a:lnSpc>
                <a:spcPct val="90000"/>
              </a:lnSpc>
              <a:spcBef>
                <a:spcPts val="0"/>
              </a:spcBef>
              <a:spcAft>
                <a:spcPts val="216"/>
              </a:spcAft>
              <a:defRPr/>
            </a:lvl2pPr>
            <a:lvl3pPr marL="310896" indent="-118872">
              <a:lnSpc>
                <a:spcPct val="90000"/>
              </a:lnSpc>
              <a:spcBef>
                <a:spcPts val="0"/>
              </a:spcBef>
              <a:spcAft>
                <a:spcPts val="216"/>
              </a:spcAft>
              <a:defRPr/>
            </a:lvl3pPr>
            <a:lvl4pPr marL="310896" indent="-118872">
              <a:lnSpc>
                <a:spcPct val="90000"/>
              </a:lnSpc>
              <a:spcBef>
                <a:spcPts val="0"/>
              </a:spcBef>
              <a:spcAft>
                <a:spcPts val="216"/>
              </a:spcAft>
              <a:defRPr/>
            </a:lvl4pPr>
            <a:lvl5pPr marL="310896" indent="-118872">
              <a:lnSpc>
                <a:spcPct val="90000"/>
              </a:lnSpc>
              <a:spcBef>
                <a:spcPts val="0"/>
              </a:spcBef>
              <a:spcAft>
                <a:spcPts val="216"/>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H2 Block Placeholder"/>
          <p:cNvSpPr>
            <a:spLocks noGrp="1"/>
          </p:cNvSpPr>
          <p:nvPr>
            <p:ph type="body" sz="quarter" idx="31"/>
          </p:nvPr>
        </p:nvSpPr>
        <p:spPr>
          <a:xfrm>
            <a:off x="478376" y="4836141"/>
            <a:ext cx="2980944" cy="1655064"/>
          </a:xfrm>
          <a:prstGeom prst="roundRect">
            <a:avLst/>
          </a:prstGeom>
          <a:solidFill>
            <a:srgbClr val="C00000"/>
          </a:solidFill>
          <a:ln w="25400">
            <a:solidFill>
              <a:schemeClr val="tx1"/>
            </a:solidFill>
          </a:ln>
        </p:spPr>
        <p:txBody>
          <a:bodyPr lIns="73152" tIns="36576" rIns="73152" bIns="36576" anchor="ctr" anchorCtr="0">
            <a:noAutofit/>
          </a:bodyPr>
          <a:lstStyle>
            <a:lvl1pPr marL="0" indent="0" algn="ctr">
              <a:buNone/>
              <a:defRPr b="1">
                <a:solidFill>
                  <a:schemeClr val="bg1"/>
                </a:solidFill>
              </a:defRPr>
            </a:lvl1pPr>
            <a:lvl2pPr marL="169863" indent="0">
              <a:buNone/>
              <a:defRPr/>
            </a:lvl2pPr>
            <a:lvl3pPr marL="338138" indent="0">
              <a:buNone/>
              <a:defRPr/>
            </a:lvl3pPr>
            <a:lvl4pPr marL="519113" indent="0">
              <a:buNone/>
              <a:defRPr/>
            </a:lvl4pPr>
            <a:lvl5pPr marL="687387" indent="0">
              <a:buNone/>
              <a:defRPr/>
            </a:lvl5pPr>
          </a:lstStyle>
          <a:p>
            <a:pPr lvl="0"/>
            <a:r>
              <a:rPr lang="en-US" dirty="0" smtClean="0"/>
              <a:t>Click to edit Master text styles</a:t>
            </a:r>
          </a:p>
        </p:txBody>
      </p:sp>
      <p:sp>
        <p:nvSpPr>
          <p:cNvPr id="23" name="Text Placeholder"/>
          <p:cNvSpPr>
            <a:spLocks noGrp="1"/>
          </p:cNvSpPr>
          <p:nvPr>
            <p:ph type="body" sz="quarter" idx="28"/>
          </p:nvPr>
        </p:nvSpPr>
        <p:spPr>
          <a:xfrm>
            <a:off x="3207290" y="3290858"/>
            <a:ext cx="5398284" cy="1296988"/>
          </a:xfrm>
          <a:prstGeom prst="roundRect">
            <a:avLst/>
          </a:prstGeom>
          <a:ln w="25400">
            <a:solidFill>
              <a:schemeClr val="tx1"/>
            </a:solidFill>
          </a:ln>
        </p:spPr>
        <p:txBody>
          <a:bodyPr lIns="73152" tIns="36576" rIns="73152" bIns="36576" anchor="ctr" anchorCtr="0">
            <a:noAutofit/>
          </a:bodyPr>
          <a:lstStyle>
            <a:lvl1pPr marL="310896" indent="-118872">
              <a:lnSpc>
                <a:spcPct val="90000"/>
              </a:lnSpc>
              <a:spcBef>
                <a:spcPts val="0"/>
              </a:spcBef>
              <a:spcAft>
                <a:spcPts val="216"/>
              </a:spcAft>
              <a:buClrTx/>
              <a:defRPr sz="1200" b="1"/>
            </a:lvl1pPr>
            <a:lvl2pPr marL="310896" indent="-118872">
              <a:lnSpc>
                <a:spcPct val="90000"/>
              </a:lnSpc>
              <a:spcBef>
                <a:spcPts val="0"/>
              </a:spcBef>
              <a:spcAft>
                <a:spcPts val="216"/>
              </a:spcAft>
              <a:defRPr/>
            </a:lvl2pPr>
            <a:lvl3pPr marL="310896" indent="-118872">
              <a:lnSpc>
                <a:spcPct val="90000"/>
              </a:lnSpc>
              <a:spcBef>
                <a:spcPts val="0"/>
              </a:spcBef>
              <a:spcAft>
                <a:spcPts val="216"/>
              </a:spcAft>
              <a:defRPr/>
            </a:lvl3pPr>
            <a:lvl4pPr marL="310896" indent="-118872">
              <a:lnSpc>
                <a:spcPct val="90000"/>
              </a:lnSpc>
              <a:spcBef>
                <a:spcPts val="0"/>
              </a:spcBef>
              <a:spcAft>
                <a:spcPts val="216"/>
              </a:spcAft>
              <a:defRPr/>
            </a:lvl4pPr>
            <a:lvl5pPr marL="310896" indent="-118872">
              <a:lnSpc>
                <a:spcPct val="90000"/>
              </a:lnSpc>
              <a:spcBef>
                <a:spcPts val="0"/>
              </a:spcBef>
              <a:spcAft>
                <a:spcPts val="216"/>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H2 Block Placeholder"/>
          <p:cNvSpPr>
            <a:spLocks noGrp="1"/>
          </p:cNvSpPr>
          <p:nvPr>
            <p:ph type="body" sz="quarter" idx="29"/>
          </p:nvPr>
        </p:nvSpPr>
        <p:spPr>
          <a:xfrm>
            <a:off x="476002" y="3101967"/>
            <a:ext cx="2980944" cy="1655064"/>
          </a:xfrm>
          <a:prstGeom prst="roundRect">
            <a:avLst/>
          </a:prstGeom>
          <a:solidFill>
            <a:srgbClr val="C00000"/>
          </a:solidFill>
          <a:ln w="25400">
            <a:solidFill>
              <a:schemeClr val="tx1"/>
            </a:solidFill>
          </a:ln>
        </p:spPr>
        <p:txBody>
          <a:bodyPr lIns="73152" tIns="36576" rIns="73152" bIns="36576" anchor="ctr" anchorCtr="0">
            <a:noAutofit/>
          </a:bodyPr>
          <a:lstStyle>
            <a:lvl1pPr marL="0" indent="0" algn="ctr">
              <a:buNone/>
              <a:defRPr b="1">
                <a:solidFill>
                  <a:schemeClr val="bg1"/>
                </a:solidFill>
              </a:defRPr>
            </a:lvl1pPr>
            <a:lvl2pPr marL="169863" indent="0">
              <a:buNone/>
              <a:defRPr/>
            </a:lvl2pPr>
            <a:lvl3pPr marL="338138" indent="0">
              <a:buNone/>
              <a:defRPr/>
            </a:lvl3pPr>
            <a:lvl4pPr marL="519113" indent="0">
              <a:buNone/>
              <a:defRPr/>
            </a:lvl4pPr>
            <a:lvl5pPr marL="687387" indent="0">
              <a:buNone/>
              <a:defRPr/>
            </a:lvl5pPr>
          </a:lstStyle>
          <a:p>
            <a:pPr lvl="0"/>
            <a:r>
              <a:rPr lang="en-US" dirty="0" smtClean="0"/>
              <a:t>Click to edit Master text styles</a:t>
            </a:r>
          </a:p>
        </p:txBody>
      </p:sp>
      <p:sp>
        <p:nvSpPr>
          <p:cNvPr id="11" name="Text Placeholder"/>
          <p:cNvSpPr>
            <a:spLocks noGrp="1"/>
          </p:cNvSpPr>
          <p:nvPr>
            <p:ph type="body" sz="quarter" idx="23"/>
          </p:nvPr>
        </p:nvSpPr>
        <p:spPr>
          <a:xfrm>
            <a:off x="3207537" y="1560491"/>
            <a:ext cx="5398284" cy="1296988"/>
          </a:xfrm>
          <a:prstGeom prst="roundRect">
            <a:avLst/>
          </a:prstGeom>
          <a:ln w="25400">
            <a:solidFill>
              <a:schemeClr val="tx1"/>
            </a:solidFill>
          </a:ln>
        </p:spPr>
        <p:txBody>
          <a:bodyPr lIns="73152" tIns="36576" rIns="73152" bIns="36576" anchor="ctr" anchorCtr="0">
            <a:noAutofit/>
          </a:bodyPr>
          <a:lstStyle>
            <a:lvl1pPr marL="310896" indent="-118872">
              <a:lnSpc>
                <a:spcPct val="90000"/>
              </a:lnSpc>
              <a:spcBef>
                <a:spcPts val="0"/>
              </a:spcBef>
              <a:spcAft>
                <a:spcPts val="216"/>
              </a:spcAft>
              <a:buClrTx/>
              <a:defRPr sz="1200" b="1"/>
            </a:lvl1pPr>
            <a:lvl2pPr marL="310896" indent="-118872">
              <a:lnSpc>
                <a:spcPct val="90000"/>
              </a:lnSpc>
              <a:spcBef>
                <a:spcPts val="0"/>
              </a:spcBef>
              <a:spcAft>
                <a:spcPts val="216"/>
              </a:spcAft>
              <a:defRPr/>
            </a:lvl2pPr>
            <a:lvl3pPr marL="310896" indent="-118872">
              <a:lnSpc>
                <a:spcPct val="90000"/>
              </a:lnSpc>
              <a:spcBef>
                <a:spcPts val="0"/>
              </a:spcBef>
              <a:spcAft>
                <a:spcPts val="216"/>
              </a:spcAft>
              <a:defRPr/>
            </a:lvl3pPr>
            <a:lvl4pPr marL="310896" indent="-118872">
              <a:lnSpc>
                <a:spcPct val="90000"/>
              </a:lnSpc>
              <a:spcBef>
                <a:spcPts val="0"/>
              </a:spcBef>
              <a:spcAft>
                <a:spcPts val="216"/>
              </a:spcAft>
              <a:defRPr/>
            </a:lvl4pPr>
            <a:lvl5pPr marL="310896" indent="-118872">
              <a:lnSpc>
                <a:spcPct val="90000"/>
              </a:lnSpc>
              <a:spcBef>
                <a:spcPts val="0"/>
              </a:spcBef>
              <a:spcAft>
                <a:spcPts val="216"/>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H2 Block Placeholder"/>
          <p:cNvSpPr>
            <a:spLocks noGrp="1"/>
          </p:cNvSpPr>
          <p:nvPr>
            <p:ph type="body" sz="quarter" idx="22"/>
          </p:nvPr>
        </p:nvSpPr>
        <p:spPr>
          <a:xfrm>
            <a:off x="476249" y="1371600"/>
            <a:ext cx="2980944" cy="1655064"/>
          </a:xfrm>
          <a:prstGeom prst="roundRect">
            <a:avLst/>
          </a:prstGeom>
          <a:solidFill>
            <a:srgbClr val="C00000"/>
          </a:solidFill>
          <a:ln w="25400">
            <a:solidFill>
              <a:schemeClr val="tx1"/>
            </a:solidFill>
          </a:ln>
        </p:spPr>
        <p:txBody>
          <a:bodyPr lIns="73152" tIns="36576" rIns="73152" bIns="36576" anchor="ctr" anchorCtr="0">
            <a:noAutofit/>
          </a:bodyPr>
          <a:lstStyle>
            <a:lvl1pPr marL="0" indent="0" algn="ctr">
              <a:buNone/>
              <a:defRPr b="1">
                <a:solidFill>
                  <a:schemeClr val="bg1"/>
                </a:solidFill>
              </a:defRPr>
            </a:lvl1pPr>
            <a:lvl2pPr marL="169863" indent="0">
              <a:buNone/>
              <a:defRPr/>
            </a:lvl2pPr>
            <a:lvl3pPr marL="338138" indent="0">
              <a:buNone/>
              <a:defRPr/>
            </a:lvl3pPr>
            <a:lvl4pPr marL="519113" indent="0">
              <a:buNone/>
              <a:defRPr/>
            </a:lvl4pPr>
            <a:lvl5pPr marL="687387" indent="0">
              <a:buNone/>
              <a:defRPr/>
            </a:lvl5pPr>
          </a:lstStyle>
          <a:p>
            <a:pPr lvl="0"/>
            <a:r>
              <a:rPr lang="en-US" dirty="0" smtClean="0"/>
              <a:t>Click to edit Master text styles</a:t>
            </a:r>
          </a:p>
        </p:txBody>
      </p:sp>
      <p:sp>
        <p:nvSpPr>
          <p:cNvPr id="2" name="Title"/>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30964701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F35B2A3B-8A8F-45EF-AA61-6121B952807C}" type="datetime1">
              <a:rPr lang="en-US" smtClean="0">
                <a:solidFill>
                  <a:prstClr val="white"/>
                </a:solidFill>
              </a:rPr>
              <a:pPr/>
              <a:t>2/28/2014</a:t>
            </a:fld>
            <a:endParaRPr lang="en-US"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7565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business men and women, MOS logo, SECO logo, DoD and service branch se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86" y="-14604"/>
            <a:ext cx="9143999" cy="6857999"/>
          </a:xfrm>
          <a:prstGeom prst="rect">
            <a:avLst/>
          </a:prstGeom>
        </p:spPr>
      </p:pic>
      <p:sp>
        <p:nvSpPr>
          <p:cNvPr id="3" name="Date Placeholder 2"/>
          <p:cNvSpPr>
            <a:spLocks noGrp="1"/>
          </p:cNvSpPr>
          <p:nvPr>
            <p:ph type="dt" sz="half" idx="10"/>
          </p:nvPr>
        </p:nvSpPr>
        <p:spPr/>
        <p:txBody>
          <a:bodyPr/>
          <a:lstStyle/>
          <a:p>
            <a:fld id="{F35B2A3B-8A8F-45EF-AA61-6121B952807C}" type="datetime1">
              <a:rPr lang="en-US" smtClean="0">
                <a:solidFill>
                  <a:prstClr val="white"/>
                </a:solidFill>
              </a:rPr>
              <a:pPr/>
              <a:t>2/28/2014</a:t>
            </a:fld>
            <a:endParaRPr lang="en-US"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5548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SEP Title &amp; Bullet Content w/ Background_NW">
    <p:spTree>
      <p:nvGrpSpPr>
        <p:cNvPr id="1" name=""/>
        <p:cNvGrpSpPr/>
        <p:nvPr/>
      </p:nvGrpSpPr>
      <p:grpSpPr>
        <a:xfrm>
          <a:off x="0" y="0"/>
          <a:ext cx="0" cy="0"/>
          <a:chOff x="0" y="0"/>
          <a:chExt cx="0" cy="0"/>
        </a:xfrm>
      </p:grpSpPr>
      <p:pic>
        <p:nvPicPr>
          <p:cNvPr id="13" name="Background graphic" descr="SECO logo swirl"/>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3401" y="1161476"/>
            <a:ext cx="8133346" cy="4934524"/>
          </a:xfrm>
          <a:prstGeom prst="rect">
            <a:avLst/>
          </a:prstGeom>
        </p:spPr>
      </p:pic>
      <p:sp>
        <p:nvSpPr>
          <p:cNvPr id="4" name="Date"/>
          <p:cNvSpPr>
            <a:spLocks noGrp="1"/>
          </p:cNvSpPr>
          <p:nvPr>
            <p:ph type="dt" sz="half" idx="10"/>
          </p:nvPr>
        </p:nvSpPr>
        <p:spPr/>
        <p:txBody>
          <a:bodyPr/>
          <a:lstStyle>
            <a:lvl1pPr>
              <a:defRPr>
                <a:solidFill>
                  <a:schemeClr val="bg1"/>
                </a:solidFill>
              </a:defRPr>
            </a:lvl1pPr>
          </a:lstStyle>
          <a:p>
            <a:fld id="{B2E2AC8F-D249-429B-8A36-54E7CF03CEAE}" type="datetime1">
              <a:rPr lang="en-US" smtClean="0">
                <a:solidFill>
                  <a:prstClr val="white"/>
                </a:solidFill>
              </a:rPr>
              <a:pPr/>
              <a:t>2/28/2014</a:t>
            </a:fld>
            <a:endParaRPr lang="en-US" dirty="0">
              <a:solidFill>
                <a:prstClr val="white"/>
              </a:solidFill>
            </a:endParaRPr>
          </a:p>
        </p:txBody>
      </p:sp>
      <p:sp>
        <p:nvSpPr>
          <p:cNvPr id="5" name="Footer"/>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cNvSpPr>
            <a:spLocks noGrp="1"/>
          </p:cNvSpPr>
          <p:nvPr>
            <p:ph type="sldNum" sz="quarter" idx="12"/>
          </p:nvPr>
        </p:nvSpPr>
        <p:spPr/>
        <p:txBody>
          <a:bodyPr/>
          <a:lstStyle>
            <a:lvl1pPr>
              <a:defRPr>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
        <p:nvSpPr>
          <p:cNvPr id="14" name="Basic Paragraph Placeholde"/>
          <p:cNvSpPr>
            <a:spLocks noGrp="1"/>
          </p:cNvSpPr>
          <p:nvPr>
            <p:ph sz="half" idx="15"/>
          </p:nvPr>
        </p:nvSpPr>
        <p:spPr>
          <a:xfrm>
            <a:off x="5105400" y="3958021"/>
            <a:ext cx="3352800" cy="2133599"/>
          </a:xfrm>
        </p:spPr>
        <p:txBody>
          <a:bodyPr>
            <a:normAutofit/>
          </a:bodyPr>
          <a:lstStyle>
            <a:lvl1pPr marL="0" indent="0" algn="ctr" rtl="0">
              <a:spcAft>
                <a:spcPts val="1800"/>
              </a:spcAft>
              <a:buNone/>
              <a:defRPr lang="en-US" sz="1600" b="0" i="0" u="none" strike="noStrike" baseline="30000" smtClean="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2" name="Basic Paragraph Placeholde"/>
          <p:cNvSpPr>
            <a:spLocks noGrp="1"/>
          </p:cNvSpPr>
          <p:nvPr>
            <p:ph sz="half" idx="14"/>
          </p:nvPr>
        </p:nvSpPr>
        <p:spPr>
          <a:xfrm>
            <a:off x="609600" y="3957145"/>
            <a:ext cx="3429000" cy="2133599"/>
          </a:xfrm>
        </p:spPr>
        <p:txBody>
          <a:bodyPr>
            <a:normAutofit/>
          </a:bodyPr>
          <a:lstStyle>
            <a:lvl1pPr marL="0" indent="0" algn="ctr" rtl="0">
              <a:spcAft>
                <a:spcPts val="1800"/>
              </a:spcAft>
              <a:buNone/>
              <a:defRPr lang="en-US" sz="1050" b="0" i="0" u="none" strike="noStrike" baseline="30000" smtClean="0"/>
            </a:lvl1pPr>
            <a:lvl2pPr marL="169863" indent="0" rtl="0">
              <a:buNone/>
              <a:defRPr lang="en-US" sz="1600" b="0" i="0" u="none" strike="noStrike" baseline="30000" smtClean="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1" name="Basic Paragraph Placeholde"/>
          <p:cNvSpPr>
            <a:spLocks noGrp="1"/>
          </p:cNvSpPr>
          <p:nvPr>
            <p:ph sz="half" idx="13"/>
          </p:nvPr>
        </p:nvSpPr>
        <p:spPr>
          <a:xfrm>
            <a:off x="5105400" y="1295400"/>
            <a:ext cx="3429000" cy="2133599"/>
          </a:xfrm>
        </p:spPr>
        <p:txBody>
          <a:bodyPr>
            <a:normAutofit/>
          </a:bodyPr>
          <a:lstStyle>
            <a:lvl1pPr marL="0" indent="0" algn="ctr" rtl="0">
              <a:spcAft>
                <a:spcPts val="1800"/>
              </a:spcAft>
              <a:buNone/>
              <a:defRPr lang="en-US" sz="1050" b="0" i="0" u="none" strike="noStrike" baseline="30000" smtClean="0"/>
            </a:lvl1pPr>
            <a:lvl2pPr marL="169863" indent="0" rtl="0">
              <a:buNone/>
              <a:defRPr lang="en-US" sz="1600" b="0" i="0" u="none" strike="noStrike" baseline="30000" smtClean="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0" name="Basic Paragraph Placeholde"/>
          <p:cNvSpPr>
            <a:spLocks noGrp="1"/>
          </p:cNvSpPr>
          <p:nvPr>
            <p:ph sz="half" idx="2"/>
          </p:nvPr>
        </p:nvSpPr>
        <p:spPr>
          <a:xfrm>
            <a:off x="685800" y="1295400"/>
            <a:ext cx="3352800" cy="2133599"/>
          </a:xfrm>
        </p:spPr>
        <p:txBody>
          <a:bodyPr>
            <a:normAutofit/>
          </a:bodyPr>
          <a:lstStyle>
            <a:lvl1pPr marL="0" indent="0" algn="ctr" rtl="0">
              <a:spcAft>
                <a:spcPts val="1800"/>
              </a:spcAft>
              <a:buNone/>
              <a:defRPr lang="en-US" sz="1600" b="0" i="0" u="none" strike="noStrike" baseline="30000" smtClean="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2" name="Title"/>
          <p:cNvSpPr>
            <a:spLocks noGrp="1"/>
          </p:cNvSpPr>
          <p:nvPr>
            <p:ph type="title"/>
          </p:nvPr>
        </p:nvSpPr>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26276338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6" name="Right Content Placeholder"/>
          <p:cNvSpPr>
            <a:spLocks noGrp="1"/>
          </p:cNvSpPr>
          <p:nvPr>
            <p:ph idx="11" hasCustomPrompt="1"/>
          </p:nvPr>
        </p:nvSpPr>
        <p:spPr>
          <a:xfrm>
            <a:off x="4574312" y="1990146"/>
            <a:ext cx="3888512" cy="3290200"/>
          </a:xfrm>
          <a:prstGeom prst="rect">
            <a:avLst/>
          </a:prstGeom>
        </p:spPr>
        <p:txBody>
          <a:bodyPr/>
          <a:lstStyle>
            <a:lvl1pPr marL="342900" indent="-342900">
              <a:lnSpc>
                <a:spcPct val="100000"/>
              </a:lnSpc>
              <a:spcBef>
                <a:spcPts val="0"/>
              </a:spcBef>
              <a:spcAft>
                <a:spcPts val="1200"/>
              </a:spcAft>
              <a:buClr>
                <a:srgbClr val="ECC265"/>
              </a:buClr>
              <a:buSzPct val="100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10" name="Left Content Placeholder"/>
          <p:cNvSpPr>
            <a:spLocks noGrp="1"/>
          </p:cNvSpPr>
          <p:nvPr>
            <p:ph idx="10" hasCustomPrompt="1"/>
          </p:nvPr>
        </p:nvSpPr>
        <p:spPr>
          <a:xfrm>
            <a:off x="685800" y="1990146"/>
            <a:ext cx="3888512" cy="3290201"/>
          </a:xfrm>
          <a:prstGeom prst="rect">
            <a:avLst/>
          </a:prstGeom>
        </p:spPr>
        <p:txBody>
          <a:bodyPr/>
          <a:lstStyle>
            <a:lvl1pPr marL="342900" indent="-342900">
              <a:buClr>
                <a:srgbClr val="ECC265"/>
              </a:buClr>
              <a:buSzPct val="100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9" name="Main Content Placeholder"/>
          <p:cNvSpPr>
            <a:spLocks noGrp="1"/>
          </p:cNvSpPr>
          <p:nvPr>
            <p:ph idx="1"/>
          </p:nvPr>
        </p:nvSpPr>
        <p:spPr>
          <a:xfrm>
            <a:off x="685800" y="1301547"/>
            <a:ext cx="7772400" cy="478584"/>
          </a:xfrm>
          <a:prstGeom prst="rect">
            <a:avLst/>
          </a:prstGeom>
        </p:spPr>
        <p:txBody>
          <a:bodyPr/>
          <a:lstStyle>
            <a:lvl1pPr marL="342900" indent="-342900">
              <a:buClr>
                <a:srgbClr val="ECC265"/>
              </a:buClr>
              <a:buSzPct val="115000"/>
              <a:buFontTx/>
              <a:buBlip>
                <a:blip r:embed="rId6"/>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p:txBody>
      </p:sp>
      <p:sp>
        <p:nvSpPr>
          <p:cNvPr id="7" name="Title Placeholder"/>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274630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Picture Placeholder"/>
          <p:cNvSpPr>
            <a:spLocks noGrp="1"/>
          </p:cNvSpPr>
          <p:nvPr>
            <p:ph type="pic" idx="1"/>
          </p:nvPr>
        </p:nvSpPr>
        <p:spPr>
          <a:xfrm>
            <a:off x="673470" y="1253883"/>
            <a:ext cx="782172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7" name="Title Placeholder"/>
          <p:cNvSpPr txBox="1">
            <a:spLocks/>
          </p:cNvSpPr>
          <p:nvPr userDrawn="1"/>
        </p:nvSpPr>
        <p:spPr>
          <a:xfrm>
            <a:off x="685800" y="1"/>
            <a:ext cx="7772400" cy="1072622"/>
          </a:xfrm>
          <a:prstGeom prst="rect">
            <a:avLst/>
          </a:prstGeom>
        </p:spPr>
        <p:txBody>
          <a:bodyPr anchor="ctr" anchorCtr="0"/>
          <a:lstStyle>
            <a:lvl1pPr algn="ctr" defTabSz="457200" rtl="0" eaLnBrk="1" latinLnBrk="0" hangingPunct="1">
              <a:spcBef>
                <a:spcPct val="0"/>
              </a:spcBef>
              <a:buNone/>
              <a:defRPr sz="3200" b="1" i="0" kern="1200">
                <a:solidFill>
                  <a:srgbClr val="FFFFFF"/>
                </a:solidFill>
                <a:latin typeface="Century Schoolbook"/>
                <a:ea typeface="+mj-ea"/>
                <a:cs typeface="Century Schoolbook"/>
              </a:defRPr>
            </a:lvl1pPr>
          </a:lstStyle>
          <a:p>
            <a:r>
              <a:rPr lang="en-US" sz="3600" dirty="0" smtClean="0">
                <a:latin typeface="Times New Roman"/>
                <a:cs typeface="Times New Roman"/>
              </a:rPr>
              <a:t>Click to edit Master title style</a:t>
            </a:r>
            <a:endParaRPr lang="en-US" sz="3600" dirty="0">
              <a:latin typeface="Times New Roman"/>
              <a:cs typeface="Times New Roman"/>
            </a:endParaRPr>
          </a:p>
        </p:txBody>
      </p:sp>
    </p:spTree>
    <p:extLst>
      <p:ext uri="{BB962C8B-B14F-4D97-AF65-F5344CB8AC3E}">
        <p14:creationId xmlns:p14="http://schemas.microsoft.com/office/powerpoint/2010/main" val="298928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6" name="Title Placeholder"/>
          <p:cNvSpPr>
            <a:spLocks noGrp="1"/>
          </p:cNvSpPr>
          <p:nvPr>
            <p:ph type="ctrTitle"/>
          </p:nvPr>
        </p:nvSpPr>
        <p:spPr>
          <a:xfrm>
            <a:off x="685800" y="1"/>
            <a:ext cx="7772400" cy="6857998"/>
          </a:xfrm>
          <a:prstGeom prst="rect">
            <a:avLst/>
          </a:prstGeom>
        </p:spPr>
        <p:txBody>
          <a:bodyPr anchor="ctr" anchorCtr="0"/>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30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2" name="White Masthead"/>
          <p:cNvGrpSpPr/>
          <p:nvPr userDrawn="1"/>
        </p:nvGrpSpPr>
        <p:grpSpPr>
          <a:xfrm>
            <a:off x="0" y="-18472"/>
            <a:ext cx="9144000" cy="3280928"/>
            <a:chOff x="0" y="-18472"/>
            <a:chExt cx="9144000" cy="3280928"/>
          </a:xfrm>
        </p:grpSpPr>
        <p:sp>
          <p:nvSpPr>
            <p:cNvPr id="7" name="Red Line"/>
            <p:cNvSpPr/>
            <p:nvPr userDrawn="1"/>
          </p:nvSpPr>
          <p:spPr>
            <a:xfrm>
              <a:off x="0" y="3084945"/>
              <a:ext cx="9144000" cy="177511"/>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White Rectangle"/>
            <p:cNvSpPr/>
            <p:nvPr userDrawn="1"/>
          </p:nvSpPr>
          <p:spPr>
            <a:xfrm>
              <a:off x="0" y="-18472"/>
              <a:ext cx="9144000" cy="31736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Subtitle Placeholder"/>
          <p:cNvSpPr>
            <a:spLocks noGrp="1"/>
          </p:cNvSpPr>
          <p:nvPr>
            <p:ph type="subTitle" idx="1"/>
          </p:nvPr>
        </p:nvSpPr>
        <p:spPr>
          <a:xfrm>
            <a:off x="1371600" y="5040367"/>
            <a:ext cx="6400800" cy="830062"/>
          </a:xfrm>
          <a:prstGeom prst="rect">
            <a:avLst/>
          </a:prstGeom>
        </p:spPr>
        <p:txBody>
          <a:bodyPr anchor="ctr" anchorCtr="0"/>
          <a:lstStyle>
            <a:lvl1pPr marL="0" indent="0" algn="ctr">
              <a:buNone/>
              <a:defRPr sz="2400" b="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itle Placeholder"/>
          <p:cNvSpPr>
            <a:spLocks noGrp="1"/>
          </p:cNvSpPr>
          <p:nvPr>
            <p:ph type="ctrTitle"/>
          </p:nvPr>
        </p:nvSpPr>
        <p:spPr>
          <a:xfrm>
            <a:off x="685800" y="3831902"/>
            <a:ext cx="7772400" cy="1208466"/>
          </a:xfrm>
          <a:prstGeom prst="rect">
            <a:avLst/>
          </a:prstGeom>
        </p:spPr>
        <p:txBody>
          <a:bodyPr anchor="ctr" anchorCtr="0"/>
          <a:lstStyle>
            <a:lvl1pPr>
              <a:defRPr sz="4400" b="0" i="1">
                <a:solidFill>
                  <a:srgbClr val="ECC265"/>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11292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29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29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6.jpg"/><Relationship Id="rId4" Type="http://schemas.openxmlformats.org/officeDocument/2006/relationships/slideLayout" Target="../slideLayouts/slideLayout2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03504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99" r:id="rId17"/>
  </p:sldLayoutIdLst>
  <p:timing>
    <p:tnLst>
      <p:par>
        <p:cTn id="1" dur="indefinite" restart="never" nodeType="tmRoot"/>
      </p:par>
    </p:tnLst>
  </p:timing>
  <p:hf hdr="0" ft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10813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timing>
    <p:tnLst>
      <p:par>
        <p:cTn id="1" dur="indefinite" restart="never" nodeType="tmRoot"/>
      </p:par>
    </p:tnLst>
  </p:timing>
  <p:hf hdr="0" ft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descr="business men and women"/>
          <p:cNvSpPr>
            <a:spLocks noGrp="1"/>
          </p:cNvSpPr>
          <p:nvPr>
            <p:ph type="title"/>
          </p:nvPr>
        </p:nvSpPr>
        <p:spPr>
          <a:xfrm>
            <a:off x="1295400" y="223520"/>
            <a:ext cx="5715000" cy="6096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8229600" cy="5257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49720"/>
            <a:ext cx="2133600" cy="193675"/>
          </a:xfrm>
          <a:prstGeom prst="rect">
            <a:avLst/>
          </a:prstGeom>
          <a:ln>
            <a:noFill/>
          </a:ln>
        </p:spPr>
        <p:txBody>
          <a:bodyPr vert="horz" lIns="91440" tIns="45720" rIns="91440" bIns="45720" rtlCol="0" anchor="ctr"/>
          <a:lstStyle>
            <a:lvl1pPr algn="l">
              <a:defRPr sz="1000">
                <a:solidFill>
                  <a:schemeClr val="bg1"/>
                </a:solidFill>
              </a:defRPr>
            </a:lvl1pPr>
          </a:lstStyle>
          <a:p>
            <a:fld id="{3EB860F4-0AD2-4A96-A5D4-0C76A53044E9}" type="datetime1">
              <a:rPr lang="en-US" smtClean="0">
                <a:solidFill>
                  <a:prstClr val="white"/>
                </a:solidFill>
              </a:rPr>
              <a:pPr/>
              <a:t>2/28/2014</a:t>
            </a:fld>
            <a:endParaRPr lang="en-US" dirty="0">
              <a:solidFill>
                <a:prstClr val="white"/>
              </a:solidFill>
            </a:endParaRPr>
          </a:p>
        </p:txBody>
      </p:sp>
      <p:sp>
        <p:nvSpPr>
          <p:cNvPr id="5" name="Footer Placeholder 4"/>
          <p:cNvSpPr>
            <a:spLocks noGrp="1"/>
          </p:cNvSpPr>
          <p:nvPr>
            <p:ph type="ftr" sz="quarter" idx="3"/>
          </p:nvPr>
        </p:nvSpPr>
        <p:spPr>
          <a:xfrm>
            <a:off x="3124200" y="6649720"/>
            <a:ext cx="2895600" cy="193675"/>
          </a:xfrm>
          <a:prstGeom prst="rect">
            <a:avLst/>
          </a:prstGeom>
          <a:ln>
            <a:noFill/>
          </a:ln>
        </p:spPr>
        <p:txBody>
          <a:bodyPr vert="horz" lIns="91440" tIns="45720" rIns="91440" bIns="45720" rtlCol="0" anchor="ctr"/>
          <a:lstStyle>
            <a:lvl1pPr algn="ctr">
              <a:defRPr sz="1000">
                <a:solidFill>
                  <a:schemeClr val="bg1"/>
                </a:solidFill>
              </a:defRPr>
            </a:lvl1pPr>
          </a:lstStyle>
          <a:p>
            <a:r>
              <a:rPr lang="en-US" smtClean="0">
                <a:solidFill>
                  <a:prstClr val="white"/>
                </a:solidFill>
              </a:rPr>
              <a:t>MySECO Website Launch</a:t>
            </a:r>
            <a:endParaRPr lang="en-US" dirty="0">
              <a:solidFill>
                <a:prstClr val="white"/>
              </a:solidFill>
            </a:endParaRPr>
          </a:p>
        </p:txBody>
      </p:sp>
      <p:sp>
        <p:nvSpPr>
          <p:cNvPr id="6" name="Slide Number Placeholder 5"/>
          <p:cNvSpPr>
            <a:spLocks noGrp="1"/>
          </p:cNvSpPr>
          <p:nvPr>
            <p:ph type="sldNum" sz="quarter" idx="4"/>
          </p:nvPr>
        </p:nvSpPr>
        <p:spPr>
          <a:xfrm>
            <a:off x="7010400" y="6649720"/>
            <a:ext cx="2133600" cy="193675"/>
          </a:xfrm>
          <a:prstGeom prst="rect">
            <a:avLst/>
          </a:prstGeom>
          <a:ln>
            <a:noFill/>
          </a:ln>
        </p:spPr>
        <p:txBody>
          <a:bodyPr vert="horz" lIns="91440" tIns="45720" rIns="91440" bIns="45720" rtlCol="0" anchor="ctr"/>
          <a:lstStyle>
            <a:lvl1pPr algn="r">
              <a:defRPr sz="1000">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533991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8" r:id="rId5"/>
    <p:sldLayoutId id="2147483685" r:id="rId6"/>
    <p:sldLayoutId id="2147483686" r:id="rId7"/>
    <p:sldLayoutId id="2147483689" r:id="rId8"/>
  </p:sldLayoutIdLst>
  <p:timing>
    <p:tnLst>
      <p:par>
        <p:cTn id="1" dur="indefinite" restart="never" nodeType="tmRoot"/>
      </p:par>
    </p:tnLst>
  </p:timing>
  <p:hf hdr="0"/>
  <p:txStyles>
    <p:titleStyle>
      <a:lvl1pPr algn="l" defTabSz="457200" rtl="0" eaLnBrk="1" latinLnBrk="0" hangingPunct="1">
        <a:lnSpc>
          <a:spcPct val="80000"/>
        </a:lnSpc>
        <a:spcBef>
          <a:spcPct val="0"/>
        </a:spcBef>
        <a:buNone/>
        <a:defRPr sz="2400" b="0" kern="1200">
          <a:solidFill>
            <a:schemeClr val="tx1"/>
          </a:solidFill>
          <a:latin typeface="+mj-lt"/>
          <a:ea typeface="+mj-ea"/>
          <a:cs typeface="+mj-cs"/>
        </a:defRPr>
      </a:lvl1pPr>
    </p:titleStyle>
    <p:bodyStyle>
      <a:lvl1pPr marL="169863" indent="-169863" algn="l" defTabSz="457200" rtl="0" eaLnBrk="1" latinLnBrk="0" hangingPunct="1">
        <a:spcBef>
          <a:spcPct val="20000"/>
        </a:spcBef>
        <a:buClr>
          <a:srgbClr val="EEA420"/>
        </a:buClr>
        <a:buFont typeface="Arial"/>
        <a:buChar char="•"/>
        <a:defRPr sz="2000" kern="1200">
          <a:solidFill>
            <a:schemeClr val="tx1"/>
          </a:solidFill>
          <a:latin typeface="+mn-lt"/>
          <a:ea typeface="+mn-ea"/>
          <a:cs typeface="+mn-cs"/>
        </a:defRPr>
      </a:lvl1pPr>
      <a:lvl2pPr marL="401638" indent="-231775" algn="l" defTabSz="457200" rtl="0" eaLnBrk="1" latinLnBrk="0" hangingPunct="1">
        <a:spcBef>
          <a:spcPct val="20000"/>
        </a:spcBef>
        <a:buClr>
          <a:srgbClr val="EEA420"/>
        </a:buClr>
        <a:buFont typeface="Arial"/>
        <a:buChar char="–"/>
        <a:defRPr sz="1800" kern="1200">
          <a:solidFill>
            <a:schemeClr val="tx1"/>
          </a:solidFill>
          <a:latin typeface="+mn-lt"/>
          <a:ea typeface="+mn-ea"/>
          <a:cs typeface="+mn-cs"/>
        </a:defRPr>
      </a:lvl2pPr>
      <a:lvl3pPr marL="519113" indent="-180975" algn="l" defTabSz="457200" rtl="0" eaLnBrk="1" latinLnBrk="0" hangingPunct="1">
        <a:spcBef>
          <a:spcPct val="20000"/>
        </a:spcBef>
        <a:buClr>
          <a:srgbClr val="EEA420"/>
        </a:buClr>
        <a:buFont typeface="Arial"/>
        <a:buChar char="•"/>
        <a:defRPr sz="1600" kern="1200">
          <a:solidFill>
            <a:schemeClr val="tx1"/>
          </a:solidFill>
          <a:latin typeface="+mn-lt"/>
          <a:ea typeface="+mn-ea"/>
          <a:cs typeface="+mn-cs"/>
        </a:defRPr>
      </a:lvl3pPr>
      <a:lvl4pPr marL="687388" indent="-168275" algn="l" defTabSz="457200" rtl="0" eaLnBrk="1" latinLnBrk="0" hangingPunct="1">
        <a:spcBef>
          <a:spcPct val="20000"/>
        </a:spcBef>
        <a:buClr>
          <a:srgbClr val="EEA420"/>
        </a:buClr>
        <a:buFont typeface="Arial"/>
        <a:buChar char="–"/>
        <a:tabLst/>
        <a:defRPr sz="1400" kern="1200">
          <a:solidFill>
            <a:schemeClr val="tx1"/>
          </a:solidFill>
          <a:latin typeface="+mn-lt"/>
          <a:ea typeface="+mn-ea"/>
          <a:cs typeface="+mn-cs"/>
        </a:defRPr>
      </a:lvl4pPr>
      <a:lvl5pPr marL="857250" indent="-169863" algn="l" defTabSz="457200" rtl="0" eaLnBrk="1" latinLnBrk="0" hangingPunct="1">
        <a:spcBef>
          <a:spcPct val="20000"/>
        </a:spcBef>
        <a:buClr>
          <a:srgbClr val="EEA420"/>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militaryonesource.mil/" TargetMode="External"/><Relationship Id="rId2" Type="http://schemas.openxmlformats.org/officeDocument/2006/relationships/notesSlide" Target="../notesSlides/notesSlide20.xml"/><Relationship Id="rId1" Type="http://schemas.openxmlformats.org/officeDocument/2006/relationships/slideLayout" Target="../slideLayouts/slideLayout30.xml"/><Relationship Id="rId6" Type="http://schemas.openxmlformats.org/officeDocument/2006/relationships/hyperlink" Target="https://msepjobs.militaryonesource.mil/" TargetMode="External"/><Relationship Id="rId5" Type="http://schemas.openxmlformats.org/officeDocument/2006/relationships/hyperlink" Target="https://aiportal.acc.af.mil/mycaa/" TargetMode="External"/><Relationship Id="rId4" Type="http://schemas.openxmlformats.org/officeDocument/2006/relationships/hyperlink" Target="https://myseco.militaryonesource.mil/"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2.gif"/><Relationship Id="rId13" Type="http://schemas.openxmlformats.org/officeDocument/2006/relationships/image" Target="../media/image47.jpeg"/><Relationship Id="rId18" Type="http://schemas.openxmlformats.org/officeDocument/2006/relationships/image" Target="../media/image50.gif"/><Relationship Id="rId3" Type="http://schemas.openxmlformats.org/officeDocument/2006/relationships/image" Target="../media/image37.gif"/><Relationship Id="rId7" Type="http://schemas.openxmlformats.org/officeDocument/2006/relationships/image" Target="../media/image41.png"/><Relationship Id="rId12" Type="http://schemas.openxmlformats.org/officeDocument/2006/relationships/image" Target="../media/image46.jpeg"/><Relationship Id="rId17" Type="http://schemas.openxmlformats.org/officeDocument/2006/relationships/image" Target="../media/image49.png"/><Relationship Id="rId2" Type="http://schemas.openxmlformats.org/officeDocument/2006/relationships/notesSlide" Target="../notesSlides/notesSlide21.xml"/><Relationship Id="rId16" Type="http://schemas.openxmlformats.org/officeDocument/2006/relationships/hyperlink" Target="http://www.heritagequestonline.com/login?username=KP1FAQWR8B&amp;password=WELCOME&amp;JSEnabled=1" TargetMode="External"/><Relationship Id="rId20"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40.gif"/><Relationship Id="rId11" Type="http://schemas.openxmlformats.org/officeDocument/2006/relationships/image" Target="../media/image45.gif"/><Relationship Id="rId5" Type="http://schemas.openxmlformats.org/officeDocument/2006/relationships/image" Target="../media/image39.gif"/><Relationship Id="rId15" Type="http://schemas.openxmlformats.org/officeDocument/2006/relationships/image" Target="../media/image48.png"/><Relationship Id="rId10" Type="http://schemas.openxmlformats.org/officeDocument/2006/relationships/image" Target="../media/image44.png"/><Relationship Id="rId19" Type="http://schemas.openxmlformats.org/officeDocument/2006/relationships/image" Target="../media/image51.gif"/><Relationship Id="rId4" Type="http://schemas.openxmlformats.org/officeDocument/2006/relationships/image" Target="../media/image38.gif"/><Relationship Id="rId9" Type="http://schemas.openxmlformats.org/officeDocument/2006/relationships/image" Target="../media/image43.png"/><Relationship Id="rId14" Type="http://schemas.openxmlformats.org/officeDocument/2006/relationships/hyperlink" Target="http://www.petersons.com/army?refURL=http://www.militaryonesource.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3.emf"/><Relationship Id="rId7" Type="http://schemas.openxmlformats.org/officeDocument/2006/relationships/image" Target="../media/image57.emf"/><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prstGeom prst="rect">
            <a:avLst/>
          </a:prstGeom>
        </p:spPr>
        <p:txBody>
          <a:bodyPr/>
          <a:lstStyle/>
          <a:p>
            <a:r>
              <a:rPr lang="en-US" dirty="0" smtClean="0"/>
              <a:t>Financial Services</a:t>
            </a:r>
            <a:endParaRPr lang="en-US" dirty="0"/>
          </a:p>
        </p:txBody>
      </p:sp>
      <p:pic>
        <p:nvPicPr>
          <p:cNvPr id="6" name="Picture 5" descr="Military OneSource logo" title="Military OneSource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3020" y="-48426"/>
            <a:ext cx="3160118" cy="3160118"/>
          </a:xfrm>
          <a:prstGeom prst="rect">
            <a:avLst/>
          </a:prstGeom>
        </p:spPr>
      </p:pic>
    </p:spTree>
    <p:extLst>
      <p:ext uri="{BB962C8B-B14F-4D97-AF65-F5344CB8AC3E}">
        <p14:creationId xmlns:p14="http://schemas.microsoft.com/office/powerpoint/2010/main" val="248321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smtClean="0"/>
              <a:t>Financial Services</a:t>
            </a:r>
            <a:endParaRPr lang="en-US" dirty="0"/>
          </a:p>
        </p:txBody>
      </p:sp>
      <p:sp>
        <p:nvSpPr>
          <p:cNvPr id="3" name="Right Content"/>
          <p:cNvSpPr>
            <a:spLocks noGrp="1"/>
          </p:cNvSpPr>
          <p:nvPr>
            <p:ph idx="1"/>
          </p:nvPr>
        </p:nvSpPr>
        <p:spPr/>
        <p:txBody>
          <a:bodyPr/>
          <a:lstStyle/>
          <a:p>
            <a:pPr marL="0" indent="0">
              <a:spcBef>
                <a:spcPts val="480"/>
              </a:spcBef>
              <a:buClr>
                <a:srgbClr val="AC0000"/>
              </a:buClr>
              <a:buNone/>
              <a:defRPr/>
            </a:pPr>
            <a:r>
              <a:rPr lang="en-US" b="1" dirty="0"/>
              <a:t>Financial Counseling</a:t>
            </a:r>
          </a:p>
          <a:p>
            <a:pPr marL="274320" indent="-274320">
              <a:spcBef>
                <a:spcPts val="480"/>
              </a:spcBef>
              <a:buClr>
                <a:srgbClr val="AC0000"/>
              </a:buClr>
              <a:defRPr/>
            </a:pPr>
            <a:r>
              <a:rPr lang="en-US" dirty="0"/>
              <a:t>Budgeting and general financial management</a:t>
            </a:r>
          </a:p>
          <a:p>
            <a:pPr marL="274320" indent="-274320">
              <a:spcBef>
                <a:spcPts val="480"/>
              </a:spcBef>
              <a:buClr>
                <a:srgbClr val="AC0000"/>
              </a:buClr>
              <a:defRPr/>
            </a:pPr>
            <a:r>
              <a:rPr lang="en-US" dirty="0"/>
              <a:t>Debt management</a:t>
            </a:r>
          </a:p>
          <a:p>
            <a:pPr marL="274320" indent="-274320">
              <a:spcBef>
                <a:spcPts val="480"/>
              </a:spcBef>
              <a:buClr>
                <a:srgbClr val="AC0000"/>
              </a:buClr>
              <a:defRPr/>
            </a:pPr>
            <a:r>
              <a:rPr lang="en-US" dirty="0"/>
              <a:t>Housing </a:t>
            </a:r>
            <a:r>
              <a:rPr lang="en-US" dirty="0" smtClean="0"/>
              <a:t>counseling</a:t>
            </a:r>
            <a:endParaRPr lang="en-US" dirty="0"/>
          </a:p>
        </p:txBody>
      </p:sp>
      <p:sp>
        <p:nvSpPr>
          <p:cNvPr id="4" name="Left Content"/>
          <p:cNvSpPr>
            <a:spLocks noGrp="1"/>
          </p:cNvSpPr>
          <p:nvPr>
            <p:ph idx="10"/>
          </p:nvPr>
        </p:nvSpPr>
        <p:spPr/>
        <p:txBody>
          <a:bodyPr/>
          <a:lstStyle/>
          <a:p>
            <a:pPr marL="0" indent="0">
              <a:spcBef>
                <a:spcPts val="480"/>
              </a:spcBef>
              <a:buClr>
                <a:srgbClr val="AC0000"/>
              </a:buClr>
              <a:buNone/>
              <a:defRPr/>
            </a:pPr>
            <a:r>
              <a:rPr lang="en-US" b="1" dirty="0"/>
              <a:t>Financial Planning</a:t>
            </a:r>
          </a:p>
          <a:p>
            <a:pPr marL="354330">
              <a:spcBef>
                <a:spcPts val="480"/>
              </a:spcBef>
              <a:buClr>
                <a:srgbClr val="AC0000"/>
              </a:buClr>
              <a:defRPr/>
            </a:pPr>
            <a:r>
              <a:rPr lang="en-US" dirty="0"/>
              <a:t>Investing</a:t>
            </a:r>
          </a:p>
          <a:p>
            <a:pPr marL="354330">
              <a:spcBef>
                <a:spcPts val="480"/>
              </a:spcBef>
              <a:buClr>
                <a:srgbClr val="AC0000"/>
              </a:buClr>
              <a:defRPr/>
            </a:pPr>
            <a:r>
              <a:rPr lang="en-US" dirty="0"/>
              <a:t>Retirement planning</a:t>
            </a:r>
          </a:p>
          <a:p>
            <a:pPr marL="354330">
              <a:spcBef>
                <a:spcPts val="480"/>
              </a:spcBef>
              <a:buClr>
                <a:srgbClr val="AC0000"/>
              </a:buClr>
              <a:defRPr/>
            </a:pPr>
            <a:r>
              <a:rPr lang="en-US" dirty="0"/>
              <a:t>Planning for college</a:t>
            </a:r>
          </a:p>
          <a:p>
            <a:pPr marL="354330">
              <a:spcBef>
                <a:spcPts val="480"/>
              </a:spcBef>
              <a:buClr>
                <a:srgbClr val="AC0000"/>
              </a:buClr>
              <a:defRPr/>
            </a:pPr>
            <a:r>
              <a:rPr lang="en-US" dirty="0" smtClean="0"/>
              <a:t>TSP/401K/Pensions</a:t>
            </a:r>
            <a:endParaRPr lang="en-US" dirty="0"/>
          </a:p>
          <a:p>
            <a:pPr marL="354330">
              <a:spcBef>
                <a:spcPts val="480"/>
              </a:spcBef>
              <a:buClr>
                <a:srgbClr val="AC0000"/>
              </a:buClr>
              <a:defRPr/>
            </a:pPr>
            <a:r>
              <a:rPr lang="en-US" dirty="0"/>
              <a:t>Traditional and </a:t>
            </a:r>
            <a:r>
              <a:rPr lang="en-US" dirty="0" smtClean="0"/>
              <a:t/>
            </a:r>
            <a:br>
              <a:rPr lang="en-US" dirty="0" smtClean="0"/>
            </a:br>
            <a:r>
              <a:rPr lang="en-US" dirty="0" smtClean="0"/>
              <a:t>ROTH </a:t>
            </a:r>
            <a:r>
              <a:rPr lang="en-US" dirty="0"/>
              <a:t>IRAs</a:t>
            </a:r>
          </a:p>
          <a:p>
            <a:pPr marL="354330">
              <a:spcBef>
                <a:spcPts val="480"/>
              </a:spcBef>
              <a:buClr>
                <a:srgbClr val="AC0000"/>
              </a:buClr>
              <a:defRPr/>
            </a:pPr>
            <a:r>
              <a:rPr lang="en-US" dirty="0"/>
              <a:t>Assistance in selecting a certified financial planner in the local community</a:t>
            </a:r>
          </a:p>
          <a:p>
            <a:pPr marL="354330">
              <a:spcBef>
                <a:spcPts val="480"/>
              </a:spcBef>
              <a:buClr>
                <a:srgbClr val="AC0000"/>
              </a:buClr>
              <a:defRPr/>
            </a:pPr>
            <a:r>
              <a:rPr lang="en-US" dirty="0"/>
              <a:t>Tax </a:t>
            </a:r>
            <a:r>
              <a:rPr lang="en-US" dirty="0" smtClean="0"/>
              <a:t>questions and preparation</a:t>
            </a:r>
            <a:endParaRPr lang="en-US" dirty="0"/>
          </a:p>
        </p:txBody>
      </p:sp>
    </p:spTree>
    <p:extLst>
      <p:ext uri="{BB962C8B-B14F-4D97-AF65-F5344CB8AC3E}">
        <p14:creationId xmlns:p14="http://schemas.microsoft.com/office/powerpoint/2010/main" val="343196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smtClean="0"/>
              <a:t>Guidelines for Military OneSource Financial Services</a:t>
            </a:r>
            <a:endParaRPr lang="en-US" dirty="0"/>
          </a:p>
        </p:txBody>
      </p:sp>
      <p:sp>
        <p:nvSpPr>
          <p:cNvPr id="2" name="Content"/>
          <p:cNvSpPr>
            <a:spLocks noGrp="1"/>
          </p:cNvSpPr>
          <p:nvPr>
            <p:ph idx="1"/>
          </p:nvPr>
        </p:nvSpPr>
        <p:spPr>
          <a:prstGeom prst="rect">
            <a:avLst/>
          </a:prstGeom>
        </p:spPr>
        <p:txBody>
          <a:bodyPr/>
          <a:lstStyle/>
          <a:p>
            <a:pPr marL="0" indent="0">
              <a:buClr>
                <a:srgbClr val="AC0000"/>
              </a:buClr>
              <a:buNone/>
            </a:pPr>
            <a:r>
              <a:rPr lang="en-US" sz="2000" b="1" dirty="0" smtClean="0">
                <a:ea typeface="ＭＳ Ｐゴシック" charset="0"/>
              </a:rPr>
              <a:t>All financial services are conducted by one of the following:</a:t>
            </a:r>
          </a:p>
          <a:p>
            <a:pPr>
              <a:buClr>
                <a:srgbClr val="AC0000"/>
              </a:buClr>
            </a:pPr>
            <a:r>
              <a:rPr lang="en-US" sz="2000" dirty="0" smtClean="0">
                <a:ea typeface="ＭＳ Ｐゴシック" charset="0"/>
              </a:rPr>
              <a:t>Accredited </a:t>
            </a:r>
            <a:r>
              <a:rPr lang="en-US" sz="2000" dirty="0">
                <a:ea typeface="ＭＳ Ｐゴシック" charset="0"/>
              </a:rPr>
              <a:t>f</a:t>
            </a:r>
            <a:r>
              <a:rPr lang="en-US" sz="2000" dirty="0" smtClean="0">
                <a:ea typeface="ＭＳ Ｐゴシック" charset="0"/>
              </a:rPr>
              <a:t>inancial counselors</a:t>
            </a:r>
          </a:p>
          <a:p>
            <a:pPr>
              <a:buClr>
                <a:srgbClr val="AC0000"/>
              </a:buClr>
            </a:pPr>
            <a:r>
              <a:rPr lang="en-US" sz="2000" dirty="0" smtClean="0">
                <a:ea typeface="ＭＳ Ｐゴシック" charset="0"/>
              </a:rPr>
              <a:t>Certified credit counselors</a:t>
            </a:r>
          </a:p>
          <a:p>
            <a:pPr>
              <a:spcAft>
                <a:spcPts val="1800"/>
              </a:spcAft>
              <a:buClr>
                <a:srgbClr val="AC0000"/>
              </a:buClr>
            </a:pPr>
            <a:r>
              <a:rPr lang="en-US" sz="2000" dirty="0" smtClean="0">
                <a:ea typeface="ＭＳ Ｐゴシック" charset="0"/>
              </a:rPr>
              <a:t>Chartered financial consultants</a:t>
            </a:r>
            <a:endParaRPr lang="en-US" dirty="0" smtClean="0">
              <a:ea typeface="ＭＳ Ｐゴシック" charset="0"/>
            </a:endParaRPr>
          </a:p>
          <a:p>
            <a:pPr marL="0" indent="0">
              <a:buClr>
                <a:srgbClr val="AC0000"/>
              </a:buClr>
              <a:buNone/>
            </a:pPr>
            <a:r>
              <a:rPr lang="en-US" sz="2000" b="1" dirty="0" smtClean="0">
                <a:ea typeface="ＭＳ Ｐゴシック" charset="0"/>
              </a:rPr>
              <a:t>Military OneSource Certified Financial Planners:</a:t>
            </a:r>
          </a:p>
          <a:p>
            <a:pPr>
              <a:buClr>
                <a:srgbClr val="AC0000"/>
              </a:buClr>
            </a:pPr>
            <a:r>
              <a:rPr lang="en-US" sz="2000" dirty="0" smtClean="0">
                <a:ea typeface="ＭＳ Ｐゴシック" charset="0"/>
              </a:rPr>
              <a:t>Provide telephonic consultations that are approximately 45 minutes long</a:t>
            </a:r>
          </a:p>
          <a:p>
            <a:pPr>
              <a:buClr>
                <a:srgbClr val="AC0000"/>
              </a:buClr>
            </a:pPr>
            <a:r>
              <a:rPr lang="en-US" sz="2000" dirty="0" smtClean="0">
                <a:ea typeface="ＭＳ Ｐゴシック" charset="0"/>
              </a:rPr>
              <a:t>Are prohibited from making referrals to themselves, or to another fee-based work as a result of consultation</a:t>
            </a:r>
          </a:p>
          <a:p>
            <a:pPr>
              <a:buClr>
                <a:srgbClr val="AC0000"/>
              </a:buClr>
            </a:pPr>
            <a:r>
              <a:rPr lang="en-US" sz="2000" dirty="0" smtClean="0">
                <a:ea typeface="ＭＳ Ｐゴシック" charset="0"/>
              </a:rPr>
              <a:t>Are prohibited from making sales of products or services to participants served through the financial consultation program</a:t>
            </a:r>
            <a:endParaRPr lang="en-US" sz="2000" dirty="0">
              <a:ea typeface="ＭＳ Ｐゴシック" charset="0"/>
            </a:endParaRPr>
          </a:p>
        </p:txBody>
      </p:sp>
    </p:spTree>
    <p:extLst>
      <p:ext uri="{BB962C8B-B14F-4D97-AF65-F5344CB8AC3E}">
        <p14:creationId xmlns:p14="http://schemas.microsoft.com/office/powerpoint/2010/main" val="172218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prstGeom prst="rect">
            <a:avLst/>
          </a:prstGeom>
        </p:spPr>
        <p:txBody>
          <a:bodyPr/>
          <a:lstStyle/>
          <a:p>
            <a:r>
              <a:rPr lang="en-US" dirty="0" smtClean="0"/>
              <a:t>Financial Counseling</a:t>
            </a:r>
            <a:endParaRPr lang="en-US" dirty="0"/>
          </a:p>
        </p:txBody>
      </p:sp>
      <p:sp>
        <p:nvSpPr>
          <p:cNvPr id="2" name="Content"/>
          <p:cNvSpPr>
            <a:spLocks noGrp="1"/>
          </p:cNvSpPr>
          <p:nvPr>
            <p:ph idx="1"/>
          </p:nvPr>
        </p:nvSpPr>
        <p:spPr>
          <a:prstGeom prst="rect">
            <a:avLst/>
          </a:prstGeom>
        </p:spPr>
        <p:txBody>
          <a:bodyPr/>
          <a:lstStyle/>
          <a:p>
            <a:pPr>
              <a:buClr>
                <a:srgbClr val="AC0000"/>
              </a:buClr>
            </a:pPr>
            <a:r>
              <a:rPr lang="en-US" sz="2200" dirty="0">
                <a:ea typeface="ＭＳ Ｐゴシック" charset="0"/>
              </a:rPr>
              <a:t>Budgeting and general financial management</a:t>
            </a:r>
          </a:p>
          <a:p>
            <a:pPr>
              <a:buClr>
                <a:srgbClr val="AC0000"/>
              </a:buClr>
            </a:pPr>
            <a:r>
              <a:rPr lang="en-US" sz="2200" dirty="0">
                <a:ea typeface="ＭＳ Ｐゴシック" charset="0"/>
              </a:rPr>
              <a:t>Debt management</a:t>
            </a:r>
          </a:p>
          <a:p>
            <a:pPr lvl="1">
              <a:buClr>
                <a:srgbClr val="AC0000"/>
              </a:buClr>
            </a:pPr>
            <a:r>
              <a:rPr lang="en-US" dirty="0">
                <a:ea typeface="ＭＳ Ｐゴシック" charset="0"/>
              </a:rPr>
              <a:t>Establishing and restoring credit</a:t>
            </a:r>
          </a:p>
          <a:p>
            <a:pPr lvl="1">
              <a:buClr>
                <a:srgbClr val="AC0000"/>
              </a:buClr>
            </a:pPr>
            <a:r>
              <a:rPr lang="en-US" dirty="0">
                <a:ea typeface="ＭＳ Ｐゴシック" charset="0"/>
              </a:rPr>
              <a:t>Loan consolidation</a:t>
            </a:r>
          </a:p>
          <a:p>
            <a:pPr lvl="1">
              <a:buClr>
                <a:srgbClr val="AC0000"/>
              </a:buClr>
            </a:pPr>
            <a:r>
              <a:rPr lang="en-US" dirty="0">
                <a:ea typeface="ＭＳ Ｐゴシック" charset="0"/>
              </a:rPr>
              <a:t>Debt restructuring</a:t>
            </a:r>
          </a:p>
          <a:p>
            <a:pPr>
              <a:buClr>
                <a:srgbClr val="AC0000"/>
              </a:buClr>
            </a:pPr>
            <a:r>
              <a:rPr lang="en-US" sz="2200" dirty="0">
                <a:ea typeface="ＭＳ Ｐゴシック" charset="0"/>
              </a:rPr>
              <a:t>Housing</a:t>
            </a:r>
          </a:p>
          <a:p>
            <a:pPr lvl="1">
              <a:buClr>
                <a:srgbClr val="AC0000"/>
              </a:buClr>
            </a:pPr>
            <a:r>
              <a:rPr lang="en-US" dirty="0">
                <a:ea typeface="ＭＳ Ｐゴシック" charset="0"/>
              </a:rPr>
              <a:t>Home buying, </a:t>
            </a:r>
            <a:r>
              <a:rPr lang="en-US" dirty="0" smtClean="0">
                <a:ea typeface="ＭＳ Ｐゴシック" charset="0"/>
              </a:rPr>
              <a:t>mortgages and home </a:t>
            </a:r>
            <a:r>
              <a:rPr lang="en-US" dirty="0">
                <a:ea typeface="ＭＳ Ｐゴシック" charset="0"/>
              </a:rPr>
              <a:t>equity loans</a:t>
            </a:r>
          </a:p>
          <a:p>
            <a:pPr lvl="1">
              <a:buClr>
                <a:srgbClr val="AC0000"/>
              </a:buClr>
            </a:pPr>
            <a:r>
              <a:rPr lang="en-US" dirty="0">
                <a:ea typeface="ＭＳ Ｐゴシック" charset="0"/>
              </a:rPr>
              <a:t>Eviction and foreclosure prevention</a:t>
            </a:r>
          </a:p>
          <a:p>
            <a:pPr>
              <a:buClr>
                <a:srgbClr val="AC0000"/>
              </a:buClr>
            </a:pPr>
            <a:r>
              <a:rPr lang="en-US" sz="2200" dirty="0">
                <a:ea typeface="ＭＳ Ｐゴシック" charset="0"/>
              </a:rPr>
              <a:t>Military-specific financial matters</a:t>
            </a:r>
          </a:p>
          <a:p>
            <a:pPr>
              <a:buClr>
                <a:srgbClr val="AC0000"/>
              </a:buClr>
            </a:pPr>
            <a:r>
              <a:rPr lang="en-US" sz="2200" dirty="0">
                <a:ea typeface="ＭＳ Ｐゴシック" charset="0"/>
              </a:rPr>
              <a:t>Identity </a:t>
            </a:r>
            <a:r>
              <a:rPr lang="en-US" sz="2200" dirty="0" smtClean="0">
                <a:ea typeface="ＭＳ Ｐゴシック" charset="0"/>
              </a:rPr>
              <a:t>theft</a:t>
            </a:r>
            <a:endParaRPr lang="en-US" sz="2200" dirty="0">
              <a:ea typeface="ＭＳ Ｐゴシック" charset="0"/>
            </a:endParaRPr>
          </a:p>
        </p:txBody>
      </p:sp>
    </p:spTree>
    <p:extLst>
      <p:ext uri="{BB962C8B-B14F-4D97-AF65-F5344CB8AC3E}">
        <p14:creationId xmlns:p14="http://schemas.microsoft.com/office/powerpoint/2010/main" val="139988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prstGeom prst="rect">
            <a:avLst/>
          </a:prstGeom>
        </p:spPr>
        <p:txBody>
          <a:bodyPr/>
          <a:lstStyle/>
          <a:p>
            <a:r>
              <a:rPr lang="en-US" dirty="0" smtClean="0"/>
              <a:t>Financial Planning</a:t>
            </a:r>
            <a:endParaRPr lang="en-US" dirty="0"/>
          </a:p>
        </p:txBody>
      </p:sp>
      <p:sp>
        <p:nvSpPr>
          <p:cNvPr id="2" name="Content Placeholder 1"/>
          <p:cNvSpPr>
            <a:spLocks noGrp="1"/>
          </p:cNvSpPr>
          <p:nvPr>
            <p:ph idx="1"/>
          </p:nvPr>
        </p:nvSpPr>
        <p:spPr>
          <a:prstGeom prst="rect">
            <a:avLst/>
          </a:prstGeom>
        </p:spPr>
        <p:txBody>
          <a:bodyPr/>
          <a:lstStyle/>
          <a:p>
            <a:pPr marL="514350" indent="-457200">
              <a:buClr>
                <a:srgbClr val="AC0000"/>
              </a:buClr>
            </a:pPr>
            <a:r>
              <a:rPr lang="en-US" sz="2600" dirty="0">
                <a:ea typeface="ＭＳ Ｐゴシック" charset="0"/>
              </a:rPr>
              <a:t>Investment options</a:t>
            </a:r>
          </a:p>
          <a:p>
            <a:pPr marL="857250" lvl="1">
              <a:buClr>
                <a:srgbClr val="AC0000"/>
              </a:buClr>
            </a:pPr>
            <a:r>
              <a:rPr lang="en-US" sz="2000" dirty="0">
                <a:ea typeface="ＭＳ Ｐゴシック" charset="0"/>
              </a:rPr>
              <a:t>Stocks, bonds, money markets, mutual </a:t>
            </a:r>
            <a:r>
              <a:rPr lang="en-US" sz="2000" dirty="0" smtClean="0">
                <a:ea typeface="ＭＳ Ｐゴシック" charset="0"/>
              </a:rPr>
              <a:t>funds and CDs</a:t>
            </a:r>
            <a:endParaRPr lang="en-US" sz="2000" dirty="0">
              <a:ea typeface="ＭＳ Ｐゴシック" charset="0"/>
            </a:endParaRPr>
          </a:p>
          <a:p>
            <a:pPr marL="857250" lvl="1">
              <a:buClr>
                <a:srgbClr val="AC0000"/>
              </a:buClr>
            </a:pPr>
            <a:r>
              <a:rPr lang="en-US" sz="2000" dirty="0">
                <a:ea typeface="ＭＳ Ｐゴシック" charset="0"/>
              </a:rPr>
              <a:t>Risk</a:t>
            </a:r>
          </a:p>
          <a:p>
            <a:pPr marL="857250" lvl="1">
              <a:buClr>
                <a:srgbClr val="AC0000"/>
              </a:buClr>
            </a:pPr>
            <a:r>
              <a:rPr lang="en-US" sz="2000" dirty="0">
                <a:ea typeface="ＭＳ Ｐゴシック" charset="0"/>
              </a:rPr>
              <a:t>E-trading</a:t>
            </a:r>
          </a:p>
          <a:p>
            <a:pPr>
              <a:buClr>
                <a:srgbClr val="AC0000"/>
              </a:buClr>
            </a:pPr>
            <a:r>
              <a:rPr lang="en-US" sz="2600" dirty="0">
                <a:ea typeface="ＭＳ Ｐゴシック" charset="0"/>
              </a:rPr>
              <a:t>Retirement</a:t>
            </a:r>
          </a:p>
          <a:p>
            <a:pPr>
              <a:buClr>
                <a:srgbClr val="AC0000"/>
              </a:buClr>
            </a:pPr>
            <a:r>
              <a:rPr lang="en-US" sz="2600" dirty="0">
                <a:ea typeface="ＭＳ Ｐゴシック" charset="0"/>
              </a:rPr>
              <a:t>Savings plans</a:t>
            </a:r>
          </a:p>
          <a:p>
            <a:pPr lvl="1">
              <a:buClr>
                <a:srgbClr val="AC0000"/>
              </a:buClr>
            </a:pPr>
            <a:r>
              <a:rPr lang="en-US" sz="2000" dirty="0" smtClean="0">
                <a:ea typeface="ＭＳ Ｐゴシック" charset="0"/>
              </a:rPr>
              <a:t>TSP, 401K, 457, 403B, traditional, Roth IRA and pensions</a:t>
            </a:r>
            <a:endParaRPr lang="en-US" sz="2000" dirty="0">
              <a:ea typeface="ＭＳ Ｐゴシック" charset="0"/>
            </a:endParaRPr>
          </a:p>
          <a:p>
            <a:pPr marL="514350" indent="-457200">
              <a:buClr>
                <a:srgbClr val="AC0000"/>
              </a:buClr>
            </a:pPr>
            <a:r>
              <a:rPr lang="en-US" sz="2600" dirty="0">
                <a:ea typeface="ＭＳ Ｐゴシック" charset="0"/>
              </a:rPr>
              <a:t>New parents and </a:t>
            </a:r>
            <a:r>
              <a:rPr lang="en-US" sz="2600" dirty="0" smtClean="0">
                <a:ea typeface="ＭＳ Ｐゴシック" charset="0"/>
              </a:rPr>
              <a:t>children’s </a:t>
            </a:r>
            <a:r>
              <a:rPr lang="en-US" sz="2600" dirty="0">
                <a:ea typeface="ＭＳ Ｐゴシック" charset="0"/>
              </a:rPr>
              <a:t>education</a:t>
            </a:r>
          </a:p>
          <a:p>
            <a:pPr marL="514350" indent="-457200">
              <a:buClr>
                <a:srgbClr val="AC0000"/>
              </a:buClr>
            </a:pPr>
            <a:r>
              <a:rPr lang="en-US" sz="2600" dirty="0">
                <a:ea typeface="ＭＳ Ｐゴシック" charset="0"/>
              </a:rPr>
              <a:t>Locating local </a:t>
            </a:r>
            <a:r>
              <a:rPr lang="en-US" sz="2600" dirty="0" smtClean="0">
                <a:ea typeface="ＭＳ Ｐゴシック" charset="0"/>
              </a:rPr>
              <a:t>certified </a:t>
            </a:r>
            <a:r>
              <a:rPr lang="en-US" sz="2600" dirty="0">
                <a:ea typeface="ＭＳ Ｐゴシック" charset="0"/>
              </a:rPr>
              <a:t>f</a:t>
            </a:r>
            <a:r>
              <a:rPr lang="en-US" sz="2600" dirty="0" smtClean="0">
                <a:ea typeface="ＭＳ Ｐゴシック" charset="0"/>
              </a:rPr>
              <a:t>inancial </a:t>
            </a:r>
            <a:r>
              <a:rPr lang="en-US" sz="2600" dirty="0">
                <a:ea typeface="ＭＳ Ｐゴシック" charset="0"/>
              </a:rPr>
              <a:t>p</a:t>
            </a:r>
            <a:r>
              <a:rPr lang="en-US" sz="2600" dirty="0" smtClean="0">
                <a:ea typeface="ＭＳ Ｐゴシック" charset="0"/>
              </a:rPr>
              <a:t>lanners </a:t>
            </a:r>
            <a:endParaRPr lang="en-US" sz="2600" dirty="0">
              <a:ea typeface="ＭＳ Ｐゴシック" charset="0"/>
            </a:endParaRPr>
          </a:p>
          <a:p>
            <a:pPr marL="0" indent="0">
              <a:buNone/>
            </a:pPr>
            <a:endParaRPr lang="en-US" sz="2600" dirty="0"/>
          </a:p>
        </p:txBody>
      </p:sp>
    </p:spTree>
    <p:extLst>
      <p:ext uri="{BB962C8B-B14F-4D97-AF65-F5344CB8AC3E}">
        <p14:creationId xmlns:p14="http://schemas.microsoft.com/office/powerpoint/2010/main" val="365848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smtClean="0"/>
              <a:t>Tax Filing</a:t>
            </a:r>
            <a:endParaRPr lang="en-US" dirty="0"/>
          </a:p>
        </p:txBody>
      </p:sp>
      <p:pic>
        <p:nvPicPr>
          <p:cNvPr id="1028" name="H&amp;R Block At Home® Web Site" descr="H&amp;R Block Porta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00874" y="3078078"/>
            <a:ext cx="2936428" cy="2388243"/>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Quick Links" descr="Close up of Quick Link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38699" y="3078079"/>
            <a:ext cx="1363680" cy="2388243"/>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Quick Link Oval" descr="Circle showing Quick Link H&amp;R Block At Home® Free Tax Filing Service"/>
          <p:cNvSpPr/>
          <p:nvPr/>
        </p:nvSpPr>
        <p:spPr>
          <a:xfrm>
            <a:off x="4107240" y="3521159"/>
            <a:ext cx="1395139" cy="39336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MOS Tax page" descr="Military OneSource Tax P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4310" y="3220512"/>
            <a:ext cx="3148277" cy="2245810"/>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MOS Log On Oval" descr="Log on to the Military One Source web site in the upper left corner of the page"/>
          <p:cNvSpPr/>
          <p:nvPr/>
        </p:nvSpPr>
        <p:spPr>
          <a:xfrm>
            <a:off x="3578569" y="3147187"/>
            <a:ext cx="531102" cy="20470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cNvSpPr>
            <a:spLocks noGrp="1"/>
          </p:cNvSpPr>
          <p:nvPr>
            <p:ph idx="1"/>
          </p:nvPr>
        </p:nvSpPr>
        <p:spPr>
          <a:prstGeom prst="rect">
            <a:avLst/>
          </a:prstGeom>
        </p:spPr>
        <p:txBody>
          <a:bodyPr/>
          <a:lstStyle/>
          <a:p>
            <a:pPr>
              <a:buClr>
                <a:srgbClr val="AC0000"/>
              </a:buClr>
            </a:pPr>
            <a:r>
              <a:rPr lang="en-US" sz="2800" dirty="0">
                <a:latin typeface="Franklin Gothic Book" charset="0"/>
                <a:ea typeface="ＭＳ Ｐゴシック" charset="0"/>
              </a:rPr>
              <a:t>Access </a:t>
            </a:r>
            <a:r>
              <a:rPr lang="en-US" sz="2800" dirty="0" smtClean="0">
                <a:latin typeface="Franklin Gothic Book" charset="0"/>
                <a:ea typeface="ＭＳ Ｐゴシック" charset="0"/>
              </a:rPr>
              <a:t>tax filing software at no cost</a:t>
            </a:r>
            <a:endParaRPr lang="en-US" sz="2800" dirty="0">
              <a:latin typeface="Franklin Gothic Book" charset="0"/>
              <a:ea typeface="ＭＳ Ｐゴシック" charset="0"/>
            </a:endParaRPr>
          </a:p>
          <a:p>
            <a:pPr>
              <a:spcBef>
                <a:spcPts val="300"/>
              </a:spcBef>
              <a:buClr>
                <a:srgbClr val="AC0000"/>
              </a:buClr>
            </a:pPr>
            <a:r>
              <a:rPr lang="en-US" sz="2800" dirty="0">
                <a:latin typeface="Franklin Gothic Book" charset="0"/>
                <a:ea typeface="ＭＳ Ｐゴシック" charset="0"/>
              </a:rPr>
              <a:t>Electronic filing of federal and up to </a:t>
            </a:r>
            <a:r>
              <a:rPr lang="en-US" sz="2800" dirty="0" smtClean="0">
                <a:latin typeface="Franklin Gothic Book" charset="0"/>
                <a:ea typeface="ＭＳ Ｐゴシック" charset="0"/>
              </a:rPr>
              <a:t>three </a:t>
            </a:r>
            <a:r>
              <a:rPr lang="en-US" sz="2800" dirty="0">
                <a:latin typeface="Franklin Gothic Book" charset="0"/>
                <a:ea typeface="ＭＳ Ｐゴシック" charset="0"/>
              </a:rPr>
              <a:t>state </a:t>
            </a:r>
            <a:r>
              <a:rPr lang="en-US" sz="2800" dirty="0" smtClean="0">
                <a:latin typeface="Franklin Gothic Book" charset="0"/>
                <a:ea typeface="ＭＳ Ｐゴシック" charset="0"/>
              </a:rPr>
              <a:t>returns</a:t>
            </a:r>
            <a:endParaRPr lang="en-US" sz="2800" dirty="0">
              <a:latin typeface="Franklin Gothic Book" charset="0"/>
              <a:ea typeface="ＭＳ Ｐゴシック" charset="0"/>
            </a:endParaRPr>
          </a:p>
        </p:txBody>
      </p:sp>
    </p:spTree>
    <p:extLst>
      <p:ext uri="{BB962C8B-B14F-4D97-AF65-F5344CB8AC3E}">
        <p14:creationId xmlns:p14="http://schemas.microsoft.com/office/powerpoint/2010/main" val="197483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prstGeom prst="rect">
            <a:avLst/>
          </a:prstGeom>
        </p:spPr>
        <p:txBody>
          <a:bodyPr/>
          <a:lstStyle/>
          <a:p>
            <a:r>
              <a:rPr lang="en-US" dirty="0" smtClean="0"/>
              <a:t>Tax Consultation</a:t>
            </a:r>
            <a:endParaRPr lang="en-US" dirty="0"/>
          </a:p>
        </p:txBody>
      </p:sp>
      <p:sp>
        <p:nvSpPr>
          <p:cNvPr id="2" name="Content Placeholder 1"/>
          <p:cNvSpPr>
            <a:spLocks noGrp="1"/>
          </p:cNvSpPr>
          <p:nvPr>
            <p:ph idx="1"/>
          </p:nvPr>
        </p:nvSpPr>
        <p:spPr>
          <a:prstGeom prst="rect">
            <a:avLst/>
          </a:prstGeom>
        </p:spPr>
        <p:txBody>
          <a:bodyPr/>
          <a:lstStyle/>
          <a:p>
            <a:pPr marL="457200" lvl="1" indent="-457200">
              <a:buClr>
                <a:srgbClr val="AC0000"/>
              </a:buClr>
              <a:buBlip>
                <a:blip r:embed="rId3"/>
              </a:buBlip>
            </a:pPr>
            <a:r>
              <a:rPr lang="en-US" sz="2400" dirty="0"/>
              <a:t>Federal tax filing requirements </a:t>
            </a:r>
          </a:p>
          <a:p>
            <a:pPr marL="457200" lvl="1" indent="-457200">
              <a:buClr>
                <a:srgbClr val="AC0000"/>
              </a:buClr>
              <a:buBlip>
                <a:blip r:embed="rId3"/>
              </a:buBlip>
            </a:pPr>
            <a:r>
              <a:rPr lang="en-US" sz="2400" dirty="0"/>
              <a:t>Allowable deductions</a:t>
            </a:r>
          </a:p>
          <a:p>
            <a:pPr marL="457200" lvl="1" indent="-457200">
              <a:buClr>
                <a:srgbClr val="AC0000"/>
              </a:buClr>
              <a:buBlip>
                <a:blip r:embed="rId3"/>
              </a:buBlip>
            </a:pPr>
            <a:r>
              <a:rPr lang="en-US" sz="2400" dirty="0"/>
              <a:t>Tax exemptions and tax credits</a:t>
            </a:r>
          </a:p>
          <a:p>
            <a:pPr marL="457200" lvl="1" indent="-457200">
              <a:buClr>
                <a:srgbClr val="AC0000"/>
              </a:buClr>
              <a:buBlip>
                <a:blip r:embed="rId3"/>
              </a:buBlip>
            </a:pPr>
            <a:r>
              <a:rPr lang="en-US" sz="2400" dirty="0"/>
              <a:t>IRA deductions</a:t>
            </a:r>
          </a:p>
          <a:p>
            <a:pPr marL="457200" lvl="1" indent="-457200">
              <a:buClr>
                <a:srgbClr val="AC0000"/>
              </a:buClr>
              <a:buBlip>
                <a:blip r:embed="rId3"/>
              </a:buBlip>
            </a:pPr>
            <a:r>
              <a:rPr lang="en-US" sz="2400" dirty="0"/>
              <a:t>W-2 and W-4 form</a:t>
            </a:r>
          </a:p>
          <a:p>
            <a:pPr marL="457200" lvl="1" indent="-457200">
              <a:buClr>
                <a:srgbClr val="AC0000"/>
              </a:buClr>
              <a:buBlip>
                <a:blip r:embed="rId3"/>
              </a:buBlip>
            </a:pPr>
            <a:r>
              <a:rPr lang="en-US" sz="2400" dirty="0"/>
              <a:t>Divorce taxation</a:t>
            </a:r>
          </a:p>
          <a:p>
            <a:pPr marL="457200" lvl="1" indent="-457200">
              <a:buClr>
                <a:srgbClr val="AC0000"/>
              </a:buClr>
              <a:buBlip>
                <a:blip r:embed="rId3"/>
              </a:buBlip>
            </a:pPr>
            <a:r>
              <a:rPr lang="en-US" sz="2400" dirty="0"/>
              <a:t>Capital gains</a:t>
            </a:r>
          </a:p>
          <a:p>
            <a:pPr marL="457200" lvl="1" indent="-457200">
              <a:buClr>
                <a:srgbClr val="AC0000"/>
              </a:buClr>
              <a:buBlip>
                <a:blip r:embed="rId3"/>
              </a:buBlip>
            </a:pPr>
            <a:r>
              <a:rPr lang="en-US" sz="2400" dirty="0"/>
              <a:t>Self-employment</a:t>
            </a:r>
          </a:p>
          <a:p>
            <a:pPr marL="457200" lvl="1" indent="-457200">
              <a:buClr>
                <a:srgbClr val="AC0000"/>
              </a:buClr>
              <a:buBlip>
                <a:blip r:embed="rId3"/>
              </a:buBlip>
            </a:pPr>
            <a:r>
              <a:rPr lang="en-US" sz="2400" dirty="0"/>
              <a:t>Filing extensions and </a:t>
            </a:r>
            <a:r>
              <a:rPr lang="en-US" sz="2400" dirty="0" smtClean="0"/>
              <a:t>deployment</a:t>
            </a:r>
            <a:endParaRPr lang="en-US" sz="2400" dirty="0"/>
          </a:p>
        </p:txBody>
      </p:sp>
    </p:spTree>
    <p:extLst>
      <p:ext uri="{BB962C8B-B14F-4D97-AF65-F5344CB8AC3E}">
        <p14:creationId xmlns:p14="http://schemas.microsoft.com/office/powerpoint/2010/main" val="290624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prstGeom prst="rect">
            <a:avLst/>
          </a:prstGeom>
        </p:spPr>
        <p:txBody>
          <a:bodyPr/>
          <a:lstStyle/>
          <a:p>
            <a:pPr>
              <a:defRPr/>
            </a:pPr>
            <a:r>
              <a:rPr lang="en-US" dirty="0"/>
              <a:t>Financial Services </a:t>
            </a:r>
            <a:r>
              <a:rPr lang="en-US" dirty="0" smtClean="0"/>
              <a:t>Team</a:t>
            </a:r>
            <a:r>
              <a:rPr lang="en-US" dirty="0"/>
              <a:t> </a:t>
            </a:r>
            <a:r>
              <a:rPr lang="en-US" dirty="0" smtClean="0"/>
              <a:t>- Who </a:t>
            </a:r>
            <a:r>
              <a:rPr lang="en-US" dirty="0"/>
              <a:t>a</a:t>
            </a:r>
            <a:r>
              <a:rPr lang="en-US" dirty="0" smtClean="0"/>
              <a:t>re </a:t>
            </a:r>
            <a:r>
              <a:rPr lang="en-US" dirty="0"/>
              <a:t>They</a:t>
            </a:r>
            <a:r>
              <a:rPr lang="en-US" dirty="0" smtClean="0"/>
              <a:t>?</a:t>
            </a:r>
            <a:endParaRPr lang="en-US" dirty="0"/>
          </a:p>
        </p:txBody>
      </p:sp>
      <p:sp>
        <p:nvSpPr>
          <p:cNvPr id="2" name="Content Placeholder 1"/>
          <p:cNvSpPr>
            <a:spLocks noGrp="1"/>
          </p:cNvSpPr>
          <p:nvPr>
            <p:ph idx="1"/>
          </p:nvPr>
        </p:nvSpPr>
        <p:spPr>
          <a:prstGeom prst="rect">
            <a:avLst/>
          </a:prstGeom>
        </p:spPr>
        <p:txBody>
          <a:bodyPr/>
          <a:lstStyle/>
          <a:p>
            <a:pPr>
              <a:spcAft>
                <a:spcPts val="300"/>
              </a:spcAft>
              <a:buClr>
                <a:srgbClr val="AC0000"/>
              </a:buClr>
            </a:pPr>
            <a:r>
              <a:rPr lang="en-US" dirty="0">
                <a:ea typeface="ＭＳ Ｐゴシック" charset="0"/>
              </a:rPr>
              <a:t>Military OneSource internal </a:t>
            </a:r>
            <a:r>
              <a:rPr lang="en-US" dirty="0" smtClean="0">
                <a:ea typeface="ＭＳ Ｐゴシック" charset="0"/>
              </a:rPr>
              <a:t>financial team</a:t>
            </a:r>
            <a:endParaRPr lang="en-US" dirty="0">
              <a:ea typeface="ＭＳ Ｐゴシック" charset="0"/>
            </a:endParaRPr>
          </a:p>
          <a:p>
            <a:pPr lvl="1">
              <a:spcAft>
                <a:spcPts val="300"/>
              </a:spcAft>
              <a:buClr>
                <a:srgbClr val="AC0000"/>
              </a:buClr>
            </a:pPr>
            <a:r>
              <a:rPr lang="en-US" dirty="0">
                <a:ea typeface="ＭＳ Ｐゴシック" charset="0"/>
              </a:rPr>
              <a:t>Accredited </a:t>
            </a:r>
            <a:r>
              <a:rPr lang="en-US" dirty="0" smtClean="0">
                <a:ea typeface="ＭＳ Ｐゴシック" charset="0"/>
              </a:rPr>
              <a:t>financial </a:t>
            </a:r>
            <a:r>
              <a:rPr lang="en-US" dirty="0">
                <a:ea typeface="ＭＳ Ｐゴシック" charset="0"/>
              </a:rPr>
              <a:t>c</a:t>
            </a:r>
            <a:r>
              <a:rPr lang="en-US" dirty="0" smtClean="0">
                <a:ea typeface="ＭＳ Ｐゴシック" charset="0"/>
              </a:rPr>
              <a:t>ounselors</a:t>
            </a:r>
            <a:r>
              <a:rPr lang="en-US" dirty="0">
                <a:ea typeface="ＭＳ Ｐゴシック" charset="0"/>
              </a:rPr>
              <a:t>, c</a:t>
            </a:r>
            <a:r>
              <a:rPr lang="en-US" dirty="0" smtClean="0">
                <a:ea typeface="ＭＳ Ｐゴシック" charset="0"/>
              </a:rPr>
              <a:t>ertified </a:t>
            </a:r>
            <a:r>
              <a:rPr lang="en-US" dirty="0">
                <a:ea typeface="ＭＳ Ｐゴシック" charset="0"/>
              </a:rPr>
              <a:t>c</a:t>
            </a:r>
            <a:r>
              <a:rPr lang="en-US" dirty="0" smtClean="0">
                <a:ea typeface="ＭＳ Ｐゴシック" charset="0"/>
              </a:rPr>
              <a:t>redit </a:t>
            </a:r>
            <a:r>
              <a:rPr lang="en-US" dirty="0">
                <a:ea typeface="ＭＳ Ｐゴシック" charset="0"/>
              </a:rPr>
              <a:t>c</a:t>
            </a:r>
            <a:r>
              <a:rPr lang="en-US" dirty="0" smtClean="0">
                <a:ea typeface="ＭＳ Ｐゴシック" charset="0"/>
              </a:rPr>
              <a:t>ounselors</a:t>
            </a:r>
            <a:r>
              <a:rPr lang="en-US" dirty="0">
                <a:ea typeface="ＭＳ Ｐゴシック" charset="0"/>
              </a:rPr>
              <a:t>, c</a:t>
            </a:r>
            <a:r>
              <a:rPr lang="en-US" dirty="0" smtClean="0">
                <a:ea typeface="ＭＳ Ｐゴシック" charset="0"/>
              </a:rPr>
              <a:t>ertified </a:t>
            </a:r>
            <a:r>
              <a:rPr lang="en-US" dirty="0">
                <a:ea typeface="ＭＳ Ｐゴシック" charset="0"/>
              </a:rPr>
              <a:t>f</a:t>
            </a:r>
            <a:r>
              <a:rPr lang="en-US" dirty="0" smtClean="0">
                <a:ea typeface="ＭＳ Ｐゴシック" charset="0"/>
              </a:rPr>
              <a:t>inancial </a:t>
            </a:r>
            <a:r>
              <a:rPr lang="en-US" dirty="0">
                <a:ea typeface="ＭＳ Ｐゴシック" charset="0"/>
              </a:rPr>
              <a:t>p</a:t>
            </a:r>
            <a:r>
              <a:rPr lang="en-US" dirty="0" smtClean="0">
                <a:ea typeface="ＭＳ Ｐゴシック" charset="0"/>
              </a:rPr>
              <a:t>lanners </a:t>
            </a:r>
            <a:r>
              <a:rPr lang="en-US" dirty="0">
                <a:ea typeface="ＭＳ Ｐゴシック" charset="0"/>
              </a:rPr>
              <a:t>or </a:t>
            </a:r>
            <a:r>
              <a:rPr lang="en-US" dirty="0" smtClean="0">
                <a:ea typeface="ＭＳ Ｐゴシック" charset="0"/>
              </a:rPr>
              <a:t>chartered </a:t>
            </a:r>
            <a:r>
              <a:rPr lang="en-US" dirty="0">
                <a:ea typeface="ＭＳ Ｐゴシック" charset="0"/>
              </a:rPr>
              <a:t>f</a:t>
            </a:r>
            <a:r>
              <a:rPr lang="en-US" dirty="0" smtClean="0">
                <a:ea typeface="ＭＳ Ｐゴシック" charset="0"/>
              </a:rPr>
              <a:t>inancial </a:t>
            </a:r>
            <a:r>
              <a:rPr lang="en-US" dirty="0">
                <a:ea typeface="ＭＳ Ｐゴシック" charset="0"/>
              </a:rPr>
              <a:t>c</a:t>
            </a:r>
            <a:r>
              <a:rPr lang="en-US" dirty="0" smtClean="0">
                <a:ea typeface="ＭＳ Ｐゴシック" charset="0"/>
              </a:rPr>
              <a:t>onsultants </a:t>
            </a:r>
            <a:endParaRPr lang="en-US" dirty="0">
              <a:ea typeface="ＭＳ Ｐゴシック" charset="0"/>
            </a:endParaRPr>
          </a:p>
          <a:p>
            <a:pPr>
              <a:buClr>
                <a:srgbClr val="AC0000"/>
              </a:buClr>
            </a:pPr>
            <a:r>
              <a:rPr lang="en-US" dirty="0">
                <a:ea typeface="ＭＳ Ｐゴシック" charset="0"/>
              </a:rPr>
              <a:t>National Foundation for Credit </a:t>
            </a:r>
            <a:r>
              <a:rPr lang="en-US" dirty="0" smtClean="0">
                <a:ea typeface="ＭＳ Ｐゴシック" charset="0"/>
              </a:rPr>
              <a:t/>
            </a:r>
            <a:br>
              <a:rPr lang="en-US" dirty="0" smtClean="0">
                <a:ea typeface="ＭＳ Ｐゴシック" charset="0"/>
              </a:rPr>
            </a:br>
            <a:r>
              <a:rPr lang="en-US" dirty="0" smtClean="0">
                <a:ea typeface="ＭＳ Ｐゴシック" charset="0"/>
              </a:rPr>
              <a:t>Counseling partnership</a:t>
            </a:r>
            <a:endParaRPr lang="en-US" dirty="0">
              <a:ea typeface="ＭＳ Ｐゴシック" charset="0"/>
            </a:endParaRPr>
          </a:p>
        </p:txBody>
      </p:sp>
      <p:pic>
        <p:nvPicPr>
          <p:cNvPr id="4" name="Picture 13" descr="Image of hands on a calculator"/>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7200"/>
                    </a14:imgEffect>
                    <a14:imgEffect>
                      <a14:saturation sat="66000"/>
                    </a14:imgEffect>
                  </a14:imgLayer>
                </a14:imgProps>
              </a:ext>
            </a:extLst>
          </a:blip>
          <a:srcRect/>
          <a:stretch>
            <a:fillRect/>
          </a:stretch>
        </p:blipFill>
        <p:spPr bwMode="auto">
          <a:xfrm>
            <a:off x="5894424" y="3833907"/>
            <a:ext cx="2693194" cy="2209800"/>
          </a:xfrm>
          <a:prstGeom prst="rect">
            <a:avLst/>
          </a:prstGeom>
          <a:ln>
            <a:no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2093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a:t>Accessing Financial </a:t>
            </a:r>
            <a:r>
              <a:rPr lang="en-US" dirty="0" smtClean="0"/>
              <a:t>Materials</a:t>
            </a:r>
            <a:endParaRPr lang="en-US" dirty="0"/>
          </a:p>
        </p:txBody>
      </p:sp>
      <p:sp>
        <p:nvSpPr>
          <p:cNvPr id="2" name="Content"/>
          <p:cNvSpPr>
            <a:spLocks noGrp="1"/>
          </p:cNvSpPr>
          <p:nvPr>
            <p:ph idx="1"/>
          </p:nvPr>
        </p:nvSpPr>
        <p:spPr>
          <a:prstGeom prst="rect">
            <a:avLst/>
          </a:prstGeom>
        </p:spPr>
        <p:txBody>
          <a:bodyPr/>
          <a:lstStyle/>
          <a:p>
            <a:r>
              <a:rPr lang="en-US" dirty="0" smtClean="0">
                <a:cs typeface="Arial" pitchFamily="34" charset="0"/>
              </a:rPr>
              <a:t>Hover over the Military Life Topics tab, and click the </a:t>
            </a:r>
            <a:r>
              <a:rPr lang="en-US" dirty="0">
                <a:cs typeface="Arial" pitchFamily="34" charset="0"/>
              </a:rPr>
              <a:t>M</a:t>
            </a:r>
            <a:r>
              <a:rPr lang="en-US" dirty="0" smtClean="0">
                <a:cs typeface="Arial" pitchFamily="34" charset="0"/>
              </a:rPr>
              <a:t>oney Management link.</a:t>
            </a:r>
            <a:endParaRPr lang="en-US" dirty="0">
              <a:cs typeface="Arial" pitchFamily="34" charset="0"/>
            </a:endParaRPr>
          </a:p>
        </p:txBody>
      </p:sp>
      <p:pic>
        <p:nvPicPr>
          <p:cNvPr id="2053" name="MOS drop down" descr="MOS Site drop down list for Military life heading menu ite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4495" y="2264229"/>
            <a:ext cx="3873492" cy="3016118"/>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Money Management Circle" descr="Circle over Money Management link on Military Life Drop Down"/>
          <p:cNvSpPr/>
          <p:nvPr/>
        </p:nvSpPr>
        <p:spPr>
          <a:xfrm>
            <a:off x="1956944" y="3181351"/>
            <a:ext cx="531102" cy="147638"/>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4" name="MOS Money Management page" descr="MOS Money Management page screensho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66162" y="3187699"/>
            <a:ext cx="3956182" cy="2800124"/>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10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prstGeom prst="rect">
            <a:avLst/>
          </a:prstGeom>
        </p:spPr>
        <p:txBody>
          <a:bodyPr/>
          <a:lstStyle/>
          <a:p>
            <a:r>
              <a:rPr lang="en-US" dirty="0"/>
              <a:t>Financial Tools </a:t>
            </a:r>
          </a:p>
        </p:txBody>
      </p:sp>
      <p:sp>
        <p:nvSpPr>
          <p:cNvPr id="2" name="Content Placeholder 1"/>
          <p:cNvSpPr>
            <a:spLocks noGrp="1"/>
          </p:cNvSpPr>
          <p:nvPr>
            <p:ph idx="1"/>
          </p:nvPr>
        </p:nvSpPr>
        <p:spPr>
          <a:prstGeom prst="rect">
            <a:avLst/>
          </a:prstGeom>
        </p:spPr>
        <p:txBody>
          <a:bodyPr/>
          <a:lstStyle/>
          <a:p>
            <a:pPr>
              <a:buClr>
                <a:srgbClr val="AC0000"/>
              </a:buClr>
            </a:pPr>
            <a:r>
              <a:rPr lang="en-US" dirty="0">
                <a:solidFill>
                  <a:srgbClr val="000000"/>
                </a:solidFill>
                <a:ea typeface="ＭＳ Ｐゴシック" charset="0"/>
              </a:rPr>
              <a:t>Financial calculators</a:t>
            </a:r>
          </a:p>
          <a:p>
            <a:pPr lvl="1">
              <a:buClr>
                <a:srgbClr val="AC0000"/>
              </a:buClr>
            </a:pPr>
            <a:r>
              <a:rPr lang="en-US" dirty="0">
                <a:solidFill>
                  <a:srgbClr val="000000"/>
                </a:solidFill>
                <a:ea typeface="ＭＳ Ｐゴシック" charset="0"/>
              </a:rPr>
              <a:t>Home finance</a:t>
            </a:r>
          </a:p>
          <a:p>
            <a:pPr lvl="1">
              <a:buClr>
                <a:srgbClr val="AC0000"/>
              </a:buClr>
            </a:pPr>
            <a:r>
              <a:rPr lang="en-US" dirty="0">
                <a:solidFill>
                  <a:srgbClr val="000000"/>
                </a:solidFill>
                <a:ea typeface="ＭＳ Ｐゴシック" charset="0"/>
              </a:rPr>
              <a:t>Personal finance</a:t>
            </a:r>
          </a:p>
          <a:p>
            <a:pPr lvl="2">
              <a:buClr>
                <a:srgbClr val="AC0000"/>
              </a:buClr>
            </a:pPr>
            <a:r>
              <a:rPr lang="en-US" dirty="0">
                <a:solidFill>
                  <a:srgbClr val="000000"/>
                </a:solidFill>
                <a:latin typeface="Arial"/>
                <a:ea typeface="ＭＳ Ｐゴシック" charset="0"/>
                <a:cs typeface="Arial"/>
              </a:rPr>
              <a:t>Car buying</a:t>
            </a:r>
          </a:p>
          <a:p>
            <a:pPr lvl="2">
              <a:buClr>
                <a:srgbClr val="AC0000"/>
              </a:buClr>
            </a:pPr>
            <a:r>
              <a:rPr lang="en-US" dirty="0">
                <a:solidFill>
                  <a:srgbClr val="000000"/>
                </a:solidFill>
                <a:latin typeface="Arial"/>
                <a:ea typeface="ＭＳ Ｐゴシック" charset="0"/>
                <a:cs typeface="Arial"/>
              </a:rPr>
              <a:t>Saving for college </a:t>
            </a:r>
          </a:p>
          <a:p>
            <a:pPr lvl="1">
              <a:buClr>
                <a:srgbClr val="AC0000"/>
              </a:buClr>
            </a:pPr>
            <a:r>
              <a:rPr lang="en-US" dirty="0">
                <a:solidFill>
                  <a:srgbClr val="000000"/>
                </a:solidFill>
                <a:ea typeface="ＭＳ Ｐゴシック" charset="0"/>
              </a:rPr>
              <a:t>Retirement calculators</a:t>
            </a:r>
          </a:p>
          <a:p>
            <a:pPr lvl="1">
              <a:buClr>
                <a:srgbClr val="AC0000"/>
              </a:buClr>
            </a:pPr>
            <a:r>
              <a:rPr lang="en-US" dirty="0">
                <a:solidFill>
                  <a:srgbClr val="000000"/>
                </a:solidFill>
                <a:ea typeface="ＭＳ Ｐゴシック" charset="0"/>
              </a:rPr>
              <a:t>Investment (savings and earnings calculator</a:t>
            </a:r>
            <a:r>
              <a:rPr lang="en-US" dirty="0" smtClean="0">
                <a:solidFill>
                  <a:srgbClr val="000000"/>
                </a:solidFill>
                <a:ea typeface="ＭＳ Ｐゴシック" charset="0"/>
              </a:rPr>
              <a:t>)</a:t>
            </a:r>
            <a:endParaRPr lang="en-US" dirty="0">
              <a:solidFill>
                <a:srgbClr val="000000"/>
              </a:solidFill>
              <a:ea typeface="ＭＳ Ｐゴシック" charset="0"/>
            </a:endParaRPr>
          </a:p>
          <a:p>
            <a:pPr>
              <a:buClr>
                <a:srgbClr val="AC0000"/>
              </a:buClr>
            </a:pPr>
            <a:r>
              <a:rPr lang="en-US" dirty="0">
                <a:solidFill>
                  <a:srgbClr val="000000"/>
                </a:solidFill>
                <a:ea typeface="ＭＳ Ｐゴシック" charset="0"/>
              </a:rPr>
              <a:t>Financial audio and video tips</a:t>
            </a:r>
          </a:p>
          <a:p>
            <a:pPr>
              <a:buClr>
                <a:srgbClr val="AC0000"/>
              </a:buClr>
            </a:pPr>
            <a:r>
              <a:rPr lang="en-US" dirty="0" smtClean="0">
                <a:solidFill>
                  <a:srgbClr val="000000"/>
                </a:solidFill>
                <a:ea typeface="ＭＳ Ｐゴシック" charset="0"/>
              </a:rPr>
              <a:t>Money management Podcasts</a:t>
            </a:r>
            <a:endParaRPr lang="en-US" dirty="0">
              <a:solidFill>
                <a:srgbClr val="000000"/>
              </a:solidFill>
            </a:endParaRPr>
          </a:p>
        </p:txBody>
      </p:sp>
      <p:pic>
        <p:nvPicPr>
          <p:cNvPr id="4" name="Calculator" descr="Image of hand on calculator"/>
          <p:cNvPicPr>
            <a:picLocks noChangeAspect="1" noChangeArrowheads="1"/>
          </p:cNvPicPr>
          <p:nvPr/>
        </p:nvPicPr>
        <p:blipFill>
          <a:blip r:embed="rId3" cstate="email">
            <a:extLst/>
          </a:blip>
          <a:srcRect/>
          <a:stretch>
            <a:fillRect/>
          </a:stretch>
        </p:blipFill>
        <p:spPr bwMode="auto">
          <a:xfrm>
            <a:off x="6853232" y="1623015"/>
            <a:ext cx="1734386" cy="2168512"/>
          </a:xfrm>
          <a:prstGeom prst="rect">
            <a:avLst/>
          </a:prstGeom>
          <a:ln>
            <a:no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904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Social Media Hub</a:t>
            </a:r>
            <a:endParaRPr lang="en-US" dirty="0"/>
          </a:p>
        </p:txBody>
      </p:sp>
      <p:pic>
        <p:nvPicPr>
          <p:cNvPr id="4" name="Social Media Hub Screenshot" descr="Screenshot of Military OneSource Social Media Hub Talking Point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 b="15668"/>
          <a:stretch/>
        </p:blipFill>
        <p:spPr bwMode="auto">
          <a:xfrm>
            <a:off x="1680517" y="1301545"/>
            <a:ext cx="6568961" cy="4453128"/>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78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General Eligibility</a:t>
            </a:r>
            <a:endParaRPr lang="en-US" dirty="0"/>
          </a:p>
        </p:txBody>
      </p:sp>
      <p:sp>
        <p:nvSpPr>
          <p:cNvPr id="2" name="Content"/>
          <p:cNvSpPr>
            <a:spLocks noGrp="1"/>
          </p:cNvSpPr>
          <p:nvPr>
            <p:ph idx="1"/>
          </p:nvPr>
        </p:nvSpPr>
        <p:spPr/>
        <p:txBody>
          <a:bodyPr/>
          <a:lstStyle/>
          <a:p>
            <a:r>
              <a:rPr lang="en-US" dirty="0"/>
              <a:t>Active duty, National Guard and </a:t>
            </a:r>
            <a:r>
              <a:rPr lang="en-US" dirty="0" smtClean="0"/>
              <a:t>Reserve Component service </a:t>
            </a:r>
            <a:r>
              <a:rPr lang="en-US" dirty="0"/>
              <a:t>members </a:t>
            </a:r>
          </a:p>
          <a:p>
            <a:r>
              <a:rPr lang="en-US" dirty="0"/>
              <a:t>Immediate family members</a:t>
            </a:r>
          </a:p>
          <a:p>
            <a:r>
              <a:rPr lang="en-US" dirty="0"/>
              <a:t>Coast Guard </a:t>
            </a:r>
            <a:r>
              <a:rPr lang="en-US" dirty="0" smtClean="0"/>
              <a:t>when </a:t>
            </a:r>
            <a:r>
              <a:rPr lang="en-US" dirty="0"/>
              <a:t>activated with the Navy</a:t>
            </a:r>
          </a:p>
          <a:p>
            <a:r>
              <a:rPr lang="en-US" dirty="0"/>
              <a:t>Civilian Expeditionary </a:t>
            </a:r>
            <a:r>
              <a:rPr lang="en-US" dirty="0" smtClean="0"/>
              <a:t>Workforce</a:t>
            </a:r>
            <a:endParaRPr lang="en-US" dirty="0"/>
          </a:p>
        </p:txBody>
      </p:sp>
    </p:spTree>
    <p:extLst>
      <p:ext uri="{BB962C8B-B14F-4D97-AF65-F5344CB8AC3E}">
        <p14:creationId xmlns:p14="http://schemas.microsoft.com/office/powerpoint/2010/main" val="320112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ctr"/>
            <a:r>
              <a:rPr lang="en-US" dirty="0"/>
              <a:t>Spouse Education and </a:t>
            </a:r>
            <a:br>
              <a:rPr lang="en-US" dirty="0"/>
            </a:br>
            <a:r>
              <a:rPr lang="en-US" dirty="0"/>
              <a:t>Career Opportunities Program</a:t>
            </a:r>
          </a:p>
        </p:txBody>
      </p:sp>
      <p:sp>
        <p:nvSpPr>
          <p:cNvPr id="10" name="Text Placeholder 9"/>
          <p:cNvSpPr>
            <a:spLocks noGrp="1"/>
          </p:cNvSpPr>
          <p:nvPr>
            <p:ph type="body" sz="quarter" idx="22"/>
          </p:nvPr>
        </p:nvSpPr>
        <p:spPr/>
        <p:txBody>
          <a:bodyPr/>
          <a:lstStyle/>
          <a:p>
            <a:pPr lvl="0"/>
            <a:r>
              <a:rPr lang="en-US" dirty="0"/>
              <a:t>Military Spouse Career Center at Military </a:t>
            </a:r>
            <a:r>
              <a:rPr lang="en-US" dirty="0" smtClean="0"/>
              <a:t>OneSource</a:t>
            </a:r>
            <a:endParaRPr lang="en-US" dirty="0"/>
          </a:p>
        </p:txBody>
      </p:sp>
      <p:sp>
        <p:nvSpPr>
          <p:cNvPr id="9" name="Text Placeholder 8"/>
          <p:cNvSpPr>
            <a:spLocks noGrp="1"/>
          </p:cNvSpPr>
          <p:nvPr>
            <p:ph type="body" sz="quarter" idx="23"/>
          </p:nvPr>
        </p:nvSpPr>
        <p:spPr>
          <a:xfrm>
            <a:off x="3418267" y="1516947"/>
            <a:ext cx="5187554" cy="1378652"/>
          </a:xfrm>
          <a:custGeom>
            <a:avLst/>
            <a:gdLst>
              <a:gd name="connsiteX0" fmla="*/ 0 w 5398284"/>
              <a:gd name="connsiteY0" fmla="*/ 229780 h 1378652"/>
              <a:gd name="connsiteX1" fmla="*/ 229780 w 5398284"/>
              <a:gd name="connsiteY1" fmla="*/ 0 h 1378652"/>
              <a:gd name="connsiteX2" fmla="*/ 5168504 w 5398284"/>
              <a:gd name="connsiteY2" fmla="*/ 0 h 1378652"/>
              <a:gd name="connsiteX3" fmla="*/ 5398284 w 5398284"/>
              <a:gd name="connsiteY3" fmla="*/ 229780 h 1378652"/>
              <a:gd name="connsiteX4" fmla="*/ 5398284 w 5398284"/>
              <a:gd name="connsiteY4" fmla="*/ 1148872 h 1378652"/>
              <a:gd name="connsiteX5" fmla="*/ 5168504 w 5398284"/>
              <a:gd name="connsiteY5" fmla="*/ 1378652 h 1378652"/>
              <a:gd name="connsiteX6" fmla="*/ 229780 w 5398284"/>
              <a:gd name="connsiteY6" fmla="*/ 1378652 h 1378652"/>
              <a:gd name="connsiteX7" fmla="*/ 0 w 5398284"/>
              <a:gd name="connsiteY7" fmla="*/ 1148872 h 1378652"/>
              <a:gd name="connsiteX8" fmla="*/ 0 w 5398284"/>
              <a:gd name="connsiteY8" fmla="*/ 229780 h 1378652"/>
              <a:gd name="connsiteX0" fmla="*/ 16 w 5398300"/>
              <a:gd name="connsiteY0" fmla="*/ 229780 h 1378652"/>
              <a:gd name="connsiteX1" fmla="*/ 229796 w 5398300"/>
              <a:gd name="connsiteY1" fmla="*/ 0 h 1378652"/>
              <a:gd name="connsiteX2" fmla="*/ 5168520 w 5398300"/>
              <a:gd name="connsiteY2" fmla="*/ 0 h 1378652"/>
              <a:gd name="connsiteX3" fmla="*/ 5398300 w 5398300"/>
              <a:gd name="connsiteY3" fmla="*/ 229780 h 1378652"/>
              <a:gd name="connsiteX4" fmla="*/ 5398300 w 5398300"/>
              <a:gd name="connsiteY4" fmla="*/ 1148872 h 1378652"/>
              <a:gd name="connsiteX5" fmla="*/ 5168520 w 5398300"/>
              <a:gd name="connsiteY5" fmla="*/ 1378652 h 1378652"/>
              <a:gd name="connsiteX6" fmla="*/ 229796 w 5398300"/>
              <a:gd name="connsiteY6" fmla="*/ 1378652 h 1378652"/>
              <a:gd name="connsiteX7" fmla="*/ 16 w 5398300"/>
              <a:gd name="connsiteY7" fmla="*/ 1148872 h 1378652"/>
              <a:gd name="connsiteX8" fmla="*/ 254817 w 5398300"/>
              <a:gd name="connsiteY8" fmla="*/ 511878 h 1378652"/>
              <a:gd name="connsiteX9" fmla="*/ 16 w 5398300"/>
              <a:gd name="connsiteY9" fmla="*/ 229780 h 1378652"/>
              <a:gd name="connsiteX0" fmla="*/ 374511 w 5517994"/>
              <a:gd name="connsiteY0" fmla="*/ 511878 h 1378652"/>
              <a:gd name="connsiteX1" fmla="*/ 349490 w 5517994"/>
              <a:gd name="connsiteY1" fmla="*/ 0 h 1378652"/>
              <a:gd name="connsiteX2" fmla="*/ 5288214 w 5517994"/>
              <a:gd name="connsiteY2" fmla="*/ 0 h 1378652"/>
              <a:gd name="connsiteX3" fmla="*/ 5517994 w 5517994"/>
              <a:gd name="connsiteY3" fmla="*/ 229780 h 1378652"/>
              <a:gd name="connsiteX4" fmla="*/ 5517994 w 5517994"/>
              <a:gd name="connsiteY4" fmla="*/ 1148872 h 1378652"/>
              <a:gd name="connsiteX5" fmla="*/ 5288214 w 5517994"/>
              <a:gd name="connsiteY5" fmla="*/ 1378652 h 1378652"/>
              <a:gd name="connsiteX6" fmla="*/ 349490 w 5517994"/>
              <a:gd name="connsiteY6" fmla="*/ 1378652 h 1378652"/>
              <a:gd name="connsiteX7" fmla="*/ 119710 w 5517994"/>
              <a:gd name="connsiteY7" fmla="*/ 1148872 h 1378652"/>
              <a:gd name="connsiteX8" fmla="*/ 374511 w 5517994"/>
              <a:gd name="connsiteY8" fmla="*/ 511878 h 1378652"/>
              <a:gd name="connsiteX0" fmla="*/ 382623 w 5526106"/>
              <a:gd name="connsiteY0" fmla="*/ 51187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511878 h 1378652"/>
              <a:gd name="connsiteX0" fmla="*/ 382623 w 5526106"/>
              <a:gd name="connsiteY0" fmla="*/ 72142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721428 h 1378652"/>
              <a:gd name="connsiteX0" fmla="*/ 382623 w 5526106"/>
              <a:gd name="connsiteY0" fmla="*/ 72142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721428 h 1378652"/>
              <a:gd name="connsiteX0" fmla="*/ 382623 w 5526106"/>
              <a:gd name="connsiteY0" fmla="*/ 72142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44071 w 5187554"/>
              <a:gd name="connsiteY0" fmla="*/ 721428 h 1378652"/>
              <a:gd name="connsiteX1" fmla="*/ 19050 w 5187554"/>
              <a:gd name="connsiteY1" fmla="*/ 0 h 1378652"/>
              <a:gd name="connsiteX2" fmla="*/ 4957774 w 5187554"/>
              <a:gd name="connsiteY2" fmla="*/ 0 h 1378652"/>
              <a:gd name="connsiteX3" fmla="*/ 5187554 w 5187554"/>
              <a:gd name="connsiteY3" fmla="*/ 229780 h 1378652"/>
              <a:gd name="connsiteX4" fmla="*/ 5187554 w 5187554"/>
              <a:gd name="connsiteY4" fmla="*/ 1148872 h 1378652"/>
              <a:gd name="connsiteX5" fmla="*/ 4957774 w 5187554"/>
              <a:gd name="connsiteY5" fmla="*/ 1378652 h 1378652"/>
              <a:gd name="connsiteX6" fmla="*/ 0 w 5187554"/>
              <a:gd name="connsiteY6" fmla="*/ 1373890 h 1378652"/>
              <a:gd name="connsiteX7" fmla="*/ 44071 w 5187554"/>
              <a:gd name="connsiteY7" fmla="*/ 721428 h 1378652"/>
              <a:gd name="connsiteX0" fmla="*/ 44071 w 5187554"/>
              <a:gd name="connsiteY0" fmla="*/ 721428 h 1378652"/>
              <a:gd name="connsiteX1" fmla="*/ 19050 w 5187554"/>
              <a:gd name="connsiteY1" fmla="*/ 0 h 1378652"/>
              <a:gd name="connsiteX2" fmla="*/ 4957774 w 5187554"/>
              <a:gd name="connsiteY2" fmla="*/ 0 h 1378652"/>
              <a:gd name="connsiteX3" fmla="*/ 5187554 w 5187554"/>
              <a:gd name="connsiteY3" fmla="*/ 229780 h 1378652"/>
              <a:gd name="connsiteX4" fmla="*/ 5187554 w 5187554"/>
              <a:gd name="connsiteY4" fmla="*/ 1148872 h 1378652"/>
              <a:gd name="connsiteX5" fmla="*/ 4957774 w 5187554"/>
              <a:gd name="connsiteY5" fmla="*/ 1378652 h 1378652"/>
              <a:gd name="connsiteX6" fmla="*/ 0 w 5187554"/>
              <a:gd name="connsiteY6" fmla="*/ 1373890 h 1378652"/>
              <a:gd name="connsiteX7" fmla="*/ 44071 w 5187554"/>
              <a:gd name="connsiteY7" fmla="*/ 721428 h 137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7554" h="1378652">
                <a:moveTo>
                  <a:pt x="44071" y="721428"/>
                </a:moveTo>
                <a:cubicBezTo>
                  <a:pt x="39506" y="406124"/>
                  <a:pt x="62111" y="147225"/>
                  <a:pt x="19050" y="0"/>
                </a:cubicBezTo>
                <a:lnTo>
                  <a:pt x="4957774" y="0"/>
                </a:lnTo>
                <a:cubicBezTo>
                  <a:pt x="5084678" y="0"/>
                  <a:pt x="5187554" y="102876"/>
                  <a:pt x="5187554" y="229780"/>
                </a:cubicBezTo>
                <a:lnTo>
                  <a:pt x="5187554" y="1148872"/>
                </a:lnTo>
                <a:cubicBezTo>
                  <a:pt x="5187554" y="1275776"/>
                  <a:pt x="5084678" y="1378652"/>
                  <a:pt x="4957774" y="1378652"/>
                </a:cubicBezTo>
                <a:lnTo>
                  <a:pt x="0" y="1373890"/>
                </a:lnTo>
                <a:cubicBezTo>
                  <a:pt x="71637" y="1272290"/>
                  <a:pt x="44071" y="951203"/>
                  <a:pt x="44071" y="721428"/>
                </a:cubicBezTo>
                <a:close/>
              </a:path>
            </a:pathLst>
          </a:custGeom>
          <a:ln w="25400">
            <a:solidFill>
              <a:schemeClr val="tx1"/>
            </a:solidFill>
          </a:ln>
        </p:spPr>
        <p:txBody>
          <a:bodyPr/>
          <a:lstStyle/>
          <a:p>
            <a:pPr marL="301752" lvl="0"/>
            <a:r>
              <a:rPr lang="en-US" sz="1100" dirty="0"/>
              <a:t>Spouse Education and Career Opportunities comprehensive counseling service available to ALL military spouses.</a:t>
            </a:r>
          </a:p>
          <a:p>
            <a:pPr marL="301752" lvl="0"/>
            <a:r>
              <a:rPr lang="en-US" sz="1100" dirty="0"/>
              <a:t>Career exploration and discovery</a:t>
            </a:r>
          </a:p>
          <a:p>
            <a:pPr marL="301752" lvl="0"/>
            <a:r>
              <a:rPr lang="en-US" sz="1100" dirty="0"/>
              <a:t>Education, training and state licensing/credentialing requirements</a:t>
            </a:r>
          </a:p>
          <a:p>
            <a:pPr marL="301752" lvl="0"/>
            <a:r>
              <a:rPr lang="en-US" sz="1100" dirty="0"/>
              <a:t>Employment readiness</a:t>
            </a:r>
          </a:p>
          <a:p>
            <a:pPr marL="301752" lvl="0"/>
            <a:r>
              <a:rPr lang="en-US" sz="1100" dirty="0"/>
              <a:t>Career connections</a:t>
            </a:r>
          </a:p>
          <a:p>
            <a:pPr marL="301752" lvl="0"/>
            <a:r>
              <a:rPr lang="en-US" sz="1100" b="0" u="sng" dirty="0">
                <a:hlinkClick r:id="rId3" tooltip="Military OneSource"/>
              </a:rPr>
              <a:t>https://www.militaryonesource.mil/</a:t>
            </a:r>
            <a:r>
              <a:rPr lang="en-US" sz="1100" b="0" dirty="0"/>
              <a:t> </a:t>
            </a:r>
            <a:r>
              <a:rPr lang="en-US" sz="1100" dirty="0"/>
              <a:t>and</a:t>
            </a:r>
            <a:r>
              <a:rPr lang="en-US" sz="1100" b="0" dirty="0"/>
              <a:t> </a:t>
            </a:r>
            <a:r>
              <a:rPr lang="en-US" sz="1100" b="0" u="sng" dirty="0">
                <a:hlinkClick r:id="rId4" tooltip="MySECO on Military OneSource"/>
              </a:rPr>
              <a:t>https://myseco.militaryonesource.mil</a:t>
            </a:r>
            <a:r>
              <a:rPr lang="en-US" sz="1100" b="0" u="sng" dirty="0"/>
              <a:t>   </a:t>
            </a:r>
            <a:endParaRPr lang="en-US" dirty="0"/>
          </a:p>
        </p:txBody>
      </p:sp>
      <p:sp>
        <p:nvSpPr>
          <p:cNvPr id="8" name="Text Placeholder 7"/>
          <p:cNvSpPr>
            <a:spLocks noGrp="1"/>
          </p:cNvSpPr>
          <p:nvPr>
            <p:ph type="body" sz="quarter" idx="29"/>
          </p:nvPr>
        </p:nvSpPr>
        <p:spPr/>
        <p:txBody>
          <a:bodyPr/>
          <a:lstStyle/>
          <a:p>
            <a:pPr lvl="0"/>
            <a:r>
              <a:rPr lang="en-US" dirty="0"/>
              <a:t>My Career Advancement Accounts Scholarship Program </a:t>
            </a:r>
          </a:p>
        </p:txBody>
      </p:sp>
      <p:sp>
        <p:nvSpPr>
          <p:cNvPr id="7" name="Text Placeholder 6"/>
          <p:cNvSpPr>
            <a:spLocks noGrp="1"/>
          </p:cNvSpPr>
          <p:nvPr>
            <p:ph type="body" sz="quarter" idx="28"/>
          </p:nvPr>
        </p:nvSpPr>
        <p:spPr>
          <a:xfrm>
            <a:off x="3417146" y="3361386"/>
            <a:ext cx="5188427" cy="1259118"/>
          </a:xfrm>
          <a:custGeom>
            <a:avLst/>
            <a:gdLst>
              <a:gd name="connsiteX0" fmla="*/ 0 w 5398284"/>
              <a:gd name="connsiteY0" fmla="*/ 209857 h 1259118"/>
              <a:gd name="connsiteX1" fmla="*/ 209857 w 5398284"/>
              <a:gd name="connsiteY1" fmla="*/ 0 h 1259118"/>
              <a:gd name="connsiteX2" fmla="*/ 5188427 w 5398284"/>
              <a:gd name="connsiteY2" fmla="*/ 0 h 1259118"/>
              <a:gd name="connsiteX3" fmla="*/ 5398284 w 5398284"/>
              <a:gd name="connsiteY3" fmla="*/ 209857 h 1259118"/>
              <a:gd name="connsiteX4" fmla="*/ 5398284 w 5398284"/>
              <a:gd name="connsiteY4" fmla="*/ 1049261 h 1259118"/>
              <a:gd name="connsiteX5" fmla="*/ 5188427 w 5398284"/>
              <a:gd name="connsiteY5" fmla="*/ 1259118 h 1259118"/>
              <a:gd name="connsiteX6" fmla="*/ 209857 w 5398284"/>
              <a:gd name="connsiteY6" fmla="*/ 1259118 h 1259118"/>
              <a:gd name="connsiteX7" fmla="*/ 0 w 5398284"/>
              <a:gd name="connsiteY7" fmla="*/ 1049261 h 1259118"/>
              <a:gd name="connsiteX8" fmla="*/ 0 w 5398284"/>
              <a:gd name="connsiteY8" fmla="*/ 209857 h 1259118"/>
              <a:gd name="connsiteX0" fmla="*/ 1 w 5398285"/>
              <a:gd name="connsiteY0" fmla="*/ 209857 h 1259118"/>
              <a:gd name="connsiteX1" fmla="*/ 209858 w 5398285"/>
              <a:gd name="connsiteY1" fmla="*/ 0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1 w 5398285"/>
              <a:gd name="connsiteY9" fmla="*/ 209857 h 1259118"/>
              <a:gd name="connsiteX0" fmla="*/ 257176 w 5398285"/>
              <a:gd name="connsiteY0" fmla="*/ 267007 h 1259118"/>
              <a:gd name="connsiteX1" fmla="*/ 209858 w 5398285"/>
              <a:gd name="connsiteY1" fmla="*/ 0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257176 w 5398285"/>
              <a:gd name="connsiteY9" fmla="*/ 267007 h 1259118"/>
              <a:gd name="connsiteX0" fmla="*/ 257176 w 5398285"/>
              <a:gd name="connsiteY0" fmla="*/ 267007 h 1259118"/>
              <a:gd name="connsiteX1" fmla="*/ 252720 w 5398285"/>
              <a:gd name="connsiteY1" fmla="*/ 4763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257176 w 5398285"/>
              <a:gd name="connsiteY9" fmla="*/ 267007 h 1259118"/>
              <a:gd name="connsiteX0" fmla="*/ 257176 w 5398285"/>
              <a:gd name="connsiteY0" fmla="*/ 267007 h 1259118"/>
              <a:gd name="connsiteX1" fmla="*/ 252720 w 5398285"/>
              <a:gd name="connsiteY1" fmla="*/ 4763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257176 w 5398285"/>
              <a:gd name="connsiteY9" fmla="*/ 267007 h 1259118"/>
              <a:gd name="connsiteX0" fmla="*/ 89718 w 5230827"/>
              <a:gd name="connsiteY0" fmla="*/ 267007 h 1259118"/>
              <a:gd name="connsiteX1" fmla="*/ 85262 w 5230827"/>
              <a:gd name="connsiteY1" fmla="*/ 4763 h 1259118"/>
              <a:gd name="connsiteX2" fmla="*/ 5020970 w 5230827"/>
              <a:gd name="connsiteY2" fmla="*/ 0 h 1259118"/>
              <a:gd name="connsiteX3" fmla="*/ 5230827 w 5230827"/>
              <a:gd name="connsiteY3" fmla="*/ 209857 h 1259118"/>
              <a:gd name="connsiteX4" fmla="*/ 5230827 w 5230827"/>
              <a:gd name="connsiteY4" fmla="*/ 1049261 h 1259118"/>
              <a:gd name="connsiteX5" fmla="*/ 5020970 w 5230827"/>
              <a:gd name="connsiteY5" fmla="*/ 1259118 h 1259118"/>
              <a:gd name="connsiteX6" fmla="*/ 42400 w 5230827"/>
              <a:gd name="connsiteY6" fmla="*/ 1259118 h 1259118"/>
              <a:gd name="connsiteX7" fmla="*/ 84956 w 5230827"/>
              <a:gd name="connsiteY7" fmla="*/ 1058786 h 1259118"/>
              <a:gd name="connsiteX8" fmla="*/ 87591 w 5230827"/>
              <a:gd name="connsiteY8" fmla="*/ 586727 h 1259118"/>
              <a:gd name="connsiteX9" fmla="*/ 89718 w 5230827"/>
              <a:gd name="connsiteY9" fmla="*/ 267007 h 1259118"/>
              <a:gd name="connsiteX0" fmla="*/ 47318 w 5188427"/>
              <a:gd name="connsiteY0" fmla="*/ 267007 h 1259118"/>
              <a:gd name="connsiteX1" fmla="*/ 42862 w 5188427"/>
              <a:gd name="connsiteY1" fmla="*/ 4763 h 1259118"/>
              <a:gd name="connsiteX2" fmla="*/ 4978570 w 5188427"/>
              <a:gd name="connsiteY2" fmla="*/ 0 h 1259118"/>
              <a:gd name="connsiteX3" fmla="*/ 5188427 w 5188427"/>
              <a:gd name="connsiteY3" fmla="*/ 209857 h 1259118"/>
              <a:gd name="connsiteX4" fmla="*/ 5188427 w 5188427"/>
              <a:gd name="connsiteY4" fmla="*/ 1049261 h 1259118"/>
              <a:gd name="connsiteX5" fmla="*/ 4978570 w 5188427"/>
              <a:gd name="connsiteY5" fmla="*/ 1259118 h 1259118"/>
              <a:gd name="connsiteX6" fmla="*/ 0 w 5188427"/>
              <a:gd name="connsiteY6" fmla="*/ 1259118 h 1259118"/>
              <a:gd name="connsiteX7" fmla="*/ 42556 w 5188427"/>
              <a:gd name="connsiteY7" fmla="*/ 1058786 h 1259118"/>
              <a:gd name="connsiteX8" fmla="*/ 45191 w 5188427"/>
              <a:gd name="connsiteY8" fmla="*/ 586727 h 1259118"/>
              <a:gd name="connsiteX9" fmla="*/ 47318 w 5188427"/>
              <a:gd name="connsiteY9" fmla="*/ 267007 h 125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8427" h="1259118">
                <a:moveTo>
                  <a:pt x="47318" y="267007"/>
                </a:moveTo>
                <a:cubicBezTo>
                  <a:pt x="47318" y="151106"/>
                  <a:pt x="41261" y="95251"/>
                  <a:pt x="42862" y="4763"/>
                </a:cubicBezTo>
                <a:lnTo>
                  <a:pt x="4978570" y="0"/>
                </a:lnTo>
                <a:cubicBezTo>
                  <a:pt x="5094471" y="0"/>
                  <a:pt x="5188427" y="93956"/>
                  <a:pt x="5188427" y="209857"/>
                </a:cubicBezTo>
                <a:lnTo>
                  <a:pt x="5188427" y="1049261"/>
                </a:lnTo>
                <a:cubicBezTo>
                  <a:pt x="5188427" y="1165162"/>
                  <a:pt x="5094471" y="1259118"/>
                  <a:pt x="4978570" y="1259118"/>
                </a:cubicBezTo>
                <a:lnTo>
                  <a:pt x="0" y="1259118"/>
                </a:lnTo>
                <a:cubicBezTo>
                  <a:pt x="41261" y="1192443"/>
                  <a:pt x="42556" y="1174687"/>
                  <a:pt x="42556" y="1058786"/>
                </a:cubicBezTo>
                <a:cubicBezTo>
                  <a:pt x="41847" y="907783"/>
                  <a:pt x="45900" y="737730"/>
                  <a:pt x="45191" y="586727"/>
                </a:cubicBezTo>
                <a:cubicBezTo>
                  <a:pt x="45900" y="457929"/>
                  <a:pt x="46609" y="395805"/>
                  <a:pt x="47318" y="267007"/>
                </a:cubicBezTo>
                <a:close/>
              </a:path>
            </a:pathLst>
          </a:custGeom>
          <a:ln w="25400">
            <a:solidFill>
              <a:schemeClr val="tx1"/>
            </a:solidFill>
          </a:ln>
        </p:spPr>
        <p:txBody>
          <a:bodyPr/>
          <a:lstStyle/>
          <a:p>
            <a:pPr lvl="0"/>
            <a:r>
              <a:rPr lang="en-US" sz="1100" dirty="0"/>
              <a:t>Financial assistance for spouses of Service members in pay-grades of  E1-E5, O1-O2 and W1-W2</a:t>
            </a:r>
          </a:p>
          <a:p>
            <a:pPr lvl="0"/>
            <a:r>
              <a:rPr lang="en-US" sz="1100" dirty="0"/>
              <a:t>Up to $4,000 for education/training and license/credential in a portable career</a:t>
            </a:r>
          </a:p>
          <a:p>
            <a:pPr lvl="0"/>
            <a:r>
              <a:rPr lang="en-US" sz="1100" dirty="0"/>
              <a:t>Financial assistance provided to more than 43,000 spouses in fiscal year 2012</a:t>
            </a:r>
          </a:p>
          <a:p>
            <a:pPr lvl="0"/>
            <a:r>
              <a:rPr lang="en-US" sz="1100" u="sng" dirty="0">
                <a:hlinkClick r:id="rId5" tooltip="My Career Advancement Accounts Scholarship Program "/>
              </a:rPr>
              <a:t>https://aiportal.acc.af.mil/mycaa/</a:t>
            </a:r>
            <a:r>
              <a:rPr lang="en-US" sz="1100" dirty="0">
                <a:hlinkClick r:id="rId5" tooltip="My Career Advancement Accounts Scholarship Program "/>
              </a:rPr>
              <a:t> </a:t>
            </a:r>
            <a:endParaRPr lang="en-US" sz="1100" dirty="0"/>
          </a:p>
        </p:txBody>
      </p:sp>
      <p:sp>
        <p:nvSpPr>
          <p:cNvPr id="6" name="Text Placeholder 5"/>
          <p:cNvSpPr>
            <a:spLocks noGrp="1"/>
          </p:cNvSpPr>
          <p:nvPr>
            <p:ph type="body" sz="quarter" idx="31"/>
          </p:nvPr>
        </p:nvSpPr>
        <p:spPr/>
        <p:txBody>
          <a:bodyPr/>
          <a:lstStyle/>
          <a:p>
            <a:pPr lvl="0"/>
            <a:r>
              <a:rPr lang="en-US" dirty="0"/>
              <a:t>Military Spouse Employment </a:t>
            </a:r>
            <a:r>
              <a:rPr lang="en-US" dirty="0" smtClean="0"/>
              <a:t>Partnership</a:t>
            </a:r>
            <a:endParaRPr lang="en-US" dirty="0"/>
          </a:p>
        </p:txBody>
      </p:sp>
      <p:sp>
        <p:nvSpPr>
          <p:cNvPr id="5" name="Text Placeholder 4"/>
          <p:cNvSpPr>
            <a:spLocks noGrp="1"/>
          </p:cNvSpPr>
          <p:nvPr>
            <p:ph type="body" sz="quarter" idx="30"/>
          </p:nvPr>
        </p:nvSpPr>
        <p:spPr>
          <a:xfrm>
            <a:off x="3435359" y="5025032"/>
            <a:ext cx="5172590" cy="1301750"/>
          </a:xfrm>
          <a:custGeom>
            <a:avLst/>
            <a:gdLst>
              <a:gd name="connsiteX0" fmla="*/ 0 w 5398284"/>
              <a:gd name="connsiteY0" fmla="*/ 216169 h 1296988"/>
              <a:gd name="connsiteX1" fmla="*/ 216169 w 5398284"/>
              <a:gd name="connsiteY1" fmla="*/ 0 h 1296988"/>
              <a:gd name="connsiteX2" fmla="*/ 5182115 w 5398284"/>
              <a:gd name="connsiteY2" fmla="*/ 0 h 1296988"/>
              <a:gd name="connsiteX3" fmla="*/ 5398284 w 5398284"/>
              <a:gd name="connsiteY3" fmla="*/ 216169 h 1296988"/>
              <a:gd name="connsiteX4" fmla="*/ 5398284 w 5398284"/>
              <a:gd name="connsiteY4" fmla="*/ 1080819 h 1296988"/>
              <a:gd name="connsiteX5" fmla="*/ 5182115 w 5398284"/>
              <a:gd name="connsiteY5" fmla="*/ 1296988 h 1296988"/>
              <a:gd name="connsiteX6" fmla="*/ 216169 w 5398284"/>
              <a:gd name="connsiteY6" fmla="*/ 1296988 h 1296988"/>
              <a:gd name="connsiteX7" fmla="*/ 0 w 5398284"/>
              <a:gd name="connsiteY7" fmla="*/ 1080819 h 1296988"/>
              <a:gd name="connsiteX8" fmla="*/ 0 w 5398284"/>
              <a:gd name="connsiteY8" fmla="*/ 216169 h 1296988"/>
              <a:gd name="connsiteX0" fmla="*/ 252413 w 5398284"/>
              <a:gd name="connsiteY0" fmla="*/ 616219 h 1296988"/>
              <a:gd name="connsiteX1" fmla="*/ 216169 w 5398284"/>
              <a:gd name="connsiteY1" fmla="*/ 0 h 1296988"/>
              <a:gd name="connsiteX2" fmla="*/ 5182115 w 5398284"/>
              <a:gd name="connsiteY2" fmla="*/ 0 h 1296988"/>
              <a:gd name="connsiteX3" fmla="*/ 5398284 w 5398284"/>
              <a:gd name="connsiteY3" fmla="*/ 216169 h 1296988"/>
              <a:gd name="connsiteX4" fmla="*/ 5398284 w 5398284"/>
              <a:gd name="connsiteY4" fmla="*/ 1080819 h 1296988"/>
              <a:gd name="connsiteX5" fmla="*/ 5182115 w 5398284"/>
              <a:gd name="connsiteY5" fmla="*/ 1296988 h 1296988"/>
              <a:gd name="connsiteX6" fmla="*/ 216169 w 5398284"/>
              <a:gd name="connsiteY6" fmla="*/ 1296988 h 1296988"/>
              <a:gd name="connsiteX7" fmla="*/ 0 w 5398284"/>
              <a:gd name="connsiteY7" fmla="*/ 1080819 h 1296988"/>
              <a:gd name="connsiteX8" fmla="*/ 252413 w 5398284"/>
              <a:gd name="connsiteY8" fmla="*/ 616219 h 1296988"/>
              <a:gd name="connsiteX0" fmla="*/ 81303 w 5227174"/>
              <a:gd name="connsiteY0" fmla="*/ 616219 h 1296988"/>
              <a:gd name="connsiteX1" fmla="*/ 45059 w 5227174"/>
              <a:gd name="connsiteY1" fmla="*/ 0 h 1296988"/>
              <a:gd name="connsiteX2" fmla="*/ 5011005 w 5227174"/>
              <a:gd name="connsiteY2" fmla="*/ 0 h 1296988"/>
              <a:gd name="connsiteX3" fmla="*/ 5227174 w 5227174"/>
              <a:gd name="connsiteY3" fmla="*/ 216169 h 1296988"/>
              <a:gd name="connsiteX4" fmla="*/ 5227174 w 5227174"/>
              <a:gd name="connsiteY4" fmla="*/ 1080819 h 1296988"/>
              <a:gd name="connsiteX5" fmla="*/ 5011005 w 5227174"/>
              <a:gd name="connsiteY5" fmla="*/ 1296988 h 1296988"/>
              <a:gd name="connsiteX6" fmla="*/ 45059 w 5227174"/>
              <a:gd name="connsiteY6" fmla="*/ 1296988 h 1296988"/>
              <a:gd name="connsiteX7" fmla="*/ 81302 w 5227174"/>
              <a:gd name="connsiteY7" fmla="*/ 1057006 h 1296988"/>
              <a:gd name="connsiteX8" fmla="*/ 81303 w 5227174"/>
              <a:gd name="connsiteY8" fmla="*/ 616219 h 1296988"/>
              <a:gd name="connsiteX0" fmla="*/ 81303 w 5227174"/>
              <a:gd name="connsiteY0" fmla="*/ 616219 h 1296988"/>
              <a:gd name="connsiteX1" fmla="*/ 45059 w 5227174"/>
              <a:gd name="connsiteY1" fmla="*/ 0 h 1296988"/>
              <a:gd name="connsiteX2" fmla="*/ 5011005 w 5227174"/>
              <a:gd name="connsiteY2" fmla="*/ 0 h 1296988"/>
              <a:gd name="connsiteX3" fmla="*/ 5227174 w 5227174"/>
              <a:gd name="connsiteY3" fmla="*/ 216169 h 1296988"/>
              <a:gd name="connsiteX4" fmla="*/ 5227174 w 5227174"/>
              <a:gd name="connsiteY4" fmla="*/ 1080819 h 1296988"/>
              <a:gd name="connsiteX5" fmla="*/ 5011005 w 5227174"/>
              <a:gd name="connsiteY5" fmla="*/ 1296988 h 1296988"/>
              <a:gd name="connsiteX6" fmla="*/ 45059 w 5227174"/>
              <a:gd name="connsiteY6" fmla="*/ 1296988 h 1296988"/>
              <a:gd name="connsiteX7" fmla="*/ 81302 w 5227174"/>
              <a:gd name="connsiteY7" fmla="*/ 1057006 h 1296988"/>
              <a:gd name="connsiteX8" fmla="*/ 81303 w 5227174"/>
              <a:gd name="connsiteY8" fmla="*/ 616219 h 1296988"/>
              <a:gd name="connsiteX0" fmla="*/ 36244 w 5182115"/>
              <a:gd name="connsiteY0" fmla="*/ 616219 h 1296988"/>
              <a:gd name="connsiteX1" fmla="*/ 0 w 5182115"/>
              <a:gd name="connsiteY1" fmla="*/ 0 h 1296988"/>
              <a:gd name="connsiteX2" fmla="*/ 4965946 w 5182115"/>
              <a:gd name="connsiteY2" fmla="*/ 0 h 1296988"/>
              <a:gd name="connsiteX3" fmla="*/ 5182115 w 5182115"/>
              <a:gd name="connsiteY3" fmla="*/ 216169 h 1296988"/>
              <a:gd name="connsiteX4" fmla="*/ 5182115 w 5182115"/>
              <a:gd name="connsiteY4" fmla="*/ 1080819 h 1296988"/>
              <a:gd name="connsiteX5" fmla="*/ 4965946 w 5182115"/>
              <a:gd name="connsiteY5" fmla="*/ 1296988 h 1296988"/>
              <a:gd name="connsiteX6" fmla="*/ 0 w 5182115"/>
              <a:gd name="connsiteY6" fmla="*/ 1296988 h 1296988"/>
              <a:gd name="connsiteX7" fmla="*/ 36243 w 5182115"/>
              <a:gd name="connsiteY7" fmla="*/ 1057006 h 1296988"/>
              <a:gd name="connsiteX8" fmla="*/ 36244 w 5182115"/>
              <a:gd name="connsiteY8" fmla="*/ 616219 h 1296988"/>
              <a:gd name="connsiteX0" fmla="*/ 36244 w 5182115"/>
              <a:gd name="connsiteY0" fmla="*/ 616219 h 1296988"/>
              <a:gd name="connsiteX1" fmla="*/ 0 w 5182115"/>
              <a:gd name="connsiteY1" fmla="*/ 0 h 1296988"/>
              <a:gd name="connsiteX2" fmla="*/ 4965946 w 5182115"/>
              <a:gd name="connsiteY2" fmla="*/ 0 h 1296988"/>
              <a:gd name="connsiteX3" fmla="*/ 5182115 w 5182115"/>
              <a:gd name="connsiteY3" fmla="*/ 216169 h 1296988"/>
              <a:gd name="connsiteX4" fmla="*/ 5182115 w 5182115"/>
              <a:gd name="connsiteY4" fmla="*/ 1080819 h 1296988"/>
              <a:gd name="connsiteX5" fmla="*/ 4965946 w 5182115"/>
              <a:gd name="connsiteY5" fmla="*/ 1296988 h 1296988"/>
              <a:gd name="connsiteX6" fmla="*/ 0 w 5182115"/>
              <a:gd name="connsiteY6" fmla="*/ 1296988 h 1296988"/>
              <a:gd name="connsiteX7" fmla="*/ 36243 w 5182115"/>
              <a:gd name="connsiteY7" fmla="*/ 1057006 h 1296988"/>
              <a:gd name="connsiteX8" fmla="*/ 36244 w 5182115"/>
              <a:gd name="connsiteY8" fmla="*/ 616219 h 1296988"/>
              <a:gd name="connsiteX0" fmla="*/ 36244 w 5182115"/>
              <a:gd name="connsiteY0" fmla="*/ 625744 h 1306513"/>
              <a:gd name="connsiteX1" fmla="*/ 14287 w 5182115"/>
              <a:gd name="connsiteY1" fmla="*/ 0 h 1306513"/>
              <a:gd name="connsiteX2" fmla="*/ 4965946 w 5182115"/>
              <a:gd name="connsiteY2" fmla="*/ 9525 h 1306513"/>
              <a:gd name="connsiteX3" fmla="*/ 5182115 w 5182115"/>
              <a:gd name="connsiteY3" fmla="*/ 225694 h 1306513"/>
              <a:gd name="connsiteX4" fmla="*/ 5182115 w 5182115"/>
              <a:gd name="connsiteY4" fmla="*/ 1090344 h 1306513"/>
              <a:gd name="connsiteX5" fmla="*/ 4965946 w 5182115"/>
              <a:gd name="connsiteY5" fmla="*/ 1306513 h 1306513"/>
              <a:gd name="connsiteX6" fmla="*/ 0 w 5182115"/>
              <a:gd name="connsiteY6" fmla="*/ 1306513 h 1306513"/>
              <a:gd name="connsiteX7" fmla="*/ 36243 w 5182115"/>
              <a:gd name="connsiteY7" fmla="*/ 1066531 h 1306513"/>
              <a:gd name="connsiteX8" fmla="*/ 36244 w 5182115"/>
              <a:gd name="connsiteY8" fmla="*/ 625744 h 1306513"/>
              <a:gd name="connsiteX0" fmla="*/ 36244 w 5182115"/>
              <a:gd name="connsiteY0" fmla="*/ 625744 h 1306513"/>
              <a:gd name="connsiteX1" fmla="*/ 14287 w 5182115"/>
              <a:gd name="connsiteY1" fmla="*/ 0 h 1306513"/>
              <a:gd name="connsiteX2" fmla="*/ 4965946 w 5182115"/>
              <a:gd name="connsiteY2" fmla="*/ 9525 h 1306513"/>
              <a:gd name="connsiteX3" fmla="*/ 5182115 w 5182115"/>
              <a:gd name="connsiteY3" fmla="*/ 225694 h 1306513"/>
              <a:gd name="connsiteX4" fmla="*/ 5182115 w 5182115"/>
              <a:gd name="connsiteY4" fmla="*/ 1090344 h 1306513"/>
              <a:gd name="connsiteX5" fmla="*/ 4965946 w 5182115"/>
              <a:gd name="connsiteY5" fmla="*/ 1306513 h 1306513"/>
              <a:gd name="connsiteX6" fmla="*/ 0 w 5182115"/>
              <a:gd name="connsiteY6" fmla="*/ 1306513 h 1306513"/>
              <a:gd name="connsiteX7" fmla="*/ 36243 w 5182115"/>
              <a:gd name="connsiteY7" fmla="*/ 1066531 h 1306513"/>
              <a:gd name="connsiteX8" fmla="*/ 36244 w 5182115"/>
              <a:gd name="connsiteY8" fmla="*/ 625744 h 1306513"/>
              <a:gd name="connsiteX0" fmla="*/ 36244 w 5182115"/>
              <a:gd name="connsiteY0" fmla="*/ 616219 h 1296988"/>
              <a:gd name="connsiteX1" fmla="*/ 23812 w 5182115"/>
              <a:gd name="connsiteY1" fmla="*/ 9525 h 1296988"/>
              <a:gd name="connsiteX2" fmla="*/ 4965946 w 5182115"/>
              <a:gd name="connsiteY2" fmla="*/ 0 h 1296988"/>
              <a:gd name="connsiteX3" fmla="*/ 5182115 w 5182115"/>
              <a:gd name="connsiteY3" fmla="*/ 216169 h 1296988"/>
              <a:gd name="connsiteX4" fmla="*/ 5182115 w 5182115"/>
              <a:gd name="connsiteY4" fmla="*/ 1080819 h 1296988"/>
              <a:gd name="connsiteX5" fmla="*/ 4965946 w 5182115"/>
              <a:gd name="connsiteY5" fmla="*/ 1296988 h 1296988"/>
              <a:gd name="connsiteX6" fmla="*/ 0 w 5182115"/>
              <a:gd name="connsiteY6" fmla="*/ 1296988 h 1296988"/>
              <a:gd name="connsiteX7" fmla="*/ 36243 w 5182115"/>
              <a:gd name="connsiteY7" fmla="*/ 1057006 h 1296988"/>
              <a:gd name="connsiteX8" fmla="*/ 36244 w 5182115"/>
              <a:gd name="connsiteY8" fmla="*/ 616219 h 1296988"/>
              <a:gd name="connsiteX0" fmla="*/ 26719 w 5172590"/>
              <a:gd name="connsiteY0" fmla="*/ 616219 h 1301750"/>
              <a:gd name="connsiteX1" fmla="*/ 14287 w 5172590"/>
              <a:gd name="connsiteY1" fmla="*/ 9525 h 1301750"/>
              <a:gd name="connsiteX2" fmla="*/ 4956421 w 5172590"/>
              <a:gd name="connsiteY2" fmla="*/ 0 h 1301750"/>
              <a:gd name="connsiteX3" fmla="*/ 5172590 w 5172590"/>
              <a:gd name="connsiteY3" fmla="*/ 216169 h 1301750"/>
              <a:gd name="connsiteX4" fmla="*/ 5172590 w 5172590"/>
              <a:gd name="connsiteY4" fmla="*/ 1080819 h 1301750"/>
              <a:gd name="connsiteX5" fmla="*/ 4956421 w 5172590"/>
              <a:gd name="connsiteY5" fmla="*/ 1296988 h 1301750"/>
              <a:gd name="connsiteX6" fmla="*/ 0 w 5172590"/>
              <a:gd name="connsiteY6" fmla="*/ 1301750 h 1301750"/>
              <a:gd name="connsiteX7" fmla="*/ 26718 w 5172590"/>
              <a:gd name="connsiteY7" fmla="*/ 1057006 h 1301750"/>
              <a:gd name="connsiteX8" fmla="*/ 26719 w 5172590"/>
              <a:gd name="connsiteY8" fmla="*/ 616219 h 1301750"/>
              <a:gd name="connsiteX0" fmla="*/ 26719 w 5172590"/>
              <a:gd name="connsiteY0" fmla="*/ 616219 h 1301750"/>
              <a:gd name="connsiteX1" fmla="*/ 14287 w 5172590"/>
              <a:gd name="connsiteY1" fmla="*/ 9525 h 1301750"/>
              <a:gd name="connsiteX2" fmla="*/ 4956421 w 5172590"/>
              <a:gd name="connsiteY2" fmla="*/ 0 h 1301750"/>
              <a:gd name="connsiteX3" fmla="*/ 5172590 w 5172590"/>
              <a:gd name="connsiteY3" fmla="*/ 216169 h 1301750"/>
              <a:gd name="connsiteX4" fmla="*/ 5172590 w 5172590"/>
              <a:gd name="connsiteY4" fmla="*/ 1080819 h 1301750"/>
              <a:gd name="connsiteX5" fmla="*/ 4956421 w 5172590"/>
              <a:gd name="connsiteY5" fmla="*/ 1296988 h 1301750"/>
              <a:gd name="connsiteX6" fmla="*/ 0 w 5172590"/>
              <a:gd name="connsiteY6" fmla="*/ 1301750 h 1301750"/>
              <a:gd name="connsiteX7" fmla="*/ 26718 w 5172590"/>
              <a:gd name="connsiteY7" fmla="*/ 1057006 h 1301750"/>
              <a:gd name="connsiteX8" fmla="*/ 26719 w 5172590"/>
              <a:gd name="connsiteY8" fmla="*/ 616219 h 130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590" h="1301750">
                <a:moveTo>
                  <a:pt x="26719" y="616219"/>
                </a:moveTo>
                <a:cubicBezTo>
                  <a:pt x="21956" y="230132"/>
                  <a:pt x="56825" y="185737"/>
                  <a:pt x="14287" y="9525"/>
                </a:cubicBezTo>
                <a:lnTo>
                  <a:pt x="4956421" y="0"/>
                </a:lnTo>
                <a:cubicBezTo>
                  <a:pt x="5075808" y="0"/>
                  <a:pt x="5172590" y="96782"/>
                  <a:pt x="5172590" y="216169"/>
                </a:cubicBezTo>
                <a:lnTo>
                  <a:pt x="5172590" y="1080819"/>
                </a:lnTo>
                <a:cubicBezTo>
                  <a:pt x="5172590" y="1200206"/>
                  <a:pt x="5075808" y="1296988"/>
                  <a:pt x="4956421" y="1296988"/>
                </a:cubicBezTo>
                <a:lnTo>
                  <a:pt x="0" y="1301750"/>
                </a:lnTo>
                <a:cubicBezTo>
                  <a:pt x="37775" y="1230312"/>
                  <a:pt x="26718" y="1176393"/>
                  <a:pt x="26718" y="1057006"/>
                </a:cubicBezTo>
                <a:cubicBezTo>
                  <a:pt x="26718" y="768789"/>
                  <a:pt x="26719" y="904436"/>
                  <a:pt x="26719" y="616219"/>
                </a:cubicBezTo>
                <a:close/>
              </a:path>
            </a:pathLst>
          </a:custGeom>
          <a:ln w="25400">
            <a:solidFill>
              <a:schemeClr val="tx1"/>
            </a:solidFill>
          </a:ln>
        </p:spPr>
        <p:txBody>
          <a:bodyPr/>
          <a:lstStyle/>
          <a:p>
            <a:pPr lvl="0"/>
            <a:r>
              <a:rPr lang="en-US" sz="1100" dirty="0"/>
              <a:t>Web-enabled employment and career partnership connect military spouses with vetted Fortune 500 PLUS employers – 231 corporate partners</a:t>
            </a:r>
          </a:p>
          <a:p>
            <a:pPr lvl="0"/>
            <a:r>
              <a:rPr lang="en-US" sz="1100" dirty="0"/>
              <a:t>Partners’ Statements of Support to increase employment, provide career promotion opportunities and ensure pay equity for military spouses</a:t>
            </a:r>
          </a:p>
          <a:p>
            <a:pPr lvl="0"/>
            <a:r>
              <a:rPr lang="en-US" sz="1100" dirty="0"/>
              <a:t>Spouse Ambassador Network</a:t>
            </a:r>
          </a:p>
          <a:p>
            <a:pPr lvl="0"/>
            <a:r>
              <a:rPr lang="en-US" sz="1100" u="sng" dirty="0">
                <a:hlinkClick r:id="rId6"/>
              </a:rPr>
              <a:t>https://</a:t>
            </a:r>
            <a:r>
              <a:rPr lang="en-US" sz="1100" u="sng" dirty="0">
                <a:hlinkClick r:id="rId6" tooltip="Military Spouse Employment Partnership"/>
              </a:rPr>
              <a:t>msepjobs.militaryonesource.mil</a:t>
            </a:r>
            <a:r>
              <a:rPr lang="en-US" sz="1100" u="sng" dirty="0">
                <a:hlinkClick r:id="rId6"/>
              </a:rPr>
              <a:t>/</a:t>
            </a:r>
            <a:r>
              <a:rPr lang="en-US" sz="1100" dirty="0"/>
              <a:t> </a:t>
            </a:r>
          </a:p>
        </p:txBody>
      </p:sp>
      <p:sp>
        <p:nvSpPr>
          <p:cNvPr id="4" name="Slide Number Placeholder 3"/>
          <p:cNvSpPr>
            <a:spLocks noGrp="1"/>
          </p:cNvSpPr>
          <p:nvPr>
            <p:ph type="sldNum" sz="quarter" idx="12"/>
          </p:nvPr>
        </p:nvSpPr>
        <p:spPr/>
        <p:txBody>
          <a:bodyPr/>
          <a:lstStyle/>
          <a:p>
            <a:fld id="{06F3687E-023C-6D42-93D8-2F53A3EEE9B2}" type="slidenum">
              <a:rPr lang="en-US" smtClean="0">
                <a:solidFill>
                  <a:prstClr val="white"/>
                </a:solidFill>
              </a:rPr>
              <a:pPr/>
              <a:t>20</a:t>
            </a:fld>
            <a:endParaRPr lang="en-US" dirty="0">
              <a:solidFill>
                <a:prstClr val="white"/>
              </a:solidFill>
            </a:endParaRPr>
          </a:p>
        </p:txBody>
      </p:sp>
      <p:sp>
        <p:nvSpPr>
          <p:cNvPr id="3" name="Footer Placeholder 2"/>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2" name="Date Placeholder 1"/>
          <p:cNvSpPr>
            <a:spLocks noGrp="1"/>
          </p:cNvSpPr>
          <p:nvPr>
            <p:ph type="dt" sz="half" idx="10"/>
          </p:nvPr>
        </p:nvSpPr>
        <p:spPr/>
        <p:txBody>
          <a:bodyPr/>
          <a:lstStyle/>
          <a:p>
            <a:fld id="{379D5324-AD2D-48EB-B1D4-ECE77A5ADB81}" type="datetime1">
              <a:rPr lang="en-US" smtClean="0">
                <a:solidFill>
                  <a:prstClr val="white"/>
                </a:solidFill>
              </a:rPr>
              <a:pPr/>
              <a:t>2/28/2014</a:t>
            </a:fld>
            <a:endParaRPr lang="en-US" dirty="0">
              <a:solidFill>
                <a:prstClr val="white"/>
              </a:solidFill>
            </a:endParaRPr>
          </a:p>
        </p:txBody>
      </p:sp>
    </p:spTree>
    <p:extLst>
      <p:ext uri="{BB962C8B-B14F-4D97-AF65-F5344CB8AC3E}">
        <p14:creationId xmlns:p14="http://schemas.microsoft.com/office/powerpoint/2010/main" val="3231224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Online Library Resources</a:t>
            </a:r>
            <a:endParaRPr lang="en-US" dirty="0"/>
          </a:p>
        </p:txBody>
      </p:sp>
      <p:sp>
        <p:nvSpPr>
          <p:cNvPr id="2" name="Content"/>
          <p:cNvSpPr>
            <a:spLocks noGrp="1"/>
          </p:cNvSpPr>
          <p:nvPr>
            <p:ph idx="1"/>
          </p:nvPr>
        </p:nvSpPr>
        <p:spPr>
          <a:xfrm>
            <a:off x="685800" y="1301544"/>
            <a:ext cx="7772400" cy="4203906"/>
          </a:xfrm>
        </p:spPr>
        <p:txBody>
          <a:bodyPr/>
          <a:lstStyle/>
          <a:p>
            <a:pPr marL="0" indent="0" algn="ctr">
              <a:buNone/>
            </a:pPr>
            <a:r>
              <a:rPr lang="en-US" dirty="0"/>
              <a:t>Audio books, e-books, </a:t>
            </a:r>
            <a:r>
              <a:rPr lang="en-US" dirty="0" smtClean="0"/>
              <a:t>research, tutoring, exam </a:t>
            </a:r>
            <a:r>
              <a:rPr lang="en-US" dirty="0"/>
              <a:t>prep, </a:t>
            </a:r>
            <a:r>
              <a:rPr lang="en-US" dirty="0" smtClean="0"/>
              <a:t>résumé </a:t>
            </a:r>
            <a:r>
              <a:rPr lang="en-US" dirty="0"/>
              <a:t>builder and more</a:t>
            </a:r>
            <a:r>
              <a:rPr lang="en-US" dirty="0" smtClean="0"/>
              <a:t>!</a:t>
            </a:r>
            <a:endParaRPr lang="en-US" sz="800" dirty="0">
              <a:solidFill>
                <a:srgbClr val="FFFFFF"/>
              </a:solidFill>
            </a:endParaRPr>
          </a:p>
          <a:p>
            <a:pPr marL="0" indent="0" algn="ctr">
              <a:buNone/>
            </a:pPr>
            <a:r>
              <a:rPr lang="en-US" sz="800" dirty="0" smtClean="0">
                <a:solidFill>
                  <a:srgbClr val="FFFFFF"/>
                </a:solidFill>
              </a:rPr>
              <a:t>Image of various online library resource logos</a:t>
            </a:r>
            <a:endParaRPr lang="en-US" sz="800" dirty="0">
              <a:solidFill>
                <a:srgbClr val="FFFFFF"/>
              </a:solidFill>
            </a:endParaRPr>
          </a:p>
        </p:txBody>
      </p:sp>
      <p:pic>
        <p:nvPicPr>
          <p:cNvPr id="3092" name="Morning Star" descr="Morningstar Investment Research Center"/>
          <p:cNvPicPr>
            <a:picLocks noChangeAspect="1" noChangeArrowheads="1"/>
          </p:cNvPicPr>
          <p:nvPr/>
        </p:nvPicPr>
        <p:blipFill>
          <a:blip r:embed="rId3"/>
          <a:srcRect/>
          <a:stretch>
            <a:fillRect/>
          </a:stretch>
        </p:blipFill>
        <p:spPr bwMode="auto">
          <a:xfrm>
            <a:off x="1355364" y="2082152"/>
            <a:ext cx="1244961" cy="597624"/>
          </a:xfrm>
          <a:prstGeom prst="rect">
            <a:avLst/>
          </a:prstGeom>
          <a:noFill/>
        </p:spPr>
      </p:pic>
      <p:pic>
        <p:nvPicPr>
          <p:cNvPr id="3081" name="Newsbank" descr="News Bank"/>
          <p:cNvPicPr>
            <a:picLocks noChangeAspect="1" noChangeArrowheads="1"/>
          </p:cNvPicPr>
          <p:nvPr/>
        </p:nvPicPr>
        <p:blipFill>
          <a:blip r:embed="rId4"/>
          <a:srcRect/>
          <a:stretch>
            <a:fillRect/>
          </a:stretch>
        </p:blipFill>
        <p:spPr bwMode="auto">
          <a:xfrm>
            <a:off x="3083778" y="2082152"/>
            <a:ext cx="1381123" cy="657225"/>
          </a:xfrm>
          <a:prstGeom prst="rect">
            <a:avLst/>
          </a:prstGeom>
          <a:noFill/>
        </p:spPr>
      </p:pic>
      <p:pic>
        <p:nvPicPr>
          <p:cNvPr id="3080" name="Auto Repair Reference Center" descr="Auto Repair Reference Center"/>
          <p:cNvPicPr>
            <a:picLocks noChangeAspect="1" noChangeArrowheads="1"/>
          </p:cNvPicPr>
          <p:nvPr/>
        </p:nvPicPr>
        <p:blipFill>
          <a:blip r:embed="rId5"/>
          <a:srcRect/>
          <a:stretch>
            <a:fillRect/>
          </a:stretch>
        </p:blipFill>
        <p:spPr bwMode="auto">
          <a:xfrm>
            <a:off x="4962095" y="2082152"/>
            <a:ext cx="1267629" cy="597624"/>
          </a:xfrm>
          <a:prstGeom prst="rect">
            <a:avLst/>
          </a:prstGeom>
          <a:noFill/>
        </p:spPr>
      </p:pic>
      <p:pic>
        <p:nvPicPr>
          <p:cNvPr id="3086" name="Master File" descr="Master File"/>
          <p:cNvPicPr>
            <a:picLocks noChangeAspect="1" noChangeArrowheads="1"/>
          </p:cNvPicPr>
          <p:nvPr/>
        </p:nvPicPr>
        <p:blipFill>
          <a:blip r:embed="rId6"/>
          <a:srcRect/>
          <a:stretch>
            <a:fillRect/>
          </a:stretch>
        </p:blipFill>
        <p:spPr bwMode="auto">
          <a:xfrm>
            <a:off x="6562723" y="2082152"/>
            <a:ext cx="1228725" cy="597624"/>
          </a:xfrm>
          <a:prstGeom prst="rect">
            <a:avLst/>
          </a:prstGeom>
          <a:noFill/>
        </p:spPr>
      </p:pic>
      <p:pic>
        <p:nvPicPr>
          <p:cNvPr id="8" name="GALE Kids InfoBits" descr="GALE Kids InfoBits"/>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962392" y="2872727"/>
            <a:ext cx="1416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ALE Career Trainsitions" descr="GALE Career Transitions"/>
          <p:cNvPicPr>
            <a:picLocks noChangeAspect="1" noChangeArrowheads="1"/>
          </p:cNvPicPr>
          <p:nvPr/>
        </p:nvPicPr>
        <p:blipFill>
          <a:blip r:embed="rId8"/>
          <a:srcRect/>
          <a:stretch>
            <a:fillRect/>
          </a:stretch>
        </p:blipFill>
        <p:spPr bwMode="auto">
          <a:xfrm>
            <a:off x="2724150" y="2872727"/>
            <a:ext cx="1562100" cy="666749"/>
          </a:xfrm>
          <a:prstGeom prst="rect">
            <a:avLst/>
          </a:prstGeom>
          <a:noFill/>
        </p:spPr>
      </p:pic>
      <p:pic>
        <p:nvPicPr>
          <p:cNvPr id="13" name="Safari Books Online" descr="Safari Books Online"/>
          <p:cNvPicPr>
            <a:picLocks noChangeAspect="1"/>
          </p:cNvPicPr>
          <p:nvPr/>
        </p:nvPicPr>
        <p:blipFill>
          <a:blip r:embed="rId9"/>
          <a:srcRect/>
          <a:stretch>
            <a:fillRect/>
          </a:stretch>
        </p:blipFill>
        <p:spPr bwMode="auto">
          <a:xfrm>
            <a:off x="4620851" y="2996552"/>
            <a:ext cx="1501775" cy="533400"/>
          </a:xfrm>
          <a:prstGeom prst="rect">
            <a:avLst/>
          </a:prstGeom>
          <a:noFill/>
          <a:ln w="9525">
            <a:noFill/>
            <a:miter lim="800000"/>
            <a:headEnd/>
            <a:tailEnd/>
          </a:ln>
          <a:effectLst>
            <a:outerShdw blurRad="50800" dist="50800" dir="5400000" algn="ctr" rotWithShape="0">
              <a:schemeClr val="bg1">
                <a:lumMod val="65000"/>
              </a:schemeClr>
            </a:outerShdw>
          </a:effectLst>
        </p:spPr>
      </p:pic>
      <p:pic>
        <p:nvPicPr>
          <p:cNvPr id="11" name="GALE Academic OneFile" descr="GALE Academic One File"/>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6562723" y="2872727"/>
            <a:ext cx="1416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Tumble Books" descr="Tumble Books, e-books for e-kids"/>
          <p:cNvPicPr>
            <a:picLocks noChangeAspect="1" noChangeArrowheads="1"/>
          </p:cNvPicPr>
          <p:nvPr/>
        </p:nvPicPr>
        <p:blipFill>
          <a:blip r:embed="rId11"/>
          <a:srcRect/>
          <a:stretch>
            <a:fillRect/>
          </a:stretch>
        </p:blipFill>
        <p:spPr bwMode="auto">
          <a:xfrm>
            <a:off x="1479190" y="3838574"/>
            <a:ext cx="1455754" cy="657225"/>
          </a:xfrm>
          <a:prstGeom prst="rect">
            <a:avLst/>
          </a:prstGeom>
          <a:noFill/>
        </p:spPr>
      </p:pic>
      <p:pic>
        <p:nvPicPr>
          <p:cNvPr id="3078" name="Tutor.com" descr="Tutor.com"/>
          <p:cNvPicPr>
            <a:picLocks noChangeAspect="1" noChangeArrowheads="1"/>
          </p:cNvPicPr>
          <p:nvPr/>
        </p:nvPicPr>
        <p:blipFill>
          <a:blip r:embed="rId12"/>
          <a:srcRect/>
          <a:stretch>
            <a:fillRect/>
          </a:stretch>
        </p:blipFill>
        <p:spPr bwMode="auto">
          <a:xfrm>
            <a:off x="4620851" y="3898175"/>
            <a:ext cx="1389424" cy="597624"/>
          </a:xfrm>
          <a:prstGeom prst="rect">
            <a:avLst/>
          </a:prstGeom>
          <a:noFill/>
        </p:spPr>
      </p:pic>
      <p:pic>
        <p:nvPicPr>
          <p:cNvPr id="3075" name="OneClick Digital" descr="OneClick Digital"/>
          <p:cNvPicPr>
            <a:picLocks noChangeAspect="1" noChangeArrowheads="1"/>
          </p:cNvPicPr>
          <p:nvPr/>
        </p:nvPicPr>
        <p:blipFill>
          <a:blip r:embed="rId13"/>
          <a:srcRect/>
          <a:stretch>
            <a:fillRect/>
          </a:stretch>
        </p:blipFill>
        <p:spPr bwMode="auto">
          <a:xfrm>
            <a:off x="3334976" y="3838574"/>
            <a:ext cx="850065" cy="666750"/>
          </a:xfrm>
          <a:prstGeom prst="rect">
            <a:avLst/>
          </a:prstGeom>
          <a:noFill/>
        </p:spPr>
      </p:pic>
      <p:pic>
        <p:nvPicPr>
          <p:cNvPr id="19" name="Peterson's DOD MWR Library" descr=" Peterson's DoD Education Resource Center.">
            <a:hlinkClick r:id="rId14"/>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410324" y="3781424"/>
            <a:ext cx="138112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Heritage Quest" descr="HeritageQuest Online.">
            <a:hlinkClick r:id="rId16"/>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1085480" y="4696071"/>
            <a:ext cx="12929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EBSCO host" descr="EBSCO host e Books"/>
          <p:cNvPicPr>
            <a:picLocks noChangeAspect="1" noChangeArrowheads="1"/>
          </p:cNvPicPr>
          <p:nvPr/>
        </p:nvPicPr>
        <p:blipFill>
          <a:blip r:embed="rId18"/>
          <a:srcRect/>
          <a:stretch>
            <a:fillRect/>
          </a:stretch>
        </p:blipFill>
        <p:spPr bwMode="auto">
          <a:xfrm>
            <a:off x="2934944" y="4696071"/>
            <a:ext cx="1285875" cy="593800"/>
          </a:xfrm>
          <a:prstGeom prst="rect">
            <a:avLst/>
          </a:prstGeom>
          <a:noFill/>
        </p:spPr>
      </p:pic>
      <p:pic>
        <p:nvPicPr>
          <p:cNvPr id="1026" name="Culture Gems" descr="Culture Grams"/>
          <p:cNvPicPr>
            <a:picLocks noChangeAspect="1" noChangeArrowheads="1"/>
          </p:cNvPicPr>
          <p:nvPr/>
        </p:nvPicPr>
        <p:blipFill>
          <a:blip r:embed="rId19"/>
          <a:srcRect/>
          <a:stretch>
            <a:fillRect/>
          </a:stretch>
        </p:blipFill>
        <p:spPr bwMode="auto">
          <a:xfrm>
            <a:off x="4837110" y="4705596"/>
            <a:ext cx="1173165" cy="593800"/>
          </a:xfrm>
          <a:prstGeom prst="rect">
            <a:avLst/>
          </a:prstGeom>
          <a:noFill/>
        </p:spPr>
      </p:pic>
      <p:pic>
        <p:nvPicPr>
          <p:cNvPr id="9" name="GALE Military &amp; Intellignece Collection" descr="GALE Military &amp; Intelligence Database"/>
          <p:cNvPicPr>
            <a:picLocks noChangeAspect="1"/>
          </p:cNvPicPr>
          <p:nvPr/>
        </p:nvPicPr>
        <p:blipFill>
          <a:blip r:embed="rId20">
            <a:extLst>
              <a:ext uri="{28A0092B-C50C-407E-A947-70E740481C1C}">
                <a14:useLocalDpi xmlns:a14="http://schemas.microsoft.com/office/drawing/2010/main"/>
              </a:ext>
            </a:extLst>
          </a:blip>
          <a:srcRect/>
          <a:stretch>
            <a:fillRect/>
          </a:stretch>
        </p:blipFill>
        <p:spPr bwMode="auto">
          <a:xfrm>
            <a:off x="6705598" y="4729659"/>
            <a:ext cx="1416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83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p:cNvSpPr>
            <a:spLocks noGrp="1"/>
          </p:cNvSpPr>
          <p:nvPr>
            <p:ph type="ctrTitle"/>
          </p:nvPr>
        </p:nvSpPr>
        <p:spPr/>
        <p:txBody>
          <a:bodyPr/>
          <a:lstStyle/>
          <a:p>
            <a:r>
              <a:rPr lang="en-US" dirty="0" smtClean="0"/>
              <a:t>Access</a:t>
            </a:r>
            <a:endParaRPr lang="en-US" dirty="0"/>
          </a:p>
        </p:txBody>
      </p:sp>
      <p:sp>
        <p:nvSpPr>
          <p:cNvPr id="7" name="Content"/>
          <p:cNvSpPr>
            <a:spLocks noGrp="1"/>
          </p:cNvSpPr>
          <p:nvPr>
            <p:ph idx="1"/>
          </p:nvPr>
        </p:nvSpPr>
        <p:spPr>
          <a:xfrm>
            <a:off x="685800" y="1503683"/>
            <a:ext cx="3429000" cy="4010170"/>
          </a:xfrm>
        </p:spPr>
        <p:txBody>
          <a:bodyPr/>
          <a:lstStyle/>
          <a:p>
            <a:pPr marL="0" lvl="0" indent="0">
              <a:buNone/>
            </a:pPr>
            <a:r>
              <a:rPr lang="en-US" sz="1800" dirty="0">
                <a:solidFill>
                  <a:prstClr val="black"/>
                </a:solidFill>
              </a:rPr>
              <a:t>You can expect:</a:t>
            </a:r>
          </a:p>
          <a:p>
            <a:pPr lvl="0"/>
            <a:r>
              <a:rPr lang="en-US" sz="1800" dirty="0">
                <a:solidFill>
                  <a:prstClr val="black"/>
                </a:solidFill>
              </a:rPr>
              <a:t>24/7/365 worldwide access</a:t>
            </a:r>
          </a:p>
          <a:p>
            <a:pPr lvl="0"/>
            <a:r>
              <a:rPr lang="en-US" sz="1800" dirty="0">
                <a:solidFill>
                  <a:prstClr val="black"/>
                </a:solidFill>
              </a:rPr>
              <a:t>Master’s-level consultants to answer your questions</a:t>
            </a:r>
          </a:p>
          <a:p>
            <a:pPr lvl="0"/>
            <a:r>
              <a:rPr lang="en-US" sz="1800" dirty="0">
                <a:solidFill>
                  <a:prstClr val="black"/>
                </a:solidFill>
              </a:rPr>
              <a:t>Objective, experienced and caring people</a:t>
            </a:r>
          </a:p>
          <a:p>
            <a:pPr lvl="0"/>
            <a:r>
              <a:rPr lang="en-US" sz="1800" dirty="0">
                <a:solidFill>
                  <a:prstClr val="black"/>
                </a:solidFill>
              </a:rPr>
              <a:t>Up-to-date and useful information</a:t>
            </a:r>
          </a:p>
          <a:p>
            <a:pPr lvl="0"/>
            <a:r>
              <a:rPr lang="en-US" sz="1800" dirty="0">
                <a:solidFill>
                  <a:prstClr val="black"/>
                </a:solidFill>
              </a:rPr>
              <a:t>No cost</a:t>
            </a:r>
          </a:p>
          <a:p>
            <a:pPr lvl="0"/>
            <a:r>
              <a:rPr lang="en-US" sz="1800" dirty="0">
                <a:solidFill>
                  <a:prstClr val="black"/>
                </a:solidFill>
              </a:rPr>
              <a:t>A commitment to </a:t>
            </a:r>
            <a:r>
              <a:rPr lang="en-US" sz="1800" dirty="0" smtClean="0">
                <a:solidFill>
                  <a:prstClr val="black"/>
                </a:solidFill>
              </a:rPr>
              <a:t>quality</a:t>
            </a:r>
            <a:endParaRPr lang="en-US" sz="1800" dirty="0">
              <a:solidFill>
                <a:prstClr val="black"/>
              </a:solidFill>
            </a:endParaRPr>
          </a:p>
        </p:txBody>
      </p:sp>
      <p:sp>
        <p:nvSpPr>
          <p:cNvPr id="2" name="Telephone Content"/>
          <p:cNvSpPr/>
          <p:nvPr/>
        </p:nvSpPr>
        <p:spPr>
          <a:xfrm>
            <a:off x="4250196" y="1527111"/>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dirty="0">
                <a:solidFill>
                  <a:srgbClr val="000000"/>
                </a:solidFill>
                <a:latin typeface="Arial"/>
                <a:cs typeface="Arial"/>
              </a:rPr>
              <a:t>Toll-Free telephone</a:t>
            </a:r>
            <a:br>
              <a:rPr lang="en-US" dirty="0">
                <a:solidFill>
                  <a:srgbClr val="000000"/>
                </a:solidFill>
                <a:latin typeface="Arial"/>
                <a:cs typeface="Arial"/>
              </a:rPr>
            </a:br>
            <a:r>
              <a:rPr lang="en-US" dirty="0">
                <a:solidFill>
                  <a:srgbClr val="000000"/>
                </a:solidFill>
                <a:latin typeface="Arial"/>
                <a:cs typeface="Arial"/>
              </a:rPr>
              <a:t>800-342-9647</a:t>
            </a:r>
          </a:p>
        </p:txBody>
      </p:sp>
      <p:pic>
        <p:nvPicPr>
          <p:cNvPr id="32" name="Telephone Icon" descr="Telephone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3790" y="1576616"/>
            <a:ext cx="506067" cy="611223"/>
          </a:xfrm>
          <a:prstGeom prst="rect">
            <a:avLst/>
          </a:prstGeom>
        </p:spPr>
      </p:pic>
      <p:sp>
        <p:nvSpPr>
          <p:cNvPr id="36" name="WWW Content"/>
          <p:cNvSpPr/>
          <p:nvPr/>
        </p:nvSpPr>
        <p:spPr>
          <a:xfrm>
            <a:off x="4250196" y="2343956"/>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defRPr/>
            </a:pPr>
            <a:r>
              <a:rPr lang="en-US" spc="50" dirty="0">
                <a:solidFill>
                  <a:prstClr val="black"/>
                </a:solidFill>
                <a:latin typeface="Arial"/>
                <a:cs typeface="Arial"/>
              </a:rPr>
              <a:t>MilitaryOneSource.mil</a:t>
            </a:r>
          </a:p>
        </p:txBody>
      </p:sp>
      <p:pic>
        <p:nvPicPr>
          <p:cNvPr id="28" name="WWW Icon" descr="World Wide Web 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79788" y="2515357"/>
            <a:ext cx="633960" cy="422640"/>
          </a:xfrm>
          <a:prstGeom prst="rect">
            <a:avLst/>
          </a:prstGeom>
        </p:spPr>
      </p:pic>
      <p:sp>
        <p:nvSpPr>
          <p:cNvPr id="37" name="Mobile Content"/>
          <p:cNvSpPr/>
          <p:nvPr/>
        </p:nvSpPr>
        <p:spPr>
          <a:xfrm>
            <a:off x="4250196" y="3167094"/>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Arial"/>
                <a:cs typeface="Arial"/>
              </a:rPr>
              <a:t>m.MilitaryOneSource.mil</a:t>
            </a:r>
            <a:endParaRPr lang="en-US" dirty="0">
              <a:solidFill>
                <a:prstClr val="white"/>
              </a:solidFill>
            </a:endParaRPr>
          </a:p>
        </p:txBody>
      </p:sp>
      <p:pic>
        <p:nvPicPr>
          <p:cNvPr id="6" name="Mobile Icon" descr="Mobile Icon"/>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12643" y="3259024"/>
            <a:ext cx="362392" cy="554246"/>
          </a:xfrm>
          <a:prstGeom prst="rect">
            <a:avLst/>
          </a:prstGeom>
        </p:spPr>
      </p:pic>
      <p:sp>
        <p:nvSpPr>
          <p:cNvPr id="38" name="Email Content"/>
          <p:cNvSpPr/>
          <p:nvPr/>
        </p:nvSpPr>
        <p:spPr>
          <a:xfrm>
            <a:off x="4250196" y="4001671"/>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dirty="0">
                <a:solidFill>
                  <a:srgbClr val="000000"/>
                </a:solidFill>
                <a:latin typeface="Arial"/>
                <a:cs typeface="Arial"/>
              </a:rPr>
              <a:t>Email your questions</a:t>
            </a:r>
            <a:br>
              <a:rPr lang="en-US" dirty="0">
                <a:solidFill>
                  <a:srgbClr val="000000"/>
                </a:solidFill>
                <a:latin typeface="Arial"/>
                <a:cs typeface="Arial"/>
              </a:rPr>
            </a:br>
            <a:r>
              <a:rPr lang="en-US" dirty="0">
                <a:solidFill>
                  <a:srgbClr val="000000"/>
                </a:solidFill>
                <a:latin typeface="Arial"/>
                <a:cs typeface="Arial"/>
              </a:rPr>
              <a:t>to a consultant</a:t>
            </a:r>
          </a:p>
        </p:txBody>
      </p:sp>
      <p:pic>
        <p:nvPicPr>
          <p:cNvPr id="31" name="Email Icon" descr="Email Ico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47851" y="4198664"/>
            <a:ext cx="492800" cy="354575"/>
          </a:xfrm>
          <a:prstGeom prst="rect">
            <a:avLst/>
          </a:prstGeom>
        </p:spPr>
      </p:pic>
      <p:sp>
        <p:nvSpPr>
          <p:cNvPr id="39" name="Interaction Content"/>
          <p:cNvSpPr/>
          <p:nvPr/>
        </p:nvSpPr>
        <p:spPr>
          <a:xfrm>
            <a:off x="4250196" y="4869572"/>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dirty="0">
                <a:solidFill>
                  <a:srgbClr val="000000"/>
                </a:solidFill>
                <a:latin typeface="Arial"/>
                <a:cs typeface="Arial"/>
              </a:rPr>
              <a:t>Interaction with trained</a:t>
            </a:r>
            <a:br>
              <a:rPr lang="en-US" dirty="0">
                <a:solidFill>
                  <a:srgbClr val="000000"/>
                </a:solidFill>
                <a:latin typeface="Arial"/>
                <a:cs typeface="Arial"/>
              </a:rPr>
            </a:br>
            <a:r>
              <a:rPr lang="en-US" dirty="0">
                <a:solidFill>
                  <a:srgbClr val="000000"/>
                </a:solidFill>
                <a:latin typeface="Arial"/>
                <a:cs typeface="Arial"/>
              </a:rPr>
              <a:t>outreach professionals</a:t>
            </a:r>
          </a:p>
        </p:txBody>
      </p:sp>
      <p:pic>
        <p:nvPicPr>
          <p:cNvPr id="30" name="Interaction Icon" descr="Outreach Professional Icon"/>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4146" y="5011351"/>
            <a:ext cx="772946" cy="367773"/>
          </a:xfrm>
          <a:prstGeom prst="rect">
            <a:avLst/>
          </a:prstGeom>
        </p:spPr>
      </p:pic>
    </p:spTree>
    <p:extLst>
      <p:ext uri="{BB962C8B-B14F-4D97-AF65-F5344CB8AC3E}">
        <p14:creationId xmlns:p14="http://schemas.microsoft.com/office/powerpoint/2010/main" val="127343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23657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OS Logo" descr="Military OneSource logo" title="Military OneSource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4107" y="570355"/>
            <a:ext cx="3298575" cy="3298575"/>
          </a:xfrm>
          <a:prstGeom prst="rect">
            <a:avLst/>
          </a:prstGeom>
        </p:spPr>
      </p:pic>
      <p:sp>
        <p:nvSpPr>
          <p:cNvPr id="5" name="Title"/>
          <p:cNvSpPr>
            <a:spLocks noGrp="1"/>
          </p:cNvSpPr>
          <p:nvPr>
            <p:ph type="ctrTitle"/>
          </p:nvPr>
        </p:nvSpPr>
        <p:spPr/>
        <p:txBody>
          <a:bodyPr/>
          <a:lstStyle/>
          <a:p>
            <a:r>
              <a:rPr lang="en-US" dirty="0" smtClean="0"/>
              <a:t>Call. Click. Connect.</a:t>
            </a:r>
            <a:endParaRPr lang="en-US" dirty="0"/>
          </a:p>
        </p:txBody>
      </p:sp>
      <p:sp>
        <p:nvSpPr>
          <p:cNvPr id="6" name="Subtitle"/>
          <p:cNvSpPr>
            <a:spLocks noGrp="1"/>
          </p:cNvSpPr>
          <p:nvPr>
            <p:ph type="subTitle" idx="1"/>
          </p:nvPr>
        </p:nvSpPr>
        <p:spPr/>
        <p:txBody>
          <a:bodyPr/>
          <a:lstStyle/>
          <a:p>
            <a:r>
              <a:rPr lang="en-US" dirty="0" smtClean="0"/>
              <a:t>800-342-9647    MilitaryOneSource.mil</a:t>
            </a:r>
            <a:endParaRPr lang="en-US" dirty="0"/>
          </a:p>
        </p:txBody>
      </p:sp>
    </p:spTree>
    <p:extLst>
      <p:ext uri="{BB962C8B-B14F-4D97-AF65-F5344CB8AC3E}">
        <p14:creationId xmlns:p14="http://schemas.microsoft.com/office/powerpoint/2010/main" val="278790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Private and Confidential</a:t>
            </a:r>
            <a:endParaRPr lang="en-US" dirty="0"/>
          </a:p>
        </p:txBody>
      </p:sp>
      <p:sp>
        <p:nvSpPr>
          <p:cNvPr id="2" name="Content"/>
          <p:cNvSpPr>
            <a:spLocks noGrp="1"/>
          </p:cNvSpPr>
          <p:nvPr>
            <p:ph idx="1"/>
          </p:nvPr>
        </p:nvSpPr>
        <p:spPr/>
        <p:txBody>
          <a:bodyPr/>
          <a:lstStyle/>
          <a:p>
            <a:pPr marL="0" indent="0">
              <a:buNone/>
            </a:pPr>
            <a:r>
              <a:rPr lang="en-US" dirty="0"/>
              <a:t>Privacy is protected</a:t>
            </a:r>
          </a:p>
          <a:p>
            <a:r>
              <a:rPr lang="en-US" sz="2000" dirty="0"/>
              <a:t>Your personal information will not be</a:t>
            </a:r>
          </a:p>
          <a:p>
            <a:pPr lvl="1"/>
            <a:r>
              <a:rPr lang="en-US" dirty="0"/>
              <a:t>Provided to the military or chain of command</a:t>
            </a:r>
          </a:p>
          <a:p>
            <a:pPr lvl="1"/>
            <a:r>
              <a:rPr lang="en-US" dirty="0"/>
              <a:t>Shared with family or friends</a:t>
            </a:r>
          </a:p>
          <a:p>
            <a:pPr lvl="1"/>
            <a:r>
              <a:rPr lang="en-US" dirty="0"/>
              <a:t>Released to other agencies</a:t>
            </a:r>
          </a:p>
          <a:p>
            <a:pPr marL="0" indent="0">
              <a:buNone/>
            </a:pPr>
            <a:r>
              <a:rPr lang="en-US" dirty="0" smtClean="0"/>
              <a:t>Privacy Exceptions</a:t>
            </a:r>
            <a:endParaRPr lang="en-US" dirty="0"/>
          </a:p>
          <a:p>
            <a:r>
              <a:rPr lang="en-US" sz="2000" dirty="0" smtClean="0"/>
              <a:t>Duty to warn</a:t>
            </a:r>
          </a:p>
          <a:p>
            <a:r>
              <a:rPr lang="en-US" sz="2000" dirty="0" smtClean="0"/>
              <a:t>Suspected </a:t>
            </a:r>
            <a:r>
              <a:rPr lang="en-US" sz="2000" dirty="0"/>
              <a:t>family maltreatment (domestic violence, child or elder </a:t>
            </a:r>
            <a:r>
              <a:rPr lang="en-US" sz="2000" dirty="0" smtClean="0"/>
              <a:t>abuse or neglect</a:t>
            </a:r>
            <a:r>
              <a:rPr lang="en-US" sz="2000" dirty="0"/>
              <a:t>) </a:t>
            </a:r>
          </a:p>
          <a:p>
            <a:r>
              <a:rPr lang="en-US" sz="2000" dirty="0"/>
              <a:t>Harm to self or others</a:t>
            </a:r>
          </a:p>
          <a:p>
            <a:r>
              <a:rPr lang="en-US" sz="2000" dirty="0"/>
              <a:t>Illegal activity</a:t>
            </a:r>
          </a:p>
        </p:txBody>
      </p:sp>
    </p:spTree>
    <p:extLst>
      <p:ext uri="{BB962C8B-B14F-4D97-AF65-F5344CB8AC3E}">
        <p14:creationId xmlns:p14="http://schemas.microsoft.com/office/powerpoint/2010/main" val="232575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ctrTitle"/>
          </p:nvPr>
        </p:nvSpPr>
        <p:spPr/>
        <p:txBody>
          <a:bodyPr/>
          <a:lstStyle/>
          <a:p>
            <a:r>
              <a:rPr lang="en-US" dirty="0"/>
              <a:t>Range of Support</a:t>
            </a:r>
          </a:p>
        </p:txBody>
      </p:sp>
      <p:grpSp>
        <p:nvGrpSpPr>
          <p:cNvPr id="25" name="Connectors Group" descr="Group of powerpoint line connectors. To launch the Selection pane, press Alt, then H, then S, then L, and then P. Press the down arrow to 'Connectors Group'."/>
          <p:cNvGrpSpPr/>
          <p:nvPr/>
        </p:nvGrpSpPr>
        <p:grpSpPr>
          <a:xfrm>
            <a:off x="2524125" y="1907240"/>
            <a:ext cx="3952875" cy="2989263"/>
            <a:chOff x="2524125" y="1907240"/>
            <a:chExt cx="3952875" cy="2989263"/>
          </a:xfrm>
        </p:grpSpPr>
        <p:cxnSp>
          <p:nvCxnSpPr>
            <p:cNvPr id="5" name="Library Connector"/>
            <p:cNvCxnSpPr>
              <a:cxnSpLocks noChangeShapeType="1"/>
            </p:cNvCxnSpPr>
            <p:nvPr/>
          </p:nvCxnSpPr>
          <p:spPr bwMode="auto">
            <a:xfrm>
              <a:off x="3054350" y="2815290"/>
              <a:ext cx="2889250" cy="1168400"/>
            </a:xfrm>
            <a:prstGeom prst="line">
              <a:avLst/>
            </a:prstGeom>
            <a:noFill/>
            <a:ln w="9525" algn="ctr">
              <a:solidFill>
                <a:srgbClr val="ECC265"/>
              </a:solidFill>
              <a:round/>
              <a:headEnd/>
              <a:tailEnd/>
            </a:ln>
          </p:spPr>
        </p:cxnSp>
        <p:cxnSp>
          <p:nvCxnSpPr>
            <p:cNvPr id="6" name="Life transitions Connector"/>
            <p:cNvCxnSpPr>
              <a:cxnSpLocks noChangeShapeType="1"/>
            </p:cNvCxnSpPr>
            <p:nvPr/>
          </p:nvCxnSpPr>
          <p:spPr bwMode="auto">
            <a:xfrm rot="10800000" flipV="1">
              <a:off x="3049588" y="2812115"/>
              <a:ext cx="2909887" cy="1176338"/>
            </a:xfrm>
            <a:prstGeom prst="line">
              <a:avLst/>
            </a:prstGeom>
            <a:noFill/>
            <a:ln w="9525" algn="ctr">
              <a:solidFill>
                <a:srgbClr val="ECC265"/>
              </a:solidFill>
              <a:round/>
              <a:headEnd/>
              <a:tailEnd/>
            </a:ln>
          </p:spPr>
        </p:cxnSp>
        <p:cxnSp>
          <p:nvCxnSpPr>
            <p:cNvPr id="7" name="Career &amp; Education Connector"/>
            <p:cNvCxnSpPr>
              <a:cxnSpLocks noChangeShapeType="1"/>
            </p:cNvCxnSpPr>
            <p:nvPr/>
          </p:nvCxnSpPr>
          <p:spPr bwMode="auto">
            <a:xfrm rot="16200000" flipH="1">
              <a:off x="3334545" y="2576371"/>
              <a:ext cx="2341562" cy="1647825"/>
            </a:xfrm>
            <a:prstGeom prst="line">
              <a:avLst/>
            </a:prstGeom>
            <a:noFill/>
            <a:ln w="9525" algn="ctr">
              <a:solidFill>
                <a:srgbClr val="ECC265"/>
              </a:solidFill>
              <a:round/>
              <a:headEnd/>
              <a:tailEnd/>
            </a:ln>
          </p:spPr>
        </p:cxnSp>
        <p:cxnSp>
          <p:nvCxnSpPr>
            <p:cNvPr id="8" name="Special Needs Connector"/>
            <p:cNvCxnSpPr>
              <a:cxnSpLocks noChangeShapeType="1"/>
            </p:cNvCxnSpPr>
            <p:nvPr/>
          </p:nvCxnSpPr>
          <p:spPr bwMode="auto">
            <a:xfrm rot="10800000" flipV="1">
              <a:off x="3679825" y="2224740"/>
              <a:ext cx="1654175" cy="2349500"/>
            </a:xfrm>
            <a:prstGeom prst="line">
              <a:avLst/>
            </a:prstGeom>
            <a:noFill/>
            <a:ln w="9525" algn="ctr">
              <a:solidFill>
                <a:srgbClr val="ECC265"/>
              </a:solidFill>
              <a:round/>
              <a:headEnd/>
              <a:tailEnd/>
            </a:ln>
          </p:spPr>
        </p:cxnSp>
        <p:cxnSp>
          <p:nvCxnSpPr>
            <p:cNvPr id="9" name="Moving Connector"/>
            <p:cNvCxnSpPr>
              <a:cxnSpLocks noChangeShapeType="1"/>
            </p:cNvCxnSpPr>
            <p:nvPr/>
          </p:nvCxnSpPr>
          <p:spPr bwMode="auto">
            <a:xfrm flipV="1">
              <a:off x="2524125" y="3397903"/>
              <a:ext cx="3952875" cy="4762"/>
            </a:xfrm>
            <a:prstGeom prst="line">
              <a:avLst/>
            </a:prstGeom>
            <a:noFill/>
            <a:ln w="9525" algn="ctr">
              <a:solidFill>
                <a:srgbClr val="ECC265"/>
              </a:solidFill>
              <a:round/>
              <a:headEnd/>
              <a:tailEnd/>
            </a:ln>
          </p:spPr>
        </p:cxnSp>
        <p:cxnSp>
          <p:nvCxnSpPr>
            <p:cNvPr id="10" name="Confidential Non Medical Counseling Connector"/>
            <p:cNvCxnSpPr>
              <a:cxnSpLocks noChangeShapeType="1"/>
            </p:cNvCxnSpPr>
            <p:nvPr/>
          </p:nvCxnSpPr>
          <p:spPr bwMode="auto">
            <a:xfrm rot="16200000" flipH="1">
              <a:off x="2982118" y="3392347"/>
              <a:ext cx="2989263" cy="19050"/>
            </a:xfrm>
            <a:prstGeom prst="line">
              <a:avLst/>
            </a:prstGeom>
            <a:noFill/>
            <a:ln w="9525" algn="ctr">
              <a:solidFill>
                <a:srgbClr val="ECC265"/>
              </a:solidFill>
              <a:round/>
              <a:headEnd/>
              <a:tailEnd/>
            </a:ln>
          </p:spPr>
        </p:cxnSp>
      </p:grpSp>
      <p:pic>
        <p:nvPicPr>
          <p:cNvPr id="23" name="MOS Logo" descr="MOS Logo with several rays spreading out to group of text boxe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738824" y="2674265"/>
            <a:ext cx="1456800" cy="1456800"/>
          </a:xfrm>
          <a:prstGeom prst="rect">
            <a:avLst/>
          </a:prstGeom>
          <a:solidFill>
            <a:schemeClr val="bg1"/>
          </a:solidFill>
          <a:ln>
            <a:solidFill>
              <a:schemeClr val="bg1">
                <a:lumMod val="65000"/>
              </a:schemeClr>
            </a:solidFill>
          </a:ln>
          <a:extLst/>
        </p:spPr>
      </p:pic>
      <p:sp>
        <p:nvSpPr>
          <p:cNvPr id="2" name="Community Resources &amp; Referrals"/>
          <p:cNvSpPr>
            <a:spLocks noGrp="1"/>
          </p:cNvSpPr>
          <p:nvPr>
            <p:ph type="body" sz="quarter" idx="10"/>
          </p:nvPr>
        </p:nvSpPr>
        <p:spPr/>
        <p:txBody>
          <a:bodyPr/>
          <a:lstStyle/>
          <a:p>
            <a:r>
              <a:rPr lang="en-US" dirty="0">
                <a:solidFill>
                  <a:prstClr val="black"/>
                </a:solidFill>
                <a:latin typeface="Arial"/>
                <a:cs typeface="Arial"/>
              </a:rPr>
              <a:t>Community Resources &amp; </a:t>
            </a:r>
            <a:r>
              <a:rPr lang="en-US" dirty="0" smtClean="0">
                <a:solidFill>
                  <a:prstClr val="black"/>
                </a:solidFill>
                <a:latin typeface="Arial"/>
                <a:cs typeface="Arial"/>
              </a:rPr>
              <a:t>Referrals</a:t>
            </a:r>
            <a:endParaRPr lang="en-US" dirty="0">
              <a:solidFill>
                <a:prstClr val="black"/>
              </a:solidFill>
              <a:latin typeface="Arial"/>
              <a:cs typeface="Arial"/>
            </a:endParaRPr>
          </a:p>
        </p:txBody>
      </p:sp>
      <p:sp>
        <p:nvSpPr>
          <p:cNvPr id="4" name="Financial"/>
          <p:cNvSpPr>
            <a:spLocks noGrp="1"/>
          </p:cNvSpPr>
          <p:nvPr>
            <p:ph type="body" sz="quarter" idx="11"/>
          </p:nvPr>
        </p:nvSpPr>
        <p:spPr/>
        <p:txBody>
          <a:bodyPr/>
          <a:lstStyle/>
          <a:p>
            <a:r>
              <a:rPr lang="en-US" dirty="0">
                <a:solidFill>
                  <a:srgbClr val="000000"/>
                </a:solidFill>
                <a:latin typeface="Arial"/>
                <a:cs typeface="Arial"/>
              </a:rPr>
              <a:t>Financial</a:t>
            </a:r>
            <a:endParaRPr lang="en-US" dirty="0"/>
          </a:p>
        </p:txBody>
      </p:sp>
      <p:sp>
        <p:nvSpPr>
          <p:cNvPr id="24" name="Deployment"/>
          <p:cNvSpPr>
            <a:spLocks noGrp="1"/>
          </p:cNvSpPr>
          <p:nvPr>
            <p:ph type="body" sz="quarter" idx="12"/>
          </p:nvPr>
        </p:nvSpPr>
        <p:spPr/>
        <p:txBody>
          <a:bodyPr/>
          <a:lstStyle/>
          <a:p>
            <a:r>
              <a:rPr lang="en-US" dirty="0">
                <a:solidFill>
                  <a:srgbClr val="000000"/>
                </a:solidFill>
                <a:latin typeface="Arial"/>
                <a:cs typeface="Arial"/>
              </a:rPr>
              <a:t>Deployment</a:t>
            </a:r>
            <a:endParaRPr lang="en-US" dirty="0"/>
          </a:p>
        </p:txBody>
      </p:sp>
      <p:sp>
        <p:nvSpPr>
          <p:cNvPr id="26" name="Health Coaching"/>
          <p:cNvSpPr>
            <a:spLocks noGrp="1"/>
          </p:cNvSpPr>
          <p:nvPr>
            <p:ph type="body" sz="quarter" idx="13"/>
          </p:nvPr>
        </p:nvSpPr>
        <p:spPr/>
        <p:txBody>
          <a:bodyPr/>
          <a:lstStyle/>
          <a:p>
            <a:r>
              <a:rPr lang="en-US" dirty="0">
                <a:solidFill>
                  <a:prstClr val="black"/>
                </a:solidFill>
                <a:latin typeface="Arial"/>
                <a:cs typeface="Arial"/>
              </a:rPr>
              <a:t>Health </a:t>
            </a:r>
            <a:r>
              <a:rPr lang="en-US" dirty="0" smtClean="0">
                <a:solidFill>
                  <a:prstClr val="black"/>
                </a:solidFill>
                <a:latin typeface="Arial"/>
                <a:cs typeface="Arial"/>
              </a:rPr>
              <a:t>Coaching</a:t>
            </a:r>
            <a:endParaRPr lang="en-US" dirty="0">
              <a:solidFill>
                <a:prstClr val="black"/>
              </a:solidFill>
              <a:latin typeface="Arial"/>
              <a:cs typeface="Arial"/>
            </a:endParaRPr>
          </a:p>
        </p:txBody>
      </p:sp>
      <p:sp>
        <p:nvSpPr>
          <p:cNvPr id="27" name="Life Transitions"/>
          <p:cNvSpPr>
            <a:spLocks noGrp="1"/>
          </p:cNvSpPr>
          <p:nvPr>
            <p:ph type="body" sz="quarter" idx="14"/>
          </p:nvPr>
        </p:nvSpPr>
        <p:spPr/>
        <p:txBody>
          <a:bodyPr/>
          <a:lstStyle/>
          <a:p>
            <a:r>
              <a:rPr lang="en-US" dirty="0"/>
              <a:t>Life Transitions</a:t>
            </a:r>
          </a:p>
        </p:txBody>
      </p:sp>
      <p:sp>
        <p:nvSpPr>
          <p:cNvPr id="28" name="Relationships"/>
          <p:cNvSpPr>
            <a:spLocks noGrp="1"/>
          </p:cNvSpPr>
          <p:nvPr>
            <p:ph type="body" sz="quarter" idx="15"/>
          </p:nvPr>
        </p:nvSpPr>
        <p:spPr/>
        <p:txBody>
          <a:bodyPr/>
          <a:lstStyle/>
          <a:p>
            <a:r>
              <a:rPr lang="en-US" dirty="0">
                <a:solidFill>
                  <a:srgbClr val="000000"/>
                </a:solidFill>
                <a:latin typeface="Arial"/>
                <a:cs typeface="Arial"/>
              </a:rPr>
              <a:t>Relationships</a:t>
            </a:r>
            <a:endParaRPr lang="en-US" dirty="0"/>
          </a:p>
        </p:txBody>
      </p:sp>
      <p:sp>
        <p:nvSpPr>
          <p:cNvPr id="29" name="Moving"/>
          <p:cNvSpPr>
            <a:spLocks noGrp="1"/>
          </p:cNvSpPr>
          <p:nvPr>
            <p:ph type="body" sz="quarter" idx="16"/>
          </p:nvPr>
        </p:nvSpPr>
        <p:spPr/>
        <p:txBody>
          <a:bodyPr/>
          <a:lstStyle/>
          <a:p>
            <a:r>
              <a:rPr lang="en-US" dirty="0" smtClean="0">
                <a:solidFill>
                  <a:srgbClr val="000000"/>
                </a:solidFill>
                <a:latin typeface="Arial"/>
                <a:cs typeface="Arial"/>
              </a:rPr>
              <a:t>Moving</a:t>
            </a:r>
            <a:endParaRPr lang="en-US" dirty="0">
              <a:solidFill>
                <a:srgbClr val="000000"/>
              </a:solidFill>
              <a:latin typeface="Arial"/>
              <a:cs typeface="Arial"/>
            </a:endParaRPr>
          </a:p>
        </p:txBody>
      </p:sp>
      <p:sp>
        <p:nvSpPr>
          <p:cNvPr id="30" name="Children &amp; Youth"/>
          <p:cNvSpPr>
            <a:spLocks noGrp="1"/>
          </p:cNvSpPr>
          <p:nvPr>
            <p:ph type="body" sz="quarter" idx="17"/>
          </p:nvPr>
        </p:nvSpPr>
        <p:spPr/>
        <p:txBody>
          <a:bodyPr/>
          <a:lstStyle/>
          <a:p>
            <a:r>
              <a:rPr lang="en-US" dirty="0">
                <a:solidFill>
                  <a:srgbClr val="000000"/>
                </a:solidFill>
                <a:latin typeface="Arial"/>
                <a:cs typeface="Arial"/>
              </a:rPr>
              <a:t>Children &amp; </a:t>
            </a:r>
            <a:r>
              <a:rPr lang="en-US" dirty="0" smtClean="0">
                <a:solidFill>
                  <a:srgbClr val="000000"/>
                </a:solidFill>
                <a:latin typeface="Arial"/>
                <a:cs typeface="Arial"/>
              </a:rPr>
              <a:t>Youth</a:t>
            </a:r>
            <a:endParaRPr lang="en-US" dirty="0">
              <a:solidFill>
                <a:srgbClr val="000000"/>
              </a:solidFill>
              <a:latin typeface="Arial"/>
              <a:cs typeface="Arial"/>
            </a:endParaRPr>
          </a:p>
        </p:txBody>
      </p:sp>
      <p:sp>
        <p:nvSpPr>
          <p:cNvPr id="31" name="Libraries"/>
          <p:cNvSpPr>
            <a:spLocks noGrp="1"/>
          </p:cNvSpPr>
          <p:nvPr>
            <p:ph type="body" sz="quarter" idx="18"/>
          </p:nvPr>
        </p:nvSpPr>
        <p:spPr/>
        <p:txBody>
          <a:bodyPr/>
          <a:lstStyle/>
          <a:p>
            <a:r>
              <a:rPr lang="en-US" dirty="0">
                <a:solidFill>
                  <a:srgbClr val="000000"/>
                </a:solidFill>
                <a:latin typeface="Arial"/>
                <a:cs typeface="Arial"/>
              </a:rPr>
              <a:t>Libraries</a:t>
            </a:r>
            <a:endParaRPr lang="en-US" dirty="0"/>
          </a:p>
        </p:txBody>
      </p:sp>
      <p:sp>
        <p:nvSpPr>
          <p:cNvPr id="32" name="Special Needs"/>
          <p:cNvSpPr>
            <a:spLocks noGrp="1"/>
          </p:cNvSpPr>
          <p:nvPr>
            <p:ph type="body" sz="quarter" idx="19"/>
          </p:nvPr>
        </p:nvSpPr>
        <p:spPr/>
        <p:txBody>
          <a:bodyPr/>
          <a:lstStyle/>
          <a:p>
            <a:pPr defTabSz="2889250">
              <a:lnSpc>
                <a:spcPct val="90000"/>
              </a:lnSpc>
              <a:spcAft>
                <a:spcPct val="35000"/>
              </a:spcAft>
            </a:pPr>
            <a:r>
              <a:rPr lang="en-US" dirty="0">
                <a:solidFill>
                  <a:srgbClr val="000000"/>
                </a:solidFill>
                <a:latin typeface="Arial"/>
                <a:cs typeface="Arial"/>
              </a:rPr>
              <a:t>Special Needs</a:t>
            </a:r>
          </a:p>
        </p:txBody>
      </p:sp>
      <p:sp>
        <p:nvSpPr>
          <p:cNvPr id="33" name="Career &amp; Education"/>
          <p:cNvSpPr>
            <a:spLocks noGrp="1"/>
          </p:cNvSpPr>
          <p:nvPr>
            <p:ph type="body" sz="quarter" idx="20"/>
          </p:nvPr>
        </p:nvSpPr>
        <p:spPr/>
        <p:txBody>
          <a:bodyPr/>
          <a:lstStyle/>
          <a:p>
            <a:r>
              <a:rPr lang="en-US" dirty="0">
                <a:solidFill>
                  <a:srgbClr val="000000"/>
                </a:solidFill>
                <a:latin typeface="Arial"/>
                <a:cs typeface="Arial"/>
              </a:rPr>
              <a:t>Career &amp; </a:t>
            </a:r>
            <a:r>
              <a:rPr lang="en-US" dirty="0" smtClean="0">
                <a:solidFill>
                  <a:srgbClr val="000000"/>
                </a:solidFill>
                <a:latin typeface="Arial"/>
                <a:cs typeface="Arial"/>
              </a:rPr>
              <a:t>Education</a:t>
            </a:r>
            <a:endParaRPr lang="en-US" dirty="0">
              <a:solidFill>
                <a:srgbClr val="000000"/>
              </a:solidFill>
              <a:latin typeface="Arial"/>
              <a:cs typeface="Arial"/>
            </a:endParaRPr>
          </a:p>
        </p:txBody>
      </p:sp>
      <p:sp>
        <p:nvSpPr>
          <p:cNvPr id="34" name="Confidential Non-Medical Counseling"/>
          <p:cNvSpPr>
            <a:spLocks noGrp="1"/>
          </p:cNvSpPr>
          <p:nvPr>
            <p:ph type="body" sz="quarter" idx="21"/>
          </p:nvPr>
        </p:nvSpPr>
        <p:spPr/>
        <p:txBody>
          <a:bodyPr/>
          <a:lstStyle/>
          <a:p>
            <a:r>
              <a:rPr lang="en-US" dirty="0">
                <a:solidFill>
                  <a:srgbClr val="000000"/>
                </a:solidFill>
                <a:latin typeface="Arial"/>
                <a:cs typeface="Arial"/>
              </a:rPr>
              <a:t>Confidential Non-medical Counseling </a:t>
            </a:r>
          </a:p>
        </p:txBody>
      </p:sp>
    </p:spTree>
    <p:extLst>
      <p:ext uri="{BB962C8B-B14F-4D97-AF65-F5344CB8AC3E}">
        <p14:creationId xmlns:p14="http://schemas.microsoft.com/office/powerpoint/2010/main" val="54975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sz="3200" dirty="0"/>
              <a:t>Military OneSource: </a:t>
            </a:r>
            <a:r>
              <a:rPr lang="en-US" sz="3200" dirty="0" smtClean="0"/>
              <a:t/>
            </a:r>
            <a:br>
              <a:rPr lang="en-US" sz="3200" dirty="0" smtClean="0"/>
            </a:br>
            <a:r>
              <a:rPr lang="en-US" sz="3200" dirty="0" smtClean="0"/>
              <a:t>Something </a:t>
            </a:r>
            <a:r>
              <a:rPr lang="en-US" sz="3200" dirty="0"/>
              <a:t>for Everyone</a:t>
            </a:r>
          </a:p>
        </p:txBody>
      </p:sp>
      <p:sp>
        <p:nvSpPr>
          <p:cNvPr id="2" name="Content"/>
          <p:cNvSpPr>
            <a:spLocks noGrp="1"/>
          </p:cNvSpPr>
          <p:nvPr>
            <p:ph idx="1"/>
          </p:nvPr>
        </p:nvSpPr>
        <p:spPr/>
        <p:txBody>
          <a:bodyPr/>
          <a:lstStyle/>
          <a:p>
            <a:r>
              <a:rPr lang="en-US" dirty="0"/>
              <a:t>Did you know Military OneSource has…</a:t>
            </a:r>
          </a:p>
          <a:p>
            <a:pPr lvl="1"/>
            <a:r>
              <a:rPr lang="en-US" dirty="0"/>
              <a:t>Smart shopping tips (audio clips)</a:t>
            </a:r>
          </a:p>
          <a:p>
            <a:pPr lvl="1"/>
            <a:r>
              <a:rPr lang="en-US" dirty="0"/>
              <a:t>Planning for your golden years (video)</a:t>
            </a:r>
          </a:p>
          <a:p>
            <a:pPr lvl="1"/>
            <a:r>
              <a:rPr lang="en-US" dirty="0"/>
              <a:t>Connecting with your child (booklet)</a:t>
            </a:r>
          </a:p>
          <a:p>
            <a:pPr lvl="1"/>
            <a:r>
              <a:rPr lang="en-US" dirty="0"/>
              <a:t>Dealing with your stress (downloadable)</a:t>
            </a:r>
          </a:p>
          <a:p>
            <a:pPr lvl="1"/>
            <a:r>
              <a:rPr lang="en-US" dirty="0"/>
              <a:t>Disaster preparation (webinar</a:t>
            </a:r>
            <a:r>
              <a:rPr lang="en-US" dirty="0" smtClean="0"/>
              <a:t>)</a:t>
            </a:r>
            <a:endParaRPr lang="en-US" dirty="0"/>
          </a:p>
        </p:txBody>
      </p:sp>
      <p:pic>
        <p:nvPicPr>
          <p:cNvPr id="10" name="Woman" descr="Woman smiling with her arms folded"/>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06007" y="3995246"/>
            <a:ext cx="1454484" cy="1295400"/>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Soldier" descr="Soldier smirking with his arms folded"/>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332547" y="4238445"/>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Group of Kids" descr="Three middle school age children sitting and smiling"/>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3859087" y="3995246"/>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 name="Military Fam 1" descr="Military Family with child in man's arm."/>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5385627" y="4238445"/>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Military Fam 2" descr="Military Family standing in front of home"/>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6912167" y="3995246"/>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10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Our Websites</a:t>
            </a:r>
            <a:endParaRPr lang="en-US" dirty="0"/>
          </a:p>
        </p:txBody>
      </p:sp>
      <p:pic>
        <p:nvPicPr>
          <p:cNvPr id="17" name="Military Installations Screenshot" descr="Screenshot of Military Installations web sit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 y="1806910"/>
            <a:ext cx="1828800" cy="1828800"/>
          </a:xfrm>
          <a:prstGeom prst="rect">
            <a:avLst/>
          </a:prstGeom>
          <a:ln>
            <a:solidFill>
              <a:schemeClr val="tx1"/>
            </a:solidFill>
          </a:ln>
        </p:spPr>
      </p:pic>
      <p:pic>
        <p:nvPicPr>
          <p:cNvPr id="5" name="Military Youth On the Move Screenshot" descr="Screenshot of Military Youth on the Move web sit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77004" y="1595654"/>
            <a:ext cx="1828800" cy="1828800"/>
          </a:xfrm>
          <a:prstGeom prst="rect">
            <a:avLst/>
          </a:prstGeom>
          <a:ln>
            <a:solidFill>
              <a:schemeClr val="tx1"/>
            </a:solidFill>
          </a:ln>
        </p:spPr>
      </p:pic>
      <p:pic>
        <p:nvPicPr>
          <p:cNvPr id="6" name="MSEP Screenshot" descr="Screenshot of MSEP Career Portal"/>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12231" y="1460533"/>
            <a:ext cx="1828800" cy="1828800"/>
          </a:xfrm>
          <a:prstGeom prst="rect">
            <a:avLst/>
          </a:prstGeom>
          <a:ln>
            <a:solidFill>
              <a:schemeClr val="tx1"/>
            </a:solidFill>
          </a:ln>
        </p:spPr>
      </p:pic>
      <p:pic>
        <p:nvPicPr>
          <p:cNvPr id="7" name="Plan My Deployment Screenshot" descr="Screenshot of Plan My Deployment"/>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84880" y="1595654"/>
            <a:ext cx="1828800" cy="1828800"/>
          </a:xfrm>
          <a:prstGeom prst="rect">
            <a:avLst/>
          </a:prstGeom>
          <a:ln>
            <a:solidFill>
              <a:schemeClr val="tx1"/>
            </a:solidFill>
          </a:ln>
        </p:spPr>
      </p:pic>
      <p:pic>
        <p:nvPicPr>
          <p:cNvPr id="8" name="MOS Screenshot" descr="Screenshot of Military OneSource Plan My Move"/>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629400" y="1806910"/>
            <a:ext cx="1828800" cy="1828800"/>
          </a:xfrm>
          <a:prstGeom prst="rect">
            <a:avLst/>
          </a:prstGeom>
          <a:ln>
            <a:solidFill>
              <a:schemeClr val="tx1"/>
            </a:solidFill>
          </a:ln>
        </p:spPr>
      </p:pic>
      <p:pic>
        <p:nvPicPr>
          <p:cNvPr id="12" name="eSAT Screenshot" descr="Screenshot of  eSponsorship Application and Traini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905000" y="4114800"/>
            <a:ext cx="1828800" cy="1828800"/>
          </a:xfrm>
          <a:prstGeom prst="rect">
            <a:avLst/>
          </a:prstGeom>
          <a:ln>
            <a:solidFill>
              <a:schemeClr val="tx1"/>
            </a:solidFill>
          </a:ln>
        </p:spPr>
      </p:pic>
      <p:pic>
        <p:nvPicPr>
          <p:cNvPr id="19" name="SECO Screenshot" descr="MySECO Screenshot"/>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6600" y="3886200"/>
            <a:ext cx="1828800" cy="1828800"/>
          </a:xfrm>
          <a:prstGeom prst="rect">
            <a:avLst/>
          </a:prstGeom>
          <a:ln>
            <a:solidFill>
              <a:schemeClr val="tx1"/>
            </a:solidFill>
          </a:ln>
        </p:spPr>
      </p:pic>
      <p:pic>
        <p:nvPicPr>
          <p:cNvPr id="13" name="USA4 Screenshot" descr="Screenshot of USA4 Military and Families"/>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455738" y="4143203"/>
            <a:ext cx="1828800" cy="1828800"/>
          </a:xfrm>
          <a:prstGeom prst="rect">
            <a:avLst/>
          </a:prstGeom>
          <a:ln>
            <a:solidFill>
              <a:schemeClr val="tx1"/>
            </a:solidFill>
          </a:ln>
        </p:spPr>
      </p:pic>
      <p:pic>
        <p:nvPicPr>
          <p:cNvPr id="14" name="Volunteer Education Screenshot" descr="Screenshot of Voluntary Education Programs"/>
          <p:cNvPicPr>
            <a:picLocks noChangeAspect="1"/>
          </p:cNvPicPr>
          <p:nvPr/>
        </p:nvPicPr>
        <p:blipFill rotWithShape="1">
          <a:blip r:embed="rId11" cstate="screen">
            <a:extLst>
              <a:ext uri="{28A0092B-C50C-407E-A947-70E740481C1C}">
                <a14:useLocalDpi xmlns:a14="http://schemas.microsoft.com/office/drawing/2010/main"/>
              </a:ext>
            </a:extLst>
          </a:blip>
          <a:srcRect t="-577"/>
          <a:stretch/>
        </p:blipFill>
        <p:spPr>
          <a:xfrm>
            <a:off x="6019800" y="3944082"/>
            <a:ext cx="1828800" cy="1828800"/>
          </a:xfrm>
          <a:prstGeom prst="rect">
            <a:avLst/>
          </a:prstGeom>
          <a:ln>
            <a:solidFill>
              <a:schemeClr val="tx1"/>
            </a:solidFill>
          </a:ln>
        </p:spPr>
      </p:pic>
    </p:spTree>
    <p:extLst>
      <p:ext uri="{BB962C8B-B14F-4D97-AF65-F5344CB8AC3E}">
        <p14:creationId xmlns:p14="http://schemas.microsoft.com/office/powerpoint/2010/main" val="126404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Military OneSource Homepage</a:t>
            </a:r>
            <a:endParaRPr lang="en-US" dirty="0"/>
          </a:p>
        </p:txBody>
      </p:sp>
      <p:pic>
        <p:nvPicPr>
          <p:cNvPr id="4" name="Homepage Screen Shot" descr="Military OneSource Homepage Screensh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65337" y="1386129"/>
            <a:ext cx="6116692" cy="4599435"/>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Installation Locator Oval" descr="Oval shape hovering over Installation Locator for information on your installation"/>
          <p:cNvSpPr/>
          <p:nvPr/>
        </p:nvSpPr>
        <p:spPr>
          <a:xfrm>
            <a:off x="3729147" y="4759668"/>
            <a:ext cx="1921249" cy="126995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Most Popular Oval" descr="Oval shape hovering over Most Popular Content on Military OneSource"/>
          <p:cNvSpPr/>
          <p:nvPr/>
        </p:nvSpPr>
        <p:spPr>
          <a:xfrm>
            <a:off x="5508831" y="2209506"/>
            <a:ext cx="1978975" cy="47242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Military Life Topics Oval" descr="Oval shape hovering over Military Life Topics Menu button"/>
          <p:cNvSpPr/>
          <p:nvPr/>
        </p:nvSpPr>
        <p:spPr>
          <a:xfrm>
            <a:off x="4623363" y="1946049"/>
            <a:ext cx="885468" cy="36498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Counselling Options Oval" descr="Oval shape hovering over Counselling Options Menu button"/>
          <p:cNvSpPr/>
          <p:nvPr/>
        </p:nvSpPr>
        <p:spPr>
          <a:xfrm>
            <a:off x="3574539" y="1946048"/>
            <a:ext cx="949434" cy="36498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412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smtClean="0"/>
              <a:t>Military OneSource Homepage</a:t>
            </a:r>
            <a:endParaRPr lang="en-US" dirty="0"/>
          </a:p>
        </p:txBody>
      </p:sp>
      <p:pic>
        <p:nvPicPr>
          <p:cNvPr id="7" name="Home Page Screenshot" descr="Second Military OneSource Homepage screensh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65337" y="1386129"/>
            <a:ext cx="6116692" cy="4599435"/>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Top Menu Oval" descr="Oval shape hovering over Top Navigation Quick Link and log in buttons"/>
          <p:cNvSpPr/>
          <p:nvPr/>
        </p:nvSpPr>
        <p:spPr>
          <a:xfrm>
            <a:off x="4206466" y="1255825"/>
            <a:ext cx="3725954" cy="320794"/>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Left Menu Oval" descr="Oval shape hovering over Quick Link Tabs"/>
          <p:cNvSpPr/>
          <p:nvPr/>
        </p:nvSpPr>
        <p:spPr>
          <a:xfrm>
            <a:off x="1856979" y="2420515"/>
            <a:ext cx="561874" cy="214099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8472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Confidential Help</a:t>
            </a:r>
            <a:endParaRPr lang="en-US" dirty="0"/>
          </a:p>
        </p:txBody>
      </p:sp>
      <p:pic>
        <p:nvPicPr>
          <p:cNvPr id="4" name="Non-Medical Screenshot" descr="Military OneSource Homepage Confidential Help dropdow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20963" y="1234069"/>
            <a:ext cx="5868319" cy="4412671"/>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Need Help Menu Oval" descr="Oval shape hovering overNeed Help quick link button."/>
          <p:cNvSpPr/>
          <p:nvPr/>
        </p:nvSpPr>
        <p:spPr>
          <a:xfrm>
            <a:off x="1432560" y="2538179"/>
            <a:ext cx="490953" cy="1382590"/>
          </a:xfrm>
          <a:prstGeom prst="ellipse">
            <a:avLst/>
          </a:prstGeom>
          <a:noFill/>
          <a:ln w="254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Counseling Options Oval" descr="Oval shape hovering over Counselling Options Menu button"/>
          <p:cNvSpPr/>
          <p:nvPr/>
        </p:nvSpPr>
        <p:spPr>
          <a:xfrm>
            <a:off x="2910840" y="1730512"/>
            <a:ext cx="1229271" cy="40940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1286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MOS_Relaunch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OS_Relaunch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ECO PPT Template - Govt approv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4C66E7B9715542901841874D870FB2" ma:contentTypeVersion="0" ma:contentTypeDescription="Create a new document." ma:contentTypeScope="" ma:versionID="eda6c43f7369dced508e6dc503da84c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017081-4DEA-471A-A0C6-BD997A1E051F}">
  <ds:schemaRefs>
    <ds:schemaRef ds:uri="http://schemas.microsoft.com/sharepoint/v3/contenttype/forms"/>
  </ds:schemaRefs>
</ds:datastoreItem>
</file>

<file path=customXml/itemProps2.xml><?xml version="1.0" encoding="utf-8"?>
<ds:datastoreItem xmlns:ds="http://schemas.openxmlformats.org/officeDocument/2006/customXml" ds:itemID="{6D55B397-C1DB-4B02-9B31-49C83890C357}">
  <ds:schemaRef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purl.org/dc/terms/"/>
    <ds:schemaRef ds:uri="http://www.w3.org/XML/1998/namespace"/>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E26F27DD-9307-4DFC-9B31-3504BF8B5F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6957</TotalTime>
  <Words>4988</Words>
  <Application>Microsoft Office PowerPoint</Application>
  <PresentationFormat>On-screen Show (4:3)</PresentationFormat>
  <Paragraphs>385</Paragraphs>
  <Slides>24</Slides>
  <Notes>24</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MOS_Relaunch_PPT template</vt:lpstr>
      <vt:lpstr>1_MOS_Relaunch_PPT template</vt:lpstr>
      <vt:lpstr>SECO PPT Template - Govt approved</vt:lpstr>
      <vt:lpstr>Financial Services</vt:lpstr>
      <vt:lpstr>General Eligibility</vt:lpstr>
      <vt:lpstr>Private and Confidential</vt:lpstr>
      <vt:lpstr>Range of Support</vt:lpstr>
      <vt:lpstr>Military OneSource:  Something for Everyone</vt:lpstr>
      <vt:lpstr>Our Websites</vt:lpstr>
      <vt:lpstr>Military OneSource Homepage</vt:lpstr>
      <vt:lpstr>Military OneSource Homepage</vt:lpstr>
      <vt:lpstr>Confidential Help</vt:lpstr>
      <vt:lpstr>Financial Services</vt:lpstr>
      <vt:lpstr>Guidelines for Military OneSource Financial Services</vt:lpstr>
      <vt:lpstr>Financial Counseling</vt:lpstr>
      <vt:lpstr>Financial Planning</vt:lpstr>
      <vt:lpstr>Tax Filing</vt:lpstr>
      <vt:lpstr>Tax Consultation</vt:lpstr>
      <vt:lpstr>Financial Services Team - Who are They?</vt:lpstr>
      <vt:lpstr>Accessing Financial Materials</vt:lpstr>
      <vt:lpstr>Financial Tools </vt:lpstr>
      <vt:lpstr>Social Media Hub</vt:lpstr>
      <vt:lpstr>Spouse Education and  Career Opportunities Program</vt:lpstr>
      <vt:lpstr>Online Library Resources</vt:lpstr>
      <vt:lpstr>Access</vt:lpstr>
      <vt:lpstr>Questions?</vt:lpstr>
      <vt:lpstr>Call. Click. Connect.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Onesource Financial Services</dc:title>
  <dc:subject>Military One Source Thirty Day Yellow Ribbon Program</dc:subject>
  <dc:creator>MC&amp;FP</dc:creator>
  <cp:keywords>MC&amp;FP;Financial; Services; MOS; Military One Source</cp:keywords>
  <cp:lastModifiedBy>Caitlin Pfister</cp:lastModifiedBy>
  <cp:revision>219</cp:revision>
  <cp:lastPrinted>2012-08-27T16:06:30Z</cp:lastPrinted>
  <dcterms:created xsi:type="dcterms:W3CDTF">2012-06-19T17:02:24Z</dcterms:created>
  <dcterms:modified xsi:type="dcterms:W3CDTF">2014-02-28T19:08:35Z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0x0101000F4C66E7B9715542901841874D870FB2</vt:lpwstr>
  </property>
</Properties>
</file>