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99" r:id="rId5"/>
    <p:sldMasterId id="2147483689" r:id="rId6"/>
  </p:sldMasterIdLst>
  <p:notesMasterIdLst>
    <p:notesMasterId r:id="rId33"/>
  </p:notesMasterIdLst>
  <p:sldIdLst>
    <p:sldId id="280" r:id="rId7"/>
    <p:sldId id="257" r:id="rId8"/>
    <p:sldId id="258" r:id="rId9"/>
    <p:sldId id="301" r:id="rId10"/>
    <p:sldId id="302" r:id="rId11"/>
    <p:sldId id="261" r:id="rId12"/>
    <p:sldId id="306" r:id="rId13"/>
    <p:sldId id="307" r:id="rId14"/>
    <p:sldId id="308" r:id="rId15"/>
    <p:sldId id="300" r:id="rId16"/>
    <p:sldId id="294" r:id="rId17"/>
    <p:sldId id="295" r:id="rId18"/>
    <p:sldId id="296" r:id="rId19"/>
    <p:sldId id="292" r:id="rId20"/>
    <p:sldId id="284" r:id="rId21"/>
    <p:sldId id="297" r:id="rId22"/>
    <p:sldId id="286" r:id="rId23"/>
    <p:sldId id="287" r:id="rId24"/>
    <p:sldId id="288" r:id="rId25"/>
    <p:sldId id="289" r:id="rId26"/>
    <p:sldId id="290" r:id="rId27"/>
    <p:sldId id="265" r:id="rId28"/>
    <p:sldId id="305" r:id="rId29"/>
    <p:sldId id="304" r:id="rId30"/>
    <p:sldId id="268" r:id="rId31"/>
    <p:sldId id="269" r:id="rId3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98" autoAdjust="0"/>
  </p:normalViewPr>
  <p:slideViewPr>
    <p:cSldViewPr snapToGrid="0" snapToObjects="1">
      <p:cViewPr>
        <p:scale>
          <a:sx n="70" d="100"/>
          <a:sy n="70" d="100"/>
        </p:scale>
        <p:origin x="-1152" y="-96"/>
      </p:cViewPr>
      <p:guideLst>
        <p:guide orient="horz" pos="2160"/>
        <p:guide pos="2880"/>
      </p:guideLst>
    </p:cSldViewPr>
  </p:slideViewPr>
  <p:outlineViewPr>
    <p:cViewPr>
      <p:scale>
        <a:sx n="33" d="100"/>
        <a:sy n="33" d="100"/>
      </p:scale>
      <p:origin x="0" y="990"/>
    </p:cViewPr>
  </p:outlineViewPr>
  <p:notesTextViewPr>
    <p:cViewPr>
      <p:scale>
        <a:sx n="75" d="100"/>
        <a:sy n="75" d="100"/>
      </p:scale>
      <p:origin x="0" y="708"/>
    </p:cViewPr>
  </p:notesTextViewPr>
  <p:sorterViewPr>
    <p:cViewPr>
      <p:scale>
        <a:sx n="66" d="100"/>
        <a:sy n="66" d="100"/>
      </p:scale>
      <p:origin x="0" y="0"/>
    </p:cViewPr>
  </p:sorterViewPr>
  <p:notesViewPr>
    <p:cSldViewPr snapToGrid="0" snapToObjects="1">
      <p:cViewPr>
        <p:scale>
          <a:sx n="90" d="100"/>
          <a:sy n="90" d="100"/>
        </p:scale>
        <p:origin x="-636" y="1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4CE30CE-AB21-2E45-B521-30E835B03D0D}" type="datetimeFigureOut">
              <a:rPr lang="en-US" smtClean="0"/>
              <a:pPr/>
              <a:t>2/28/2014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providing comprehensive information on every aspect of military life at no cost to a</a:t>
            </a:r>
            <a:r>
              <a:rPr lang="en-US" dirty="0" smtClean="0">
                <a:latin typeface="Arial" panose="020B0604020202020204" pitchFamily="34" charset="0"/>
                <a:cs typeface="Arial" panose="020B0604020202020204" pitchFamily="34" charset="0"/>
              </a:rPr>
              <a:t>ctive duty, National Guard and Reserve Component service members</a:t>
            </a:r>
            <a:r>
              <a:rPr lang="en-US" sz="1200" kern="1200" dirty="0" smtClean="0">
                <a:solidFill>
                  <a:schemeClr val="tx1"/>
                </a:solidFill>
                <a:effectLst/>
                <a:latin typeface="Arial" panose="020B0604020202020204" pitchFamily="34" charset="0"/>
                <a:ea typeface="+mn-ea"/>
                <a:cs typeface="Arial" panose="020B0604020202020204" pitchFamily="34" charset="0"/>
              </a:rPr>
              <a:t>, and their families. Information includes, but is not limited to deployment, reunion and reintegration, relationship, grief, spouse employment and education, parenting and 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C1A3-E520-BB47-966D-5CAAF0E05D70}" type="slidenum">
              <a:rPr lang="en-US" smtClean="0"/>
              <a:pPr/>
              <a:t>10</a:t>
            </a:fld>
            <a:endParaRPr lang="en-US"/>
          </a:p>
        </p:txBody>
      </p:sp>
    </p:spTree>
    <p:extLst>
      <p:ext uri="{BB962C8B-B14F-4D97-AF65-F5344CB8AC3E}">
        <p14:creationId xmlns:p14="http://schemas.microsoft.com/office/powerpoint/2010/main" val="64971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panose="020B0604020202020204" pitchFamily="34" charset="0"/>
                <a:ea typeface="Calibri" charset="0"/>
                <a:cs typeface="Arial" panose="020B0604020202020204" pitchFamily="34" charset="0"/>
              </a:rPr>
              <a:t>Talking points</a:t>
            </a:r>
          </a:p>
          <a:p>
            <a:pPr marL="171450" indent="-171450">
              <a:lnSpc>
                <a:spcPct val="115000"/>
              </a:lnSpc>
              <a:spcBef>
                <a:spcPct val="0"/>
              </a:spcBef>
              <a:buFont typeface="Arial"/>
              <a:buChar char="•"/>
            </a:pPr>
            <a:r>
              <a:rPr lang="en-US" sz="1200" dirty="0" smtClean="0">
                <a:latin typeface="Arial" panose="020B0604020202020204" pitchFamily="34" charset="0"/>
                <a:ea typeface="Calibri" charset="0"/>
                <a:cs typeface="Arial" panose="020B0604020202020204" pitchFamily="34" charset="0"/>
              </a:rPr>
              <a:t>Log in with existing credentials or select </a:t>
            </a:r>
            <a:r>
              <a:rPr lang="en-US" altLang="ja-JP" sz="1200" dirty="0" smtClean="0">
                <a:latin typeface="Arial" panose="020B0604020202020204" pitchFamily="34" charset="0"/>
                <a:ea typeface="Calibri" charset="0"/>
                <a:cs typeface="Arial" panose="020B0604020202020204" pitchFamily="34" charset="0"/>
              </a:rPr>
              <a:t>Register</a:t>
            </a:r>
            <a:r>
              <a:rPr lang="en-US" altLang="ja-JP" sz="1200" baseline="0" dirty="0" smtClean="0">
                <a:latin typeface="Arial" panose="020B0604020202020204" pitchFamily="34" charset="0"/>
                <a:ea typeface="Calibri" charset="0"/>
                <a:cs typeface="Arial" panose="020B0604020202020204" pitchFamily="34" charset="0"/>
              </a:rPr>
              <a:t> here. </a:t>
            </a:r>
            <a:r>
              <a:rPr lang="en-US" sz="1200" dirty="0" smtClean="0">
                <a:latin typeface="Arial" panose="020B0604020202020204" pitchFamily="34" charset="0"/>
                <a:ea typeface="Calibri" charset="0"/>
                <a:cs typeface="Arial" panose="020B0604020202020204" pitchFamily="34" charset="0"/>
              </a:rPr>
              <a:t>If you have a username and password, select option to update your profile. When registering or updating your profile, be sure to select </a:t>
            </a:r>
            <a:r>
              <a:rPr lang="en-US" altLang="ja-JP" sz="1200" dirty="0" smtClean="0">
                <a:latin typeface="Arial" panose="020B0604020202020204" pitchFamily="34" charset="0"/>
                <a:ea typeface="Calibri" charset="0"/>
                <a:cs typeface="Arial" panose="020B0604020202020204" pitchFamily="34" charset="0"/>
              </a:rPr>
              <a:t>Service Provider </a:t>
            </a:r>
            <a:r>
              <a:rPr lang="en-US" sz="1200" dirty="0" smtClean="0">
                <a:latin typeface="Arial" panose="020B0604020202020204" pitchFamily="34" charset="0"/>
                <a:ea typeface="Calibri" charset="0"/>
                <a:cs typeface="Arial" panose="020B0604020202020204" pitchFamily="34" charset="0"/>
              </a:rPr>
              <a:t>as your role.</a:t>
            </a:r>
          </a:p>
          <a:p>
            <a:pPr marL="171450" indent="-171450">
              <a:buFont typeface="Arial"/>
              <a:buChar char="•"/>
            </a:pPr>
            <a:r>
              <a:rPr lang="en-US" sz="1200" b="1" dirty="0" smtClean="0">
                <a:latin typeface="Arial" panose="020B0604020202020204" pitchFamily="34" charset="0"/>
                <a:ea typeface="Calibri" charset="0"/>
                <a:cs typeface="Arial" panose="020B0604020202020204" pitchFamily="34" charset="0"/>
              </a:rPr>
              <a:t>To register</a:t>
            </a:r>
            <a:r>
              <a:rPr lang="en-US" sz="1200" dirty="0" smtClean="0">
                <a:latin typeface="Arial" panose="020B0604020202020204" pitchFamily="34" charset="0"/>
                <a:ea typeface="Calibri" charset="0"/>
                <a:cs typeface="Arial" panose="020B0604020202020204" pitchFamily="34" charset="0"/>
              </a:rPr>
              <a:t>: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Identify the branch of service and component you support.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Identify the component that you support, your role (service provider) and the location you serve.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Create a username and password and enter your email address.</a:t>
            </a:r>
            <a:r>
              <a:rPr lang="en-US" sz="1200" baseline="0" dirty="0" smtClean="0">
                <a:latin typeface="Arial" panose="020B0604020202020204" pitchFamily="34" charset="0"/>
                <a:ea typeface="Calibri" charset="0"/>
                <a:cs typeface="Arial" panose="020B0604020202020204" pitchFamily="34" charset="0"/>
              </a:rPr>
              <a:t>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Check the box stating you are eligible to access Military OneSource. All service providers are eligible to access Military OneSource.</a:t>
            </a:r>
          </a:p>
          <a:p>
            <a:r>
              <a:rPr lang="en-US" sz="1200" b="1" u="sng" dirty="0" smtClean="0">
                <a:latin typeface="Arial" panose="020B0604020202020204" pitchFamily="34" charset="0"/>
                <a:ea typeface="Calibri" charset="0"/>
                <a:cs typeface="Arial" panose="020B0604020202020204" pitchFamily="34" charset="0"/>
              </a:rPr>
              <a:t>Briefer notes</a:t>
            </a:r>
          </a:p>
          <a:p>
            <a:pPr marL="171450" indent="-171450">
              <a:buFont typeface="Arial"/>
              <a:buChar char="•"/>
            </a:pPr>
            <a:r>
              <a:rPr lang="en-US" sz="1200" dirty="0" smtClean="0">
                <a:latin typeface="Arial" panose="020B0604020202020204" pitchFamily="34" charset="0"/>
                <a:ea typeface="Calibri" charset="0"/>
                <a:cs typeface="Arial" panose="020B0604020202020204" pitchFamily="34" charset="0"/>
              </a:rPr>
              <a:t>If the service provider supports more than one branch or component, have them select the primary one that they support.</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6337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panose="020B0604020202020204" pitchFamily="34" charset="0"/>
                <a:ea typeface="Calibri" charset="0"/>
                <a:cs typeface="Arial" panose="020B0604020202020204" pitchFamily="34" charset="0"/>
              </a:rPr>
              <a:t>Talking points</a:t>
            </a:r>
          </a:p>
          <a:p>
            <a:pPr marL="171450" indent="-171450">
              <a:lnSpc>
                <a:spcPct val="115000"/>
              </a:lnSpc>
              <a:spcBef>
                <a:spcPct val="0"/>
              </a:spcBef>
              <a:buFont typeface="Arial" pitchFamily="34" charset="0"/>
              <a:buChar char="•"/>
            </a:pPr>
            <a:r>
              <a:rPr lang="en-US" sz="1200" b="0" u="none" dirty="0" smtClean="0">
                <a:latin typeface="Arial" panose="020B0604020202020204" pitchFamily="34" charset="0"/>
                <a:ea typeface="Calibri" charset="0"/>
                <a:cs typeface="Arial" panose="020B0604020202020204" pitchFamily="34" charset="0"/>
              </a:rPr>
              <a:t>This</a:t>
            </a:r>
            <a:r>
              <a:rPr lang="en-US" sz="1200" b="0" u="none" baseline="0" dirty="0" smtClean="0">
                <a:latin typeface="Arial" panose="020B0604020202020204" pitchFamily="34" charset="0"/>
                <a:ea typeface="Calibri" charset="0"/>
                <a:cs typeface="Arial" panose="020B0604020202020204" pitchFamily="34" charset="0"/>
              </a:rPr>
              <a:t> is the homepage for the Military OneSource employee assistance program website. Select the For Service Providers link under quick links.</a:t>
            </a:r>
            <a:endParaRPr lang="en-US" sz="1200" dirty="0" smtClean="0">
              <a:latin typeface="Arial" panose="020B0604020202020204" pitchFamily="34" charset="0"/>
              <a:ea typeface="Calibri"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1675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panose="020B0604020202020204" pitchFamily="34" charset="0"/>
                <a:ea typeface="Calibri" charset="0"/>
                <a:cs typeface="Arial" panose="020B0604020202020204" pitchFamily="34" charset="0"/>
              </a:rPr>
              <a:t>Talking points</a:t>
            </a:r>
          </a:p>
          <a:p>
            <a:pPr marL="171450" indent="-171450">
              <a:lnSpc>
                <a:spcPct val="115000"/>
              </a:lnSpc>
              <a:spcBef>
                <a:spcPct val="0"/>
              </a:spcBef>
              <a:buFont typeface="Arial"/>
              <a:buChar char="•"/>
            </a:pPr>
            <a:r>
              <a:rPr lang="en-US" sz="1200" dirty="0" smtClean="0">
                <a:latin typeface="Arial" panose="020B0604020202020204" pitchFamily="34" charset="0"/>
                <a:ea typeface="Calibri" charset="0"/>
                <a:cs typeface="Arial" panose="020B0604020202020204" pitchFamily="34" charset="0"/>
              </a:rPr>
              <a:t>This is the service provider main page. Note, additional pages can be found by clicking on the hyperlinks or</a:t>
            </a:r>
            <a:r>
              <a:rPr lang="en-US" sz="1200" baseline="0" dirty="0" smtClean="0">
                <a:latin typeface="Arial" panose="020B0604020202020204" pitchFamily="34" charset="0"/>
                <a:ea typeface="Calibri" charset="0"/>
                <a:cs typeface="Arial" panose="020B0604020202020204" pitchFamily="34" charset="0"/>
              </a:rPr>
              <a:t> </a:t>
            </a:r>
            <a:r>
              <a:rPr lang="en-US" sz="1200" dirty="0" smtClean="0">
                <a:latin typeface="Arial" panose="020B0604020202020204" pitchFamily="34" charset="0"/>
                <a:ea typeface="Calibri" charset="0"/>
                <a:cs typeface="Arial" panose="020B0604020202020204" pitchFamily="34" charset="0"/>
              </a:rPr>
              <a:t>viewing the items in the right toolbar, MORE</a:t>
            </a:r>
            <a:r>
              <a:rPr lang="en-US" sz="1200" baseline="0" dirty="0" smtClean="0">
                <a:latin typeface="Arial" panose="020B0604020202020204" pitchFamily="34" charset="0"/>
                <a:ea typeface="Calibri" charset="0"/>
                <a:cs typeface="Arial" panose="020B0604020202020204" pitchFamily="34" charset="0"/>
              </a:rPr>
              <a:t> ON THIS TOPIC.</a:t>
            </a:r>
            <a:endParaRPr lang="en-US" sz="1200" dirty="0" smtClean="0">
              <a:latin typeface="Arial" panose="020B0604020202020204" pitchFamily="34" charset="0"/>
              <a:ea typeface="Calibri" charset="0"/>
              <a:cs typeface="Arial" panose="020B0604020202020204" pitchFamily="34" charset="0"/>
            </a:endParaRPr>
          </a:p>
          <a:p>
            <a:pPr marL="171450" indent="-171450">
              <a:lnSpc>
                <a:spcPct val="115000"/>
              </a:lnSpc>
              <a:spcBef>
                <a:spcPct val="0"/>
              </a:spcBef>
              <a:buFont typeface="Arial"/>
              <a:buChar char="•"/>
            </a:pPr>
            <a:r>
              <a:rPr lang="en-US" sz="1200" dirty="0" smtClean="0">
                <a:latin typeface="Arial" panose="020B0604020202020204" pitchFamily="34" charset="0"/>
                <a:ea typeface="Calibri" charset="0"/>
                <a:cs typeface="Arial" panose="020B0604020202020204" pitchFamily="34" charset="0"/>
              </a:rPr>
              <a:t>The service provider homepage provides access to the monthly</a:t>
            </a:r>
            <a:r>
              <a:rPr lang="en-US" sz="1200" baseline="0" dirty="0" smtClean="0">
                <a:latin typeface="Arial" panose="020B0604020202020204" pitchFamily="34" charset="0"/>
                <a:ea typeface="Calibri" charset="0"/>
                <a:cs typeface="Arial" panose="020B0604020202020204" pitchFamily="34" charset="0"/>
              </a:rPr>
              <a:t> c</a:t>
            </a:r>
            <a:r>
              <a:rPr lang="en-US" sz="1200" dirty="0" smtClean="0">
                <a:latin typeface="Arial" panose="020B0604020202020204" pitchFamily="34" charset="0"/>
                <a:ea typeface="Calibri" charset="0"/>
                <a:cs typeface="Arial" panose="020B0604020202020204" pitchFamily="34" charset="0"/>
              </a:rPr>
              <a:t>ommunication calendar, events and presentations, the Military OneSource newsletter, and orderable and printable materials.</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57980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622647" lvl="1" indent="-169813">
              <a:buFont typeface="Arial" pitchFamily="34" charset="0"/>
              <a:buChar char="•"/>
            </a:pPr>
            <a:r>
              <a:rPr lang="en-US" dirty="0" smtClean="0">
                <a:latin typeface="Arial" pitchFamily="34" charset="0"/>
                <a:cs typeface="Arial" pitchFamily="34" charset="0"/>
              </a:rPr>
              <a:t>Access</a:t>
            </a:r>
            <a:r>
              <a:rPr lang="en-US" baseline="0" dirty="0" smtClean="0">
                <a:latin typeface="Arial" pitchFamily="34" charset="0"/>
                <a:cs typeface="Arial" pitchFamily="34" charset="0"/>
              </a:rPr>
              <a:t> to current resources is an essential part of serving the military community. </a:t>
            </a:r>
          </a:p>
          <a:p>
            <a:pPr marL="622647" lvl="1" indent="-169813">
              <a:buFont typeface="Arial" pitchFamily="34" charset="0"/>
              <a:buChar char="•"/>
            </a:pPr>
            <a:r>
              <a:rPr lang="en-US" baseline="0" dirty="0" smtClean="0">
                <a:latin typeface="Arial" pitchFamily="34" charset="0"/>
                <a:cs typeface="Arial" pitchFamily="34" charset="0"/>
              </a:rPr>
              <a:t>By selecting Service Providers from the drop-down menu under Those Who Support, you’ll reach a page that can help you in your service of the military community.</a:t>
            </a:r>
          </a:p>
          <a:p>
            <a:pPr marL="622647" lvl="1" indent="-169813">
              <a:buFont typeface="Arial" pitchFamily="34" charset="0"/>
              <a:buChar char="•"/>
            </a:pPr>
            <a:r>
              <a:rPr lang="en-US" baseline="0" dirty="0" smtClean="0">
                <a:latin typeface="Arial" pitchFamily="34" charset="0"/>
                <a:cs typeface="Arial" pitchFamily="34" charset="0"/>
              </a:rPr>
              <a:t>You’ll be able to find information by topic (for example, deployment, parenting or education) and you can find valuable resources, including quick reference guides and downloadable fliers.</a:t>
            </a:r>
          </a:p>
          <a:p>
            <a:pPr marL="622647" lvl="1" indent="-169813">
              <a:buFont typeface="Arial" pitchFamily="34" charset="0"/>
              <a:buChar char="•"/>
            </a:pPr>
            <a:r>
              <a:rPr lang="en-US" baseline="0" dirty="0" smtClean="0">
                <a:latin typeface="Arial" pitchFamily="34" charset="0"/>
                <a:cs typeface="Arial" pitchFamily="34" charset="0"/>
              </a:rPr>
              <a:t>On the right-hand side of the page you can conveniently navigate to some of the latest publications that Military OneSource offers, including the current edition of What’s New with MC&amp;FP.</a:t>
            </a:r>
          </a:p>
          <a:p>
            <a:pPr marL="622647" lvl="1" indent="-169813">
              <a:buFont typeface="Arial" pitchFamily="34" charset="0"/>
              <a:buChar char="•"/>
            </a:pPr>
            <a:endParaRPr lang="en-US" baseline="0" dirty="0" smtClean="0">
              <a:latin typeface="Arial" pitchFamily="34" charset="0"/>
              <a:cs typeface="Arial" pitchFamily="34" charset="0"/>
            </a:endParaRPr>
          </a:p>
          <a:p>
            <a:pPr marL="0" lvl="0" indent="0">
              <a:buFont typeface="Arial" pitchFamily="34" charset="0"/>
              <a:buNone/>
            </a:pPr>
            <a:r>
              <a:rPr lang="en-US" b="1" u="sng" baseline="0" dirty="0" smtClean="0">
                <a:latin typeface="Arial" pitchFamily="34" charset="0"/>
                <a:cs typeface="Arial" pitchFamily="34" charset="0"/>
              </a:rPr>
              <a:t>Briefer notes</a:t>
            </a:r>
          </a:p>
          <a:p>
            <a:pPr marL="622647" lvl="1" indent="-169813">
              <a:buFont typeface="Arial" pitchFamily="34" charset="0"/>
              <a:buChar char="•"/>
            </a:pPr>
            <a:r>
              <a:rPr lang="en-US" baseline="0" dirty="0" smtClean="0">
                <a:latin typeface="Arial" pitchFamily="34" charset="0"/>
                <a:cs typeface="Arial" pitchFamily="34" charset="0"/>
              </a:rPr>
              <a:t>From this page, service providers can also subscribe to the RSS feed for the most current updates and search programs by installation in order to better support those in their local military community.</a:t>
            </a:r>
            <a:endParaRPr lang="en-US" b="1" u="sng" dirty="0" smtClean="0">
              <a:latin typeface="Arial" pitchFamily="34" charset="0"/>
              <a:cs typeface="Arial" pitchFamily="34" charset="0"/>
            </a:endParaRPr>
          </a:p>
          <a:p>
            <a:pPr marL="0" indent="0">
              <a:buFont typeface="Arial" panose="020B0604020202020204" pitchFamily="34" charset="0"/>
              <a:buNone/>
            </a:pP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8673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panose="020B0604020202020204" pitchFamily="34" charset="0"/>
                <a:ea typeface="Calibri" charset="0"/>
                <a:cs typeface="Arial" panose="020B0604020202020204" pitchFamily="34" charset="0"/>
              </a:rPr>
              <a:t>Talking points</a:t>
            </a:r>
            <a:endParaRPr lang="en-US" sz="1200" b="1" dirty="0" smtClean="0">
              <a:latin typeface="Arial" panose="020B0604020202020204" pitchFamily="34" charset="0"/>
              <a:ea typeface="Calibri" charset="0"/>
              <a:cs typeface="Arial" panose="020B0604020202020204" pitchFamily="34" charset="0"/>
            </a:endParaRPr>
          </a:p>
          <a:p>
            <a:pPr marL="171450" indent="-171450">
              <a:buFont typeface="Arial"/>
              <a:buChar char="•"/>
            </a:pPr>
            <a:r>
              <a:rPr lang="en-US" sz="1200" dirty="0" smtClean="0">
                <a:latin typeface="Arial" panose="020B0604020202020204" pitchFamily="34" charset="0"/>
                <a:ea typeface="Calibri" charset="0"/>
                <a:cs typeface="Arial" panose="020B0604020202020204" pitchFamily="34" charset="0"/>
              </a:rPr>
              <a:t>Let our themes provide the foundation for your monthly family readiness focus.  By combining existing local programs and Military OneSource featured resources, your military community will always receive quality support. </a:t>
            </a:r>
          </a:p>
          <a:p>
            <a:pPr marL="171450" indent="-171450">
              <a:buFont typeface="Arial"/>
              <a:buChar char="•"/>
            </a:pPr>
            <a:r>
              <a:rPr lang="en-US" sz="1200" dirty="0" smtClean="0">
                <a:latin typeface="Arial" panose="020B0604020202020204" pitchFamily="34" charset="0"/>
                <a:ea typeface="Calibri" charset="0"/>
                <a:cs typeface="Arial" panose="020B0604020202020204" pitchFamily="34" charset="0"/>
              </a:rPr>
              <a:t>Resources from the monthly</a:t>
            </a:r>
            <a:r>
              <a:rPr lang="en-US" sz="1200" baseline="0" dirty="0" smtClean="0">
                <a:latin typeface="Arial" panose="020B0604020202020204" pitchFamily="34" charset="0"/>
                <a:ea typeface="Calibri" charset="0"/>
                <a:cs typeface="Arial" panose="020B0604020202020204" pitchFamily="34" charset="0"/>
              </a:rPr>
              <a:t> focus page </a:t>
            </a:r>
            <a:r>
              <a:rPr lang="en-US" sz="1200" dirty="0" smtClean="0">
                <a:latin typeface="Arial" panose="020B0604020202020204" pitchFamily="34" charset="0"/>
                <a:ea typeface="Calibri" charset="0"/>
                <a:cs typeface="Arial" panose="020B0604020202020204" pitchFamily="34" charset="0"/>
              </a:rPr>
              <a:t>are great to include in family readiness newsletters or</a:t>
            </a:r>
            <a:r>
              <a:rPr lang="en-US" sz="1200" baseline="0" dirty="0" smtClean="0">
                <a:latin typeface="Arial" panose="020B0604020202020204" pitchFamily="34" charset="0"/>
                <a:ea typeface="Calibri" charset="0"/>
                <a:cs typeface="Arial" panose="020B0604020202020204" pitchFamily="34" charset="0"/>
              </a:rPr>
              <a:t> </a:t>
            </a:r>
            <a:r>
              <a:rPr lang="en-US" sz="1200" dirty="0" smtClean="0">
                <a:latin typeface="Arial" panose="020B0604020202020204" pitchFamily="34" charset="0"/>
                <a:ea typeface="Calibri" charset="0"/>
                <a:cs typeface="Arial" panose="020B0604020202020204" pitchFamily="34" charset="0"/>
              </a:rPr>
              <a:t>similar publications.  Include these resources with your local family readiness programs to offer a variety of quality</a:t>
            </a:r>
            <a:r>
              <a:rPr lang="en-US" sz="1200" baseline="0" dirty="0" smtClean="0">
                <a:latin typeface="Arial" panose="020B0604020202020204" pitchFamily="34" charset="0"/>
                <a:ea typeface="Calibri" charset="0"/>
                <a:cs typeface="Arial" panose="020B0604020202020204" pitchFamily="34" charset="0"/>
              </a:rPr>
              <a:t> </a:t>
            </a:r>
            <a:r>
              <a:rPr lang="en-US" sz="1200" dirty="0" smtClean="0">
                <a:latin typeface="Arial" panose="020B0604020202020204" pitchFamily="34" charset="0"/>
                <a:ea typeface="Calibri" charset="0"/>
                <a:cs typeface="Arial" panose="020B0604020202020204" pitchFamily="34" charset="0"/>
              </a:rPr>
              <a:t>support for the military community. </a:t>
            </a:r>
          </a:p>
          <a:p>
            <a:pPr marL="171450" indent="-171450">
              <a:buFont typeface="Arial"/>
              <a:buChar char="•"/>
            </a:pPr>
            <a:r>
              <a:rPr lang="en-US" sz="1200" dirty="0" smtClean="0">
                <a:latin typeface="Arial" panose="020B0604020202020204" pitchFamily="34" charset="0"/>
                <a:ea typeface="Calibri" charset="0"/>
                <a:cs typeface="Arial" panose="020B0604020202020204" pitchFamily="34" charset="0"/>
              </a:rPr>
              <a:t>The Military OneSource monthly</a:t>
            </a:r>
            <a:r>
              <a:rPr lang="en-US" sz="1200" baseline="0" dirty="0" smtClean="0">
                <a:latin typeface="Arial" panose="020B0604020202020204" pitchFamily="34" charset="0"/>
                <a:ea typeface="Calibri" charset="0"/>
                <a:cs typeface="Arial" panose="020B0604020202020204" pitchFamily="34" charset="0"/>
              </a:rPr>
              <a:t> focus page </a:t>
            </a:r>
            <a:r>
              <a:rPr lang="en-US" sz="1200" dirty="0" smtClean="0">
                <a:latin typeface="Arial" panose="020B0604020202020204" pitchFamily="34" charset="0"/>
                <a:ea typeface="Calibri" charset="0"/>
                <a:cs typeface="Arial" panose="020B0604020202020204" pitchFamily="34" charset="0"/>
              </a:rPr>
              <a:t>provides a quick snapshot of featured themes.  For example, the</a:t>
            </a:r>
            <a:r>
              <a:rPr lang="en-US" sz="1200" baseline="0" dirty="0" smtClean="0">
                <a:latin typeface="Arial" panose="020B0604020202020204" pitchFamily="34" charset="0"/>
                <a:ea typeface="Calibri" charset="0"/>
                <a:cs typeface="Arial" panose="020B0604020202020204" pitchFamily="34" charset="0"/>
              </a:rPr>
              <a:t> </a:t>
            </a:r>
            <a:r>
              <a:rPr lang="en-US" sz="1200" dirty="0" smtClean="0">
                <a:latin typeface="Arial" panose="020B0604020202020204" pitchFamily="34" charset="0"/>
                <a:ea typeface="Calibri" charset="0"/>
                <a:cs typeface="Arial" panose="020B0604020202020204" pitchFamily="34" charset="0"/>
              </a:rPr>
              <a:t>focus for March was Permanent</a:t>
            </a:r>
            <a:r>
              <a:rPr lang="en-US" sz="1200" baseline="0" dirty="0" smtClean="0">
                <a:latin typeface="Arial" panose="020B0604020202020204" pitchFamily="34" charset="0"/>
                <a:ea typeface="Calibri" charset="0"/>
                <a:cs typeface="Arial" panose="020B0604020202020204" pitchFamily="34" charset="0"/>
              </a:rPr>
              <a:t> Change of Station season – more commonly known as </a:t>
            </a:r>
            <a:r>
              <a:rPr lang="en-US" sz="1200" dirty="0" smtClean="0">
                <a:latin typeface="Arial" panose="020B0604020202020204" pitchFamily="34" charset="0"/>
                <a:ea typeface="Calibri" charset="0"/>
                <a:cs typeface="Arial" panose="020B0604020202020204" pitchFamily="34" charset="0"/>
              </a:rPr>
              <a:t>PCS</a:t>
            </a:r>
            <a:r>
              <a:rPr lang="en-US" sz="1200" baseline="0" dirty="0" smtClean="0">
                <a:latin typeface="Arial" panose="020B0604020202020204" pitchFamily="34" charset="0"/>
                <a:ea typeface="Calibri" charset="0"/>
                <a:cs typeface="Arial" panose="020B0604020202020204" pitchFamily="34" charset="0"/>
              </a:rPr>
              <a:t> season – and included</a:t>
            </a:r>
            <a:r>
              <a:rPr lang="en-US" sz="1200" dirty="0" smtClean="0">
                <a:latin typeface="Arial" panose="020B0604020202020204" pitchFamily="34" charset="0"/>
                <a:ea typeface="Calibri" charset="0"/>
                <a:cs typeface="Arial" panose="020B0604020202020204" pitchFamily="34" charset="0"/>
              </a:rPr>
              <a:t>:</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Podcasts</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Articles, like </a:t>
            </a:r>
            <a:r>
              <a:rPr lang="ja-JP" altLang="en-US" sz="1200" dirty="0" smtClean="0">
                <a:latin typeface="Arial" panose="020B0604020202020204" pitchFamily="34" charset="0"/>
                <a:ea typeface="Calibri" charset="0"/>
                <a:cs typeface="Arial" panose="020B0604020202020204" pitchFamily="34" charset="0"/>
              </a:rPr>
              <a:t>“</a:t>
            </a:r>
            <a:r>
              <a:rPr lang="en-US" sz="1200" dirty="0" smtClean="0">
                <a:latin typeface="Arial" panose="020B0604020202020204" pitchFamily="34" charset="0"/>
                <a:ea typeface="Calibri" charset="0"/>
                <a:cs typeface="Arial" panose="020B0604020202020204" pitchFamily="34" charset="0"/>
              </a:rPr>
              <a:t>Healthy Parenting during a Move</a:t>
            </a:r>
            <a:r>
              <a:rPr lang="ja-JP" altLang="en-US" sz="1200" dirty="0" smtClean="0">
                <a:latin typeface="Arial" panose="020B0604020202020204" pitchFamily="34" charset="0"/>
                <a:ea typeface="Calibri" charset="0"/>
                <a:cs typeface="Arial" panose="020B0604020202020204" pitchFamily="34" charset="0"/>
              </a:rPr>
              <a:t>”</a:t>
            </a:r>
            <a:endParaRPr lang="en-US" sz="1200" dirty="0" smtClean="0">
              <a:latin typeface="Arial" panose="020B0604020202020204" pitchFamily="34" charset="0"/>
              <a:ea typeface="Calibri" charset="0"/>
              <a:cs typeface="Arial" panose="020B0604020202020204" pitchFamily="34" charset="0"/>
            </a:endParaRP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Webinars</a:t>
            </a:r>
          </a:p>
          <a:p>
            <a:pPr>
              <a:lnSpc>
                <a:spcPct val="115000"/>
              </a:lnSpc>
              <a:spcBef>
                <a:spcPct val="0"/>
              </a:spcBef>
            </a:pPr>
            <a:r>
              <a:rPr lang="en-US" sz="1200" b="1" dirty="0" smtClean="0">
                <a:latin typeface="Arial" panose="020B0604020202020204" pitchFamily="34" charset="0"/>
                <a:ea typeface="Calibri" charset="0"/>
                <a:cs typeface="Arial" panose="020B0604020202020204" pitchFamily="34" charset="0"/>
              </a:rPr>
              <a:t> </a:t>
            </a:r>
            <a:endParaRPr lang="en-US" sz="1200" dirty="0" smtClean="0">
              <a:latin typeface="Arial" panose="020B0604020202020204" pitchFamily="34" charset="0"/>
              <a:ea typeface="Calibri" charset="0"/>
              <a:cs typeface="Arial" panose="020B0604020202020204" pitchFamily="34" charset="0"/>
            </a:endParaRPr>
          </a:p>
          <a:p>
            <a:pPr>
              <a:lnSpc>
                <a:spcPct val="115000"/>
              </a:lnSpc>
              <a:spcBef>
                <a:spcPct val="0"/>
              </a:spcBef>
            </a:pPr>
            <a:r>
              <a:rPr lang="en-US" sz="1200" b="1" u="sng" dirty="0" smtClean="0">
                <a:latin typeface="Arial" panose="020B0604020202020204" pitchFamily="34" charset="0"/>
                <a:ea typeface="Calibri" charset="0"/>
                <a:cs typeface="Arial" panose="020B0604020202020204" pitchFamily="34" charset="0"/>
              </a:rPr>
              <a:t>Briefer notes</a:t>
            </a:r>
          </a:p>
          <a:p>
            <a:pPr marL="171450" indent="-171450">
              <a:lnSpc>
                <a:spcPct val="115000"/>
              </a:lnSpc>
              <a:spcBef>
                <a:spcPct val="0"/>
              </a:spcBef>
              <a:buFont typeface="Arial" pitchFamily="34" charset="0"/>
              <a:buChar char="•"/>
            </a:pPr>
            <a:r>
              <a:rPr lang="en-US" sz="1200" b="0" u="none" dirty="0" smtClean="0">
                <a:latin typeface="Arial" panose="020B0604020202020204" pitchFamily="34" charset="0"/>
                <a:ea typeface="Calibri" charset="0"/>
                <a:cs typeface="Arial" panose="020B0604020202020204" pitchFamily="34" charset="0"/>
              </a:rPr>
              <a:t>Re-emphasize</a:t>
            </a:r>
            <a:r>
              <a:rPr lang="en-US" sz="1200" b="0" u="none" baseline="0" dirty="0" smtClean="0">
                <a:latin typeface="Arial" panose="020B0604020202020204" pitchFamily="34" charset="0"/>
                <a:ea typeface="Calibri" charset="0"/>
                <a:cs typeface="Arial" panose="020B0604020202020204" pitchFamily="34" charset="0"/>
              </a:rPr>
              <a:t> the link on the service provider homepage for information on reprinting Military OneSource material.</a:t>
            </a:r>
          </a:p>
          <a:p>
            <a:pPr marL="171450" indent="-171450">
              <a:lnSpc>
                <a:spcPct val="115000"/>
              </a:lnSpc>
              <a:spcBef>
                <a:spcPct val="0"/>
              </a:spcBef>
              <a:buFont typeface="Arial" pitchFamily="34" charset="0"/>
              <a:buChar char="•"/>
            </a:pPr>
            <a:r>
              <a:rPr lang="en-US" sz="1200" b="0" u="none" baseline="0" dirty="0" smtClean="0">
                <a:latin typeface="Arial" panose="020B0604020202020204" pitchFamily="34" charset="0"/>
                <a:ea typeface="Calibri" charset="0"/>
                <a:cs typeface="Arial" panose="020B0604020202020204" pitchFamily="34" charset="0"/>
              </a:rPr>
              <a:t>Consider having the flyer for the current month to provide as a handout.</a:t>
            </a:r>
            <a:endParaRPr lang="en-US" dirty="0" smtClean="0">
              <a:latin typeface="Arial" panose="020B0604020202020204" pitchFamily="34" charset="0"/>
              <a:ea typeface="Calibri"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15</a:t>
            </a:fld>
            <a:endParaRPr lang="en-US"/>
          </a:p>
        </p:txBody>
      </p:sp>
    </p:spTree>
    <p:extLst>
      <p:ext uri="{BB962C8B-B14F-4D97-AF65-F5344CB8AC3E}">
        <p14:creationId xmlns:p14="http://schemas.microsoft.com/office/powerpoint/2010/main" val="118316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panose="020B0604020202020204" pitchFamily="34" charset="0"/>
                <a:ea typeface="Calibri" charset="0"/>
                <a:cs typeface="Arial" panose="020B0604020202020204" pitchFamily="34" charset="0"/>
              </a:rPr>
              <a:t>Talking points</a:t>
            </a:r>
          </a:p>
          <a:p>
            <a:pPr marL="171450" indent="-171450">
              <a:lnSpc>
                <a:spcPct val="115000"/>
              </a:lnSpc>
              <a:spcBef>
                <a:spcPct val="0"/>
              </a:spcBef>
              <a:buFont typeface="Arial" pitchFamily="34" charset="0"/>
              <a:buChar char="•"/>
            </a:pPr>
            <a:r>
              <a:rPr lang="en-US" sz="1200" b="0" u="none" dirty="0" smtClean="0">
                <a:latin typeface="Arial" panose="020B0604020202020204" pitchFamily="34" charset="0"/>
                <a:ea typeface="Calibri" charset="0"/>
                <a:cs typeface="Arial" panose="020B0604020202020204" pitchFamily="34" charset="0"/>
              </a:rPr>
              <a:t>Presentations</a:t>
            </a:r>
            <a:r>
              <a:rPr lang="en-US" sz="1200" b="0" u="none" baseline="0" dirty="0" smtClean="0">
                <a:latin typeface="Arial" panose="020B0604020202020204" pitchFamily="34" charset="0"/>
                <a:ea typeface="Calibri" charset="0"/>
                <a:cs typeface="Arial" panose="020B0604020202020204" pitchFamily="34" charset="0"/>
              </a:rPr>
              <a:t> are available to educate others about Military OneSource.</a:t>
            </a:r>
          </a:p>
          <a:p>
            <a:pPr marL="171450" indent="-171450">
              <a:lnSpc>
                <a:spcPct val="115000"/>
              </a:lnSpc>
              <a:spcBef>
                <a:spcPct val="0"/>
              </a:spcBef>
              <a:buFont typeface="Arial" pitchFamily="34" charset="0"/>
              <a:buChar char="•"/>
            </a:pPr>
            <a:r>
              <a:rPr lang="en-US" sz="1200" b="0" u="none" baseline="0" dirty="0" smtClean="0">
                <a:latin typeface="Arial" panose="020B0604020202020204" pitchFamily="34" charset="0"/>
                <a:ea typeface="Calibri" charset="0"/>
                <a:cs typeface="Arial" panose="020B0604020202020204" pitchFamily="34" charset="0"/>
              </a:rPr>
              <a:t>To request a presenter to deliver the Military OneSource overview presentation or one of the specialty overviews during an event, fill out the Resource Request Form. You can find a full list of the specialty presentations on the service provider homepage.</a:t>
            </a:r>
          </a:p>
          <a:p>
            <a:pPr marL="171450" indent="-171450">
              <a:lnSpc>
                <a:spcPct val="115000"/>
              </a:lnSpc>
              <a:spcBef>
                <a:spcPct val="0"/>
              </a:spcBef>
              <a:buFont typeface="Arial" pitchFamily="34" charset="0"/>
              <a:buChar char="•"/>
            </a:pPr>
            <a:r>
              <a:rPr lang="en-US" sz="1200" b="0" u="none" baseline="0" dirty="0" smtClean="0">
                <a:latin typeface="Arial" panose="020B0604020202020204" pitchFamily="34" charset="0"/>
                <a:ea typeface="Calibri" charset="0"/>
                <a:cs typeface="Arial" panose="020B0604020202020204" pitchFamily="34" charset="0"/>
              </a:rPr>
              <a:t>Train the trainer sessions allow participants to learn more about Military OneSource services and to be coached on providing the Military OneSource overview. Trainees will become comfortable navigating the website, and can have questions answered by a Military OneSource representative. These sessions are offered weekly on Wednesdays at 2 p.m. EST, except on federal holidays. Schedule appointments from this page. </a:t>
            </a:r>
          </a:p>
          <a:p>
            <a:pPr marL="171450" indent="-171450">
              <a:lnSpc>
                <a:spcPct val="115000"/>
              </a:lnSpc>
              <a:spcBef>
                <a:spcPct val="0"/>
              </a:spcBef>
              <a:buFont typeface="Arial" pitchFamily="34" charset="0"/>
              <a:buChar char="•"/>
            </a:pPr>
            <a:r>
              <a:rPr lang="en-US" sz="1200" b="0" u="none" baseline="0" dirty="0" smtClean="0">
                <a:latin typeface="Arial" panose="020B0604020202020204" pitchFamily="34" charset="0"/>
                <a:ea typeface="Calibri" charset="0"/>
                <a:cs typeface="Arial" panose="020B0604020202020204" pitchFamily="34" charset="0"/>
              </a:rPr>
              <a:t>The sample Military OneSource consultant call allows you to share the experience of speaking with one of our consultants.</a:t>
            </a:r>
            <a:endParaRPr lang="en-US" sz="1200" b="0" u="none" dirty="0" smtClean="0">
              <a:latin typeface="Arial" panose="020B0604020202020204" pitchFamily="34" charset="0"/>
              <a:ea typeface="Calibri" charset="0"/>
              <a:cs typeface="Arial" panose="020B0604020202020204" pitchFamily="34" charset="0"/>
            </a:endParaRPr>
          </a:p>
          <a:p>
            <a:pPr>
              <a:lnSpc>
                <a:spcPct val="115000"/>
              </a:lnSpc>
              <a:spcBef>
                <a:spcPct val="0"/>
              </a:spcBef>
            </a:pPr>
            <a:endParaRPr lang="en-US" sz="1200" b="1" dirty="0" smtClean="0">
              <a:latin typeface="Arial" panose="020B0604020202020204" pitchFamily="34" charset="0"/>
              <a:ea typeface="Calibri" charset="0"/>
              <a:cs typeface="Arial" panose="020B0604020202020204" pitchFamily="34" charset="0"/>
            </a:endParaRPr>
          </a:p>
          <a:p>
            <a:pPr>
              <a:lnSpc>
                <a:spcPct val="115000"/>
              </a:lnSpc>
              <a:spcBef>
                <a:spcPct val="0"/>
              </a:spcBef>
            </a:pPr>
            <a:r>
              <a:rPr lang="en-US" sz="1200" b="1" u="sng" dirty="0" smtClean="0">
                <a:latin typeface="Arial" panose="020B0604020202020204" pitchFamily="34" charset="0"/>
                <a:ea typeface="Calibri" charset="0"/>
                <a:cs typeface="Arial" panose="020B0604020202020204" pitchFamily="34" charset="0"/>
              </a:rPr>
              <a:t>Briefer notes</a:t>
            </a:r>
          </a:p>
          <a:p>
            <a:pPr marL="171450" indent="-171450">
              <a:lnSpc>
                <a:spcPct val="115000"/>
              </a:lnSpc>
              <a:spcBef>
                <a:spcPct val="0"/>
              </a:spcBef>
              <a:buFont typeface="Arial" pitchFamily="34" charset="0"/>
              <a:buChar char="•"/>
            </a:pPr>
            <a:r>
              <a:rPr lang="en-US" sz="1200" b="0" u="none" dirty="0" smtClean="0">
                <a:latin typeface="Arial" panose="020B0604020202020204" pitchFamily="34" charset="0"/>
                <a:ea typeface="Calibri" charset="0"/>
                <a:cs typeface="Arial" panose="020B0604020202020204" pitchFamily="34" charset="0"/>
              </a:rPr>
              <a:t>If appropriate, mention the fact that a presentation on completing the on-demand</a:t>
            </a:r>
            <a:r>
              <a:rPr lang="en-US" sz="1200" b="0" u="none" baseline="0" dirty="0" smtClean="0">
                <a:latin typeface="Arial" panose="020B0604020202020204" pitchFamily="34" charset="0"/>
                <a:ea typeface="Calibri" charset="0"/>
                <a:cs typeface="Arial" panose="020B0604020202020204" pitchFamily="34" charset="0"/>
              </a:rPr>
              <a:t> event request form is available through the Joint Family Support Assistance </a:t>
            </a:r>
            <a:r>
              <a:rPr lang="en-US" sz="1200" b="0" u="none" baseline="0" dirty="0" err="1" smtClean="0">
                <a:latin typeface="Arial" panose="020B0604020202020204" pitchFamily="34" charset="0"/>
                <a:ea typeface="Calibri" charset="0"/>
                <a:cs typeface="Arial" panose="020B0604020202020204" pitchFamily="34" charset="0"/>
              </a:rPr>
              <a:t>Progam</a:t>
            </a:r>
            <a:r>
              <a:rPr lang="en-US" sz="1200" b="0" u="none" baseline="0" dirty="0" smtClean="0">
                <a:latin typeface="Arial" panose="020B0604020202020204" pitchFamily="34" charset="0"/>
                <a:ea typeface="Calibri"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9640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a:t>
            </a:r>
            <a:r>
              <a:rPr lang="en-US" sz="1200" b="1" u="sng" baseline="0" dirty="0" smtClean="0">
                <a:latin typeface="Arial" panose="020B0604020202020204" pitchFamily="34" charset="0"/>
                <a:cs typeface="Arial" panose="020B0604020202020204" pitchFamily="34" charset="0"/>
              </a:rPr>
              <a:t> points</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When you are logged into the Military OneSource employee</a:t>
            </a:r>
            <a:r>
              <a:rPr lang="en-US" sz="1200" baseline="0" dirty="0" smtClean="0">
                <a:latin typeface="Arial" panose="020B0604020202020204" pitchFamily="34" charset="0"/>
                <a:cs typeface="Arial" panose="020B0604020202020204" pitchFamily="34" charset="0"/>
              </a:rPr>
              <a:t> assistance program</a:t>
            </a:r>
            <a:r>
              <a:rPr lang="en-US" sz="1200" dirty="0" smtClean="0">
                <a:latin typeface="Arial" panose="020B0604020202020204" pitchFamily="34" charset="0"/>
                <a:cs typeface="Arial" panose="020B0604020202020204" pitchFamily="34" charset="0"/>
              </a:rPr>
              <a:t> website as a service provider, you will see a link at the bottom of the page that is labeled Order Materials. If you select that link, you will be routed to the portal for ordering promotional materials. Please note that members may order educational items throughout the site. This is a</a:t>
            </a:r>
            <a:r>
              <a:rPr lang="en-US" sz="1200" baseline="0" dirty="0" smtClean="0">
                <a:latin typeface="Arial" panose="020B0604020202020204" pitchFamily="34" charset="0"/>
                <a:cs typeface="Arial" panose="020B0604020202020204" pitchFamily="34" charset="0"/>
              </a:rPr>
              <a:t> different feature.</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Promotional materials consist of items like magnets, wallet cards and brochures used to promote the Military OneSource program.  The maximum amount for each is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generally sufficient for most service providers.  Any orders exceeding the maximum quantity listed will be routed for approval.  </a:t>
            </a:r>
          </a:p>
          <a:p>
            <a:pPr marL="171450" indent="-171450">
              <a:buFont typeface="Arial"/>
              <a:buChar char="•"/>
            </a:pPr>
            <a:r>
              <a:rPr lang="en-US" sz="1200" dirty="0" smtClean="0">
                <a:latin typeface="Arial" panose="020B0604020202020204" pitchFamily="34" charset="0"/>
                <a:cs typeface="Arial" panose="020B0604020202020204" pitchFamily="34" charset="0"/>
              </a:rPr>
              <a:t>Educational materials consist of CDs, booklets and other materials that provide in-depth content on specific topics.  The distribution method of these resources is through an online or phone request by the service members or their families.  Bulk orders of educational materials are not supported for the following reasons:</a:t>
            </a:r>
          </a:p>
          <a:p>
            <a:pPr marL="628650" lvl="1" indent="-171450">
              <a:buFont typeface="Arial"/>
              <a:buChar char="•"/>
            </a:pPr>
            <a:r>
              <a:rPr lang="en-US" sz="1200" dirty="0" smtClean="0">
                <a:latin typeface="Arial" panose="020B0604020202020204" pitchFamily="34" charset="0"/>
                <a:cs typeface="Arial" panose="020B0604020202020204" pitchFamily="34" charset="0"/>
              </a:rPr>
              <a:t>Participants are encouraged to call a consultant or visit </a:t>
            </a:r>
            <a:r>
              <a:rPr lang="en-US" sz="1200" dirty="0" err="1" smtClean="0">
                <a:latin typeface="Arial" panose="020B0604020202020204" pitchFamily="34" charset="0"/>
                <a:cs typeface="Arial" panose="020B0604020202020204" pitchFamily="34" charset="0"/>
              </a:rPr>
              <a:t>www.MilitaryOneSource.mil</a:t>
            </a:r>
            <a:r>
              <a:rPr lang="en-US" sz="1200" dirty="0" smtClean="0">
                <a:latin typeface="Arial" panose="020B0604020202020204" pitchFamily="34" charset="0"/>
                <a:cs typeface="Arial" panose="020B0604020202020204" pitchFamily="34" charset="0"/>
              </a:rPr>
              <a:t> to benefit from the full extent of Military OneSource services.  By talking with a consultant, other needs may surface and additional resources may be recommended.</a:t>
            </a:r>
          </a:p>
          <a:p>
            <a:pPr marL="628650" lvl="1" indent="-171450">
              <a:buFont typeface="Arial"/>
              <a:buChar char="•"/>
            </a:pPr>
            <a:r>
              <a:rPr lang="en-US" sz="1200" dirty="0" smtClean="0">
                <a:latin typeface="Arial" panose="020B0604020202020204" pitchFamily="34" charset="0"/>
                <a:cs typeface="Arial" panose="020B0604020202020204" pitchFamily="34" charset="0"/>
              </a:rPr>
              <a:t>To prevent depletion of inventory for the end-user.</a:t>
            </a:r>
          </a:p>
          <a:p>
            <a:pPr marL="628650" lvl="1" indent="-171450">
              <a:buFont typeface="Arial"/>
              <a:buChar char="•"/>
            </a:pPr>
            <a:r>
              <a:rPr lang="en-US" sz="1200" dirty="0" smtClean="0">
                <a:latin typeface="Arial" panose="020B0604020202020204" pitchFamily="34" charset="0"/>
                <a:cs typeface="Arial" panose="020B0604020202020204" pitchFamily="34" charset="0"/>
              </a:rPr>
              <a:t>Military OneSource frequently updates educational material. It is preferable to order as needed to guarantee the most recent resources for the end-user.  </a:t>
            </a:r>
            <a:endParaRPr lang="en-US" sz="1200" dirty="0" smtClean="0">
              <a:solidFill>
                <a:srgbClr val="FF0000"/>
              </a:solidFill>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Briefer notes</a:t>
            </a:r>
          </a:p>
          <a:p>
            <a:pPr marL="171450" indent="-171450">
              <a:buFont typeface="Arial"/>
              <a:buChar char="•"/>
            </a:pPr>
            <a:r>
              <a:rPr lang="en-US" sz="1200" dirty="0" smtClean="0">
                <a:latin typeface="Arial" panose="020B0604020202020204" pitchFamily="34" charset="0"/>
                <a:cs typeface="Arial" panose="020B0604020202020204" pitchFamily="34" charset="0"/>
              </a:rPr>
              <a:t>The new recruit card can be ordered by service providers only if they are working directly with new service members from all branches of the service.</a:t>
            </a:r>
            <a:endParaRPr lang="en-US" sz="105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18</a:t>
            </a:fld>
            <a:endParaRPr lang="en-US"/>
          </a:p>
        </p:txBody>
      </p:sp>
    </p:spTree>
    <p:extLst>
      <p:ext uri="{BB962C8B-B14F-4D97-AF65-F5344CB8AC3E}">
        <p14:creationId xmlns:p14="http://schemas.microsoft.com/office/powerpoint/2010/main" val="191031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Printable flyers, topical lists and a program overview are great when you need information fast to share with service members and their families or when supply is low.  These materials also work great for promotional displays, briefings or classes.</a:t>
            </a:r>
          </a:p>
          <a:p>
            <a:pPr marL="628650" lvl="1" indent="-171450">
              <a:buFont typeface="Arial"/>
              <a:buChar char="•"/>
            </a:pPr>
            <a:r>
              <a:rPr lang="en-US" sz="1200" dirty="0" smtClean="0">
                <a:latin typeface="Arial" panose="020B0604020202020204" pitchFamily="34" charset="0"/>
                <a:cs typeface="Arial" panose="020B0604020202020204" pitchFamily="34" charset="0"/>
              </a:rPr>
              <a:t>The financial counseling flyer and the money matters topical list are resources to share in a budgeting class.</a:t>
            </a:r>
          </a:p>
          <a:p>
            <a:pPr marL="628650" lvl="1" indent="-171450">
              <a:buFont typeface="Arial"/>
              <a:buChar char="•"/>
            </a:pPr>
            <a:r>
              <a:rPr lang="en-US" sz="1200" dirty="0" smtClean="0">
                <a:latin typeface="Arial" panose="020B0604020202020204" pitchFamily="34" charset="0"/>
                <a:cs typeface="Arial" panose="020B0604020202020204" pitchFamily="34" charset="0"/>
              </a:rPr>
              <a:t>The health and wellness coaching flyer is a resource to share during a stress management class.</a:t>
            </a:r>
          </a:p>
          <a:p>
            <a:pPr marL="171450" indent="-171450">
              <a:buFont typeface="Arial"/>
              <a:buChar char="•"/>
            </a:pPr>
            <a:r>
              <a:rPr lang="en-US" sz="1200" dirty="0" smtClean="0">
                <a:latin typeface="Arial" panose="020B0604020202020204" pitchFamily="34" charset="0"/>
                <a:cs typeface="Arial" panose="020B0604020202020204" pitchFamily="34" charset="0"/>
              </a:rPr>
              <a:t>The Wounded, Ill and Injured toolkit has a variety of information to view and utilize whenever suitable in educating audiences regarding their TRICARE benefits.</a:t>
            </a:r>
          </a:p>
          <a:p>
            <a:r>
              <a:rPr lang="en-US" sz="1200" b="1" dirty="0" smtClean="0">
                <a:solidFill>
                  <a:srgbClr val="FF0000"/>
                </a:solidFill>
                <a:latin typeface="Arial" panose="020B0604020202020204" pitchFamily="34" charset="0"/>
                <a:cs typeface="Arial" panose="020B0604020202020204" pitchFamily="34" charset="0"/>
              </a:rPr>
              <a:t> </a:t>
            </a:r>
            <a:endParaRPr lang="en-US" sz="1200" dirty="0" smtClean="0">
              <a:solidFill>
                <a:srgbClr val="FF0000"/>
              </a:solidFill>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Briefer</a:t>
            </a:r>
            <a:r>
              <a:rPr lang="en-US" sz="1200" b="1" u="sng" baseline="0" dirty="0" smtClean="0">
                <a:latin typeface="Arial" panose="020B0604020202020204" pitchFamily="34" charset="0"/>
                <a:cs typeface="Arial" panose="020B0604020202020204" pitchFamily="34" charset="0"/>
              </a:rPr>
              <a:t> notes</a:t>
            </a:r>
            <a:endParaRPr lang="en-US" sz="1200" b="1" u="sng"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  Use examples that apply for the service provider.</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19</a:t>
            </a:fld>
            <a:endParaRPr lang="en-US"/>
          </a:p>
        </p:txBody>
      </p:sp>
    </p:spTree>
    <p:extLst>
      <p:ext uri="{BB962C8B-B14F-4D97-AF65-F5344CB8AC3E}">
        <p14:creationId xmlns:p14="http://schemas.microsoft.com/office/powerpoint/2010/main" val="2035507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endParaRPr lang="en-US" sz="1200" dirty="0" smtClean="0">
              <a:latin typeface="Arial" panose="020B0604020202020204" pitchFamily="34" charset="0"/>
              <a:cs typeface="Arial" panose="020B0604020202020204" pitchFamily="34" charset="0"/>
            </a:endParaRPr>
          </a:p>
          <a:p>
            <a:pPr marL="171450" indent="-171450">
              <a:buFont typeface="Arial"/>
              <a:buChar char="•"/>
            </a:pPr>
            <a:r>
              <a:rPr lang="en-US" sz="1200" dirty="0" smtClean="0">
                <a:latin typeface="Arial" panose="020B0604020202020204" pitchFamily="34" charset="0"/>
                <a:cs typeface="Arial" panose="020B0604020202020204" pitchFamily="34" charset="0"/>
              </a:rPr>
              <a:t>Military OneSource has a products page with headers and sub-headers for specific topics to make it easy to quickly access information and educational materials available through the website.  </a:t>
            </a:r>
          </a:p>
          <a:p>
            <a:pPr marL="171450" indent="-171450">
              <a:buFont typeface="Arial"/>
              <a:buChar char="•"/>
            </a:pPr>
            <a:r>
              <a:rPr lang="en-US" sz="1200" dirty="0" smtClean="0">
                <a:latin typeface="Arial" panose="020B0604020202020204" pitchFamily="34" charset="0"/>
                <a:cs typeface="Arial" panose="020B0604020202020204" pitchFamily="34" charset="0"/>
              </a:rPr>
              <a:t>Topics are categorized by subject and contain links to additional content areas containing informational subcategories listing articles, booklets, CDs and DVDs, online library resources, resource guides and useful web links.</a:t>
            </a:r>
          </a:p>
          <a:p>
            <a:pPr marL="171450" indent="-171450">
              <a:buFont typeface="Arial"/>
              <a:buChar char="•"/>
            </a:pPr>
            <a:r>
              <a:rPr lang="en-US" sz="1200" dirty="0" smtClean="0">
                <a:latin typeface="Arial" panose="020B0604020202020204" pitchFamily="34" charset="0"/>
                <a:cs typeface="Arial" panose="020B0604020202020204" pitchFamily="34" charset="0"/>
              </a:rPr>
              <a:t>Service members and</a:t>
            </a:r>
            <a:r>
              <a:rPr lang="en-US" sz="1200" baseline="0" dirty="0" smtClean="0">
                <a:latin typeface="Arial" panose="020B0604020202020204" pitchFamily="34" charset="0"/>
                <a:cs typeface="Arial" panose="020B0604020202020204" pitchFamily="34" charset="0"/>
              </a:rPr>
              <a:t> family members can</a:t>
            </a:r>
            <a:r>
              <a:rPr lang="en-US" sz="1200" dirty="0" smtClean="0">
                <a:latin typeface="Arial" panose="020B0604020202020204" pitchFamily="34" charset="0"/>
                <a:cs typeface="Arial" panose="020B0604020202020204" pitchFamily="34" charset="0"/>
              </a:rPr>
              <a:t> request educational materials online or by phone. Information is accessible via the products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link at the bottom of the Military OneSource home page.  </a:t>
            </a:r>
          </a:p>
          <a:p>
            <a:pPr marL="628650" lvl="1" indent="-171450">
              <a:buFont typeface="Arial"/>
              <a:buChar char="•"/>
            </a:pPr>
            <a:r>
              <a:rPr lang="en-US" sz="1200" dirty="0" smtClean="0">
                <a:latin typeface="Arial" panose="020B0604020202020204" pitchFamily="34" charset="0"/>
                <a:cs typeface="Arial" panose="020B0604020202020204" pitchFamily="34" charset="0"/>
              </a:rPr>
              <a:t>Service providers can order promotional materials to help promote Military OneSource</a:t>
            </a:r>
            <a:r>
              <a:rPr lang="en-US" sz="1200" baseline="0" dirty="0" smtClean="0">
                <a:latin typeface="Arial" panose="020B0604020202020204" pitchFamily="34" charset="0"/>
                <a:cs typeface="Arial" panose="020B0604020202020204" pitchFamily="34" charset="0"/>
              </a:rPr>
              <a:t> resources and services by logging in to the employee assistance program area of the site.</a:t>
            </a:r>
            <a:endParaRPr lang="en-US" sz="1200" dirty="0" smtClean="0">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Briefer notes</a:t>
            </a:r>
            <a:endParaRPr lang="en-US" sz="1200" dirty="0" smtClean="0">
              <a:latin typeface="Arial" panose="020B0604020202020204" pitchFamily="34" charset="0"/>
              <a:cs typeface="Arial" panose="020B0604020202020204" pitchFamily="34" charset="0"/>
            </a:endParaRPr>
          </a:p>
          <a:p>
            <a:pPr>
              <a:buFontTx/>
              <a:buChar char="•"/>
            </a:pPr>
            <a:r>
              <a:rPr lang="en-US" sz="1200" dirty="0" smtClean="0">
                <a:latin typeface="Arial" panose="020B0604020202020204" pitchFamily="34" charset="0"/>
                <a:cs typeface="Arial" panose="020B0604020202020204" pitchFamily="34" charset="0"/>
              </a:rPr>
              <a:t>  Familiarize yourself with multiple topics for varied audiences.</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20</a:t>
            </a:fld>
            <a:endParaRPr lang="en-US"/>
          </a:p>
        </p:txBody>
      </p:sp>
    </p:spTree>
    <p:extLst>
      <p:ext uri="{BB962C8B-B14F-4D97-AF65-F5344CB8AC3E}">
        <p14:creationId xmlns:p14="http://schemas.microsoft.com/office/powerpoint/2010/main" val="205414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smtClean="0">
                <a:latin typeface="Arial" pitchFamily="34" charset="0"/>
                <a:ea typeface="Calibri" charset="0"/>
                <a:cs typeface="Arial" pitchFamily="34" charset="0"/>
              </a:rPr>
              <a:t>Talking points</a:t>
            </a:r>
            <a:endParaRPr lang="en-US" sz="800" b="1" dirty="0" smtClean="0">
              <a:latin typeface="Arial" pitchFamily="34" charset="0"/>
              <a:ea typeface="Calibri" charset="0"/>
              <a:cs typeface="Arial" pitchFamily="34" charset="0"/>
            </a:endParaRPr>
          </a:p>
          <a:p>
            <a:pPr marL="171450" indent="-171450">
              <a:lnSpc>
                <a:spcPct val="115000"/>
              </a:lnSpc>
              <a:spcBef>
                <a:spcPts val="250"/>
              </a:spcBef>
              <a:buFont typeface="Arial"/>
              <a:buChar char="•"/>
            </a:pPr>
            <a:r>
              <a:rPr lang="en-US" sz="800" dirty="0" smtClean="0">
                <a:latin typeface="Arial" pitchFamily="34" charset="0"/>
                <a:ea typeface="Calibri" charset="0"/>
                <a:cs typeface="Arial" pitchFamily="34" charset="0"/>
              </a:rPr>
              <a:t>All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pitchFamily="34" charset="0"/>
                <a:ea typeface="Calibri" charset="0"/>
                <a:cs typeface="Arial" pitchFamily="34" charset="0"/>
              </a:rPr>
              <a:t>and their immediate family</a:t>
            </a:r>
            <a:r>
              <a:rPr lang="en-US" sz="800" baseline="0" dirty="0" smtClean="0">
                <a:latin typeface="Arial" pitchFamily="34" charset="0"/>
                <a:ea typeface="Calibri" charset="0"/>
                <a:cs typeface="Arial" pitchFamily="34" charset="0"/>
              </a:rPr>
              <a:t> members</a:t>
            </a:r>
            <a:r>
              <a:rPr lang="en-US" sz="800" dirty="0" smtClean="0">
                <a:latin typeface="Arial" pitchFamily="34" charset="0"/>
                <a:ea typeface="Calibri" charset="0"/>
                <a:cs typeface="Arial" pitchFamily="34" charset="0"/>
              </a:rPr>
              <a:t>, including spouses, children or anyone legally responsible for a service member’s children during a time of separation or deployment are eligible, regardless of activation. </a:t>
            </a:r>
          </a:p>
          <a:p>
            <a:pPr marL="171450" indent="-171450">
              <a:buFont typeface="Arial"/>
              <a:buChar char="•"/>
            </a:pPr>
            <a:r>
              <a:rPr lang="en-US" sz="800" dirty="0" smtClean="0">
                <a:latin typeface="Arial" pitchFamily="34" charset="0"/>
                <a:ea typeface="Calibri" charset="0"/>
                <a:cs typeface="Arial" pitchFamily="34" charset="0"/>
              </a:rPr>
              <a:t>Members of the Coast Guard are eligible when activated and deployed with the Navy.</a:t>
            </a:r>
          </a:p>
          <a:p>
            <a:pPr marL="171450" indent="-171450">
              <a:buFont typeface="Arial"/>
              <a:buChar char="•"/>
            </a:pPr>
            <a:r>
              <a:rPr lang="en-US" sz="800" dirty="0" smtClean="0">
                <a:latin typeface="Arial" pitchFamily="34" charset="0"/>
                <a:ea typeface="Calibri" charset="0"/>
                <a:cs typeface="Arial" pitchFamily="34" charset="0"/>
              </a:rPr>
              <a:t>Civilian</a:t>
            </a:r>
            <a:r>
              <a:rPr lang="en-US" sz="800" baseline="0" dirty="0" smtClean="0">
                <a:latin typeface="Arial" pitchFamily="34" charset="0"/>
                <a:ea typeface="Calibri" charset="0"/>
                <a:cs typeface="Arial" pitchFamily="34" charset="0"/>
              </a:rPr>
              <a:t> Expeditionary Workforce members and their families are eligible while deployed and 90 days prior and 180 days post deployment.</a:t>
            </a:r>
            <a:endParaRPr lang="en-US" sz="800" dirty="0" smtClean="0">
              <a:latin typeface="Calibri" charset="0"/>
              <a:ea typeface="Calibri" charset="0"/>
              <a:cs typeface="Times New Roman" charset="0"/>
            </a:endParaRPr>
          </a:p>
          <a:p>
            <a:pPr>
              <a:lnSpc>
                <a:spcPct val="115000"/>
              </a:lnSpc>
              <a:spcBef>
                <a:spcPct val="0"/>
              </a:spcBef>
            </a:pPr>
            <a:r>
              <a:rPr lang="en-US" sz="800" b="1" u="sng" dirty="0" smtClean="0">
                <a:latin typeface="Arial" charset="0"/>
                <a:ea typeface="Calibri" charset="0"/>
                <a:cs typeface="Times New Roman" charset="0"/>
              </a:rPr>
              <a:t>Briefer notes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Individual Ready Reserve personnel are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Eligibility begins on the initial entrance date (that</a:t>
            </a:r>
            <a:r>
              <a:rPr lang="en-US" sz="800" baseline="0" dirty="0" smtClean="0">
                <a:latin typeface="Arial" charset="0"/>
                <a:ea typeface="Calibri" charset="0"/>
                <a:cs typeface="Times New Roman" charset="0"/>
              </a:rPr>
              <a:t> is</a:t>
            </a:r>
            <a:r>
              <a:rPr lang="en-US" sz="800" dirty="0" smtClean="0">
                <a:latin typeface="Arial" charset="0"/>
                <a:ea typeface="Calibri" charset="0"/>
                <a:cs typeface="Times New Roman" charset="0"/>
              </a:rPr>
              <a:t>, official entrance date into the</a:t>
            </a:r>
            <a:r>
              <a:rPr lang="en-US" sz="800" baseline="0" dirty="0" smtClean="0">
                <a:latin typeface="Arial" charset="0"/>
                <a:ea typeface="Calibri" charset="0"/>
                <a:cs typeface="Times New Roman" charset="0"/>
              </a:rPr>
              <a:t> military </a:t>
            </a:r>
            <a:r>
              <a:rPr lang="en-US" sz="800" dirty="0" smtClean="0">
                <a:latin typeface="Arial" charset="0"/>
                <a:ea typeface="Calibri" charset="0"/>
                <a:cs typeface="Times New Roman" charset="0"/>
              </a:rPr>
              <a:t>or date of delayed enlistment).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A person transitioning out of the military by way of honorable discharge or retirement is eligible up to 180 days.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 general, extended family is not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Ineligible Coast Guard members don’t qualify because they are under the Department of Homeland Security, not </a:t>
            </a:r>
            <a:r>
              <a:rPr lang="en-US" sz="800" dirty="0" err="1" smtClean="0">
                <a:latin typeface="Arial" charset="0"/>
                <a:ea typeface="Calibri" charset="0"/>
                <a:cs typeface="Times New Roman" charset="0"/>
              </a:rPr>
              <a:t>DoD</a:t>
            </a:r>
            <a:r>
              <a:rPr lang="en-US" sz="800" dirty="0" smtClean="0">
                <a:latin typeface="Arial" charset="0"/>
                <a:ea typeface="Calibri" charset="0"/>
                <a:cs typeface="Times New Roman" charset="0"/>
              </a:rPr>
              <a: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Extended program eligibility reaches anyone who is Defense Enrollment Eligibility Reporting System – more commonly</a:t>
            </a:r>
            <a:r>
              <a:rPr lang="en-US" sz="800" baseline="0" dirty="0" smtClean="0">
                <a:latin typeface="Arial" charset="0"/>
                <a:ea typeface="Calibri" charset="0"/>
                <a:cs typeface="Times New Roman" charset="0"/>
              </a:rPr>
              <a:t> known as DEERS – </a:t>
            </a:r>
            <a:r>
              <a:rPr lang="en-US" sz="800" dirty="0" smtClean="0">
                <a:latin typeface="Arial" charset="0"/>
                <a:ea typeface="Calibri" charset="0"/>
                <a:cs typeface="Times New Roman" charset="0"/>
              </a:rPr>
              <a:t>eligible, including survivors (non-remarried spouses and children) of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sz="1200" b="0" u="none" dirty="0" smtClean="0">
                <a:latin typeface="Arial" panose="020B0604020202020204" pitchFamily="34" charset="0"/>
                <a:cs typeface="Arial" panose="020B0604020202020204" pitchFamily="34" charset="0"/>
              </a:rPr>
              <a:t>Providers interested in joining the Military OneSource team can find affiliate provider network criteria, the link to join the network</a:t>
            </a:r>
            <a:r>
              <a:rPr lang="en-US" sz="1200" b="0" u="none" baseline="0" dirty="0" smtClean="0">
                <a:latin typeface="Arial" panose="020B0604020202020204" pitchFamily="34" charset="0"/>
                <a:cs typeface="Arial" panose="020B0604020202020204" pitchFamily="34" charset="0"/>
              </a:rPr>
              <a:t> and access to the affiliate provider information from this page.</a:t>
            </a:r>
            <a:endParaRPr lang="en-US" sz="1200" dirty="0" smtClean="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Briefer notes</a:t>
            </a:r>
          </a:p>
          <a:p>
            <a:pPr marL="171450" indent="-171450">
              <a:buFont typeface="Arial" pitchFamily="34" charset="0"/>
              <a:buChar char="•"/>
            </a:pPr>
            <a:r>
              <a:rPr lang="en-US" sz="1200" b="0" u="none" dirty="0" smtClean="0">
                <a:latin typeface="Arial" panose="020B0604020202020204" pitchFamily="34" charset="0"/>
                <a:cs typeface="Arial" panose="020B0604020202020204" pitchFamily="34" charset="0"/>
              </a:rPr>
              <a:t>Familiarize</a:t>
            </a:r>
            <a:r>
              <a:rPr lang="en-US" sz="1200" b="0" u="none" baseline="0" dirty="0" smtClean="0">
                <a:latin typeface="Arial" panose="020B0604020202020204" pitchFamily="34" charset="0"/>
                <a:cs typeface="Arial" panose="020B0604020202020204" pitchFamily="34" charset="0"/>
              </a:rPr>
              <a:t> yourself with the affiliate provider network criteria. Some points of interest are listed below for quick reference. Refer the provider to the link on the affiliate provider homepage for a complete listing of the criteria.</a:t>
            </a:r>
          </a:p>
          <a:p>
            <a:pPr marL="628650" lvl="1" indent="-171450">
              <a:buFont typeface="Arial" pitchFamily="34" charset="0"/>
              <a:buChar char="•"/>
            </a:pPr>
            <a:r>
              <a:rPr lang="en-US" sz="1200" b="0" u="none" baseline="0" dirty="0" smtClean="0">
                <a:latin typeface="Arial" panose="020B0604020202020204" pitchFamily="34" charset="0"/>
                <a:cs typeface="Arial" panose="020B0604020202020204" pitchFamily="34" charset="0"/>
              </a:rPr>
              <a:t>Master’s degree or higher in counseling, social work, psychology or a related mental health profession</a:t>
            </a:r>
          </a:p>
          <a:p>
            <a:pPr marL="628650" lvl="1" indent="-171450">
              <a:buFont typeface="Arial" pitchFamily="34" charset="0"/>
              <a:buChar char="•"/>
            </a:pPr>
            <a:r>
              <a:rPr lang="en-US" sz="1200" b="0" u="none" baseline="0" dirty="0" smtClean="0">
                <a:latin typeface="Arial" panose="020B0604020202020204" pitchFamily="34" charset="0"/>
                <a:cs typeface="Arial" panose="020B0604020202020204" pitchFamily="34" charset="0"/>
              </a:rPr>
              <a:t>Minimum of five years post-graduate clinical experience</a:t>
            </a:r>
          </a:p>
          <a:p>
            <a:pPr marL="628650" lvl="1" indent="-171450">
              <a:buFont typeface="Arial" pitchFamily="34" charset="0"/>
              <a:buChar char="•"/>
            </a:pPr>
            <a:r>
              <a:rPr lang="en-US" sz="1200" b="0" u="none" baseline="0" dirty="0" smtClean="0">
                <a:latin typeface="Arial" panose="020B0604020202020204" pitchFamily="34" charset="0"/>
                <a:cs typeface="Arial" panose="020B0604020202020204" pitchFamily="34" charset="0"/>
              </a:rPr>
              <a:t>State license and certification in area(s) of specialty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21</a:t>
            </a:fld>
            <a:endParaRPr lang="en-US"/>
          </a:p>
        </p:txBody>
      </p:sp>
    </p:spTree>
    <p:extLst>
      <p:ext uri="{BB962C8B-B14F-4D97-AF65-F5344CB8AC3E}">
        <p14:creationId xmlns:p14="http://schemas.microsoft.com/office/powerpoint/2010/main" val="1021304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1450" indent="-171450">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28650" lvl="1" indent="-171450">
              <a:buFont typeface="Arial" pitchFamily="34" charset="0"/>
              <a:buChar char="•"/>
            </a:pPr>
            <a:r>
              <a:rPr lang="en-US" dirty="0" smtClean="0">
                <a:latin typeface="Arial" pitchFamily="34" charset="0"/>
                <a:cs typeface="Arial" pitchFamily="34" charset="0"/>
              </a:rPr>
              <a:t>View the Twitter feed on the right-hand side of the page.</a:t>
            </a:r>
          </a:p>
          <a:p>
            <a:pPr marL="628650" lvl="1" indent="-171450">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1450" indent="-171450">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28650" lvl="1" indent="-171450">
              <a:buFont typeface="Arial" pitchFamily="34" charset="0"/>
              <a:buChar char="•"/>
            </a:pPr>
            <a:r>
              <a:rPr lang="en-US" dirty="0" smtClean="0">
                <a:latin typeface="Arial" pitchFamily="34" charset="0"/>
                <a:cs typeface="Arial" pitchFamily="34" charset="0"/>
              </a:rPr>
              <a:t>Social media hub</a:t>
            </a:r>
          </a:p>
          <a:p>
            <a:pPr marL="628650" lvl="1" indent="-171450">
              <a:buFont typeface="Arial" pitchFamily="34" charset="0"/>
              <a:buChar char="•"/>
            </a:pPr>
            <a:r>
              <a:rPr lang="en-US" dirty="0" smtClean="0">
                <a:latin typeface="Arial" pitchFamily="34" charset="0"/>
                <a:cs typeface="Arial" pitchFamily="34" charset="0"/>
              </a:rPr>
              <a:t>Blog Brigade</a:t>
            </a:r>
          </a:p>
          <a:p>
            <a:pPr marL="628650" lvl="1" indent="-171450">
              <a:buFont typeface="Arial" pitchFamily="34" charset="0"/>
              <a:buChar char="•"/>
            </a:pPr>
            <a:r>
              <a:rPr lang="en-US" dirty="0" smtClean="0">
                <a:latin typeface="Arial" pitchFamily="34" charset="0"/>
                <a:cs typeface="Arial" pitchFamily="34" charset="0"/>
              </a:rPr>
              <a:t>Discussion boards</a:t>
            </a:r>
          </a:p>
          <a:p>
            <a:pPr marL="628650" lvl="1" indent="-171450">
              <a:buFont typeface="Arial" pitchFamily="34" charset="0"/>
              <a:buChar char="•"/>
            </a:pPr>
            <a:r>
              <a:rPr lang="en-US" dirty="0" smtClean="0">
                <a:latin typeface="Arial" pitchFamily="34" charset="0"/>
                <a:cs typeface="Arial" pitchFamily="34" charset="0"/>
              </a:rPr>
              <a:t>Podcasts</a:t>
            </a:r>
          </a:p>
          <a:p>
            <a:pPr marL="628650" lvl="1" indent="-171450">
              <a:buFont typeface="Arial" pitchFamily="34" charset="0"/>
              <a:buChar char="•"/>
            </a:pPr>
            <a:r>
              <a:rPr lang="en-US" dirty="0" smtClean="0">
                <a:latin typeface="Arial" pitchFamily="34" charset="0"/>
                <a:cs typeface="Arial" pitchFamily="34" charset="0"/>
              </a:rPr>
              <a:t>Webinars</a:t>
            </a:r>
          </a:p>
          <a:p>
            <a:pPr marL="628650" lvl="1" indent="-171450">
              <a:buFont typeface="Arial" pitchFamily="34" charset="0"/>
              <a:buChar char="•"/>
            </a:pPr>
            <a:r>
              <a:rPr lang="en-US" dirty="0" smtClean="0">
                <a:latin typeface="Arial" pitchFamily="34" charset="0"/>
                <a:cs typeface="Arial" pitchFamily="34" charset="0"/>
              </a:rPr>
              <a:t>Widgets</a:t>
            </a:r>
          </a:p>
          <a:p>
            <a:pPr marL="628650" lvl="1" indent="-171450">
              <a:buFont typeface="Arial" pitchFamily="34" charset="0"/>
              <a:buChar char="•"/>
            </a:pPr>
            <a:r>
              <a:rPr lang="en-US" dirty="0" smtClean="0">
                <a:latin typeface="Arial" pitchFamily="34" charset="0"/>
                <a:cs typeface="Arial" pitchFamily="34" charset="0"/>
              </a:rPr>
              <a:t>Videos</a:t>
            </a:r>
          </a:p>
          <a:p>
            <a:pPr marL="628650" lvl="1" indent="-171450">
              <a:buFont typeface="Arial" pitchFamily="34" charset="0"/>
              <a:buChar char="•"/>
            </a:pPr>
            <a:endParaRPr lang="en-US" dirty="0" smtClean="0">
              <a:latin typeface="Arial" pitchFamily="34" charset="0"/>
              <a:cs typeface="Arial" pitchFamily="34" charset="0"/>
            </a:endParaRPr>
          </a:p>
          <a:p>
            <a:pPr marL="0" lvl="0" indent="0">
              <a:buFont typeface="Arial" pitchFamily="34" charset="0"/>
              <a:buNone/>
            </a:pPr>
            <a:r>
              <a:rPr lang="en-US" b="1" u="sng" dirty="0" smtClean="0">
                <a:latin typeface="Arial" pitchFamily="34" charset="0"/>
                <a:cs typeface="Arial" pitchFamily="34" charset="0"/>
              </a:rPr>
              <a:t>Briefer notes</a:t>
            </a:r>
          </a:p>
          <a:p>
            <a:pPr marL="171450" lvl="0" indent="-171450">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22</a:t>
            </a:fld>
            <a:endParaRPr lang="en-US"/>
          </a:p>
        </p:txBody>
      </p:sp>
    </p:spTree>
    <p:extLst>
      <p:ext uri="{BB962C8B-B14F-4D97-AF65-F5344CB8AC3E}">
        <p14:creationId xmlns:p14="http://schemas.microsoft.com/office/powerpoint/2010/main" val="418673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Military One Source provides electronic library resources at no cost 24 hours a day, 7 days a week and 365 days a year.  </a:t>
            </a:r>
            <a:r>
              <a:rPr lang="en-US" u="sng" dirty="0">
                <a:latin typeface="Arial" panose="020B0604020202020204" pitchFamily="34" charset="0"/>
                <a:cs typeface="Arial" panose="020B0604020202020204" pitchFamily="34" charset="0"/>
              </a:rPr>
              <a:t>Note for Guard, reserve and remote location audiences: This is a particularly helpful benefit for those who may not have physical access to an installation library. </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The online resources are provided by the DoD Morale, Welfare and Recreation Library program and can be accessed through the Morale, Welfare and Recreation link under the Military Life Topics tab. </a:t>
            </a:r>
          </a:p>
          <a:p>
            <a:pPr marL="171428" indent="-171428">
              <a:buFont typeface="Arial" pitchFamily="34" charset="0"/>
              <a:buChar char="•"/>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Briefer notes</a:t>
            </a:r>
          </a:p>
          <a:p>
            <a:pPr marL="171428" indent="-171428">
              <a:buFont typeface="Arial" pitchFamily="34" charset="0"/>
              <a:buChar char="•"/>
            </a:pPr>
            <a:r>
              <a:rPr lang="en-US" dirty="0">
                <a:latin typeface="Arial" panose="020B0604020202020204" pitchFamily="34" charset="0"/>
                <a:cs typeface="Arial" panose="020B0604020202020204" pitchFamily="34" charset="0"/>
              </a:rPr>
              <a:t>Discuss some of the information that is available using the selected widgets on the slide.  Not all resources available are represented on the slide.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Peterson’s Education Resource Center </a:t>
            </a:r>
            <a:r>
              <a:rPr lang="en-US" dirty="0">
                <a:latin typeface="Arial" panose="020B0604020202020204" pitchFamily="34" charset="0"/>
                <a:cs typeface="Arial" panose="020B0604020202020204" pitchFamily="34" charset="0"/>
              </a:rPr>
              <a:t>provides study guides and practice tests for SAT, ACT, CLEP, ASVAB, certifications and more, as well as help with scholarships and the admissions process.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Morningstar Investment Research Center </a:t>
            </a:r>
            <a:r>
              <a:rPr lang="en-US" dirty="0">
                <a:latin typeface="Arial" panose="020B0604020202020204" pitchFamily="34" charset="0"/>
                <a:cs typeface="Arial" panose="020B0604020202020204" pitchFamily="34" charset="0"/>
              </a:rPr>
              <a:t>offers information and advice on mutual funds, stocks, exchange traded funds and companies.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Career Transitions </a:t>
            </a:r>
            <a:r>
              <a:rPr lang="en-US" dirty="0">
                <a:latin typeface="Arial" panose="020B0604020202020204" pitchFamily="34" charset="0"/>
                <a:cs typeface="Arial" panose="020B0604020202020204" pitchFamily="34" charset="0"/>
              </a:rPr>
              <a:t>helps users find job announcements, write a resume, map military experience to civilian jobs, write a cover letter, access career interests and participate in an interview simulation.</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Master File Premier and Academic One Source</a:t>
            </a:r>
            <a:r>
              <a:rPr lang="en-US" dirty="0">
                <a:latin typeface="Arial" panose="020B0604020202020204" pitchFamily="34" charset="0"/>
                <a:cs typeface="Arial" panose="020B0604020202020204" pitchFamily="34" charset="0"/>
              </a:rPr>
              <a:t> links to scholarly and informational full-text journal articles, including extensive coverage of the sciences, technology, medicine, the arts, theology, literature, history and culture.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Auto Repair Reference Center</a:t>
            </a:r>
            <a:r>
              <a:rPr lang="en-US" dirty="0">
                <a:latin typeface="Arial" panose="020B0604020202020204" pitchFamily="34" charset="0"/>
                <a:cs typeface="Arial" panose="020B0604020202020204" pitchFamily="34" charset="0"/>
              </a:rPr>
              <a:t> offers complete automotive repair manuals, 1954 to current.</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Heritage Quest</a:t>
            </a:r>
            <a:r>
              <a:rPr lang="en-US" dirty="0">
                <a:latin typeface="Arial" panose="020B0604020202020204" pitchFamily="34" charset="0"/>
                <a:cs typeface="Arial" panose="020B0604020202020204" pitchFamily="34" charset="0"/>
              </a:rPr>
              <a:t> offers an essential collection of unique materials for both genealogical and historical researchers with coverage dating back to the late 1700s.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Kids </a:t>
            </a:r>
            <a:r>
              <a:rPr lang="en-US" b="1" dirty="0" err="1">
                <a:latin typeface="Arial" panose="020B0604020202020204" pitchFamily="34" charset="0"/>
                <a:cs typeface="Arial" panose="020B0604020202020204" pitchFamily="34" charset="0"/>
              </a:rPr>
              <a:t>InfoBits</a:t>
            </a:r>
            <a:r>
              <a:rPr lang="en-US" dirty="0">
                <a:latin typeface="Arial" panose="020B0604020202020204" pitchFamily="34" charset="0"/>
                <a:cs typeface="Arial" panose="020B0604020202020204" pitchFamily="34" charset="0"/>
              </a:rPr>
              <a:t> is designed especially for students in kindergarten through grade five.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Culture Grams </a:t>
            </a:r>
            <a:r>
              <a:rPr lang="en-US" dirty="0">
                <a:latin typeface="Arial" panose="020B0604020202020204" pitchFamily="34" charset="0"/>
                <a:cs typeface="Arial" panose="020B0604020202020204" pitchFamily="34" charset="0"/>
              </a:rPr>
              <a:t>allows users to experience the world and its people through detailed cultural information on more than 200 countries through both adult and child interfaces.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One Click Digital and EBSCO eBooks Collection</a:t>
            </a:r>
            <a:r>
              <a:rPr lang="en-US" dirty="0">
                <a:latin typeface="Arial" panose="020B0604020202020204" pitchFamily="34" charset="0"/>
                <a:cs typeface="Arial" panose="020B0604020202020204" pitchFamily="34" charset="0"/>
              </a:rPr>
              <a:t> offers downloadable audio files and eBooks for checkout.</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TumbleBook</a:t>
            </a:r>
            <a:r>
              <a:rPr lang="en-US" b="1" dirty="0">
                <a:latin typeface="Arial" panose="020B0604020202020204" pitchFamily="34" charset="0"/>
                <a:cs typeface="Arial" panose="020B0604020202020204" pitchFamily="34" charset="0"/>
              </a:rPr>
              <a:t> Library</a:t>
            </a:r>
            <a:r>
              <a:rPr lang="en-US" dirty="0">
                <a:latin typeface="Arial" panose="020B0604020202020204" pitchFamily="34" charset="0"/>
                <a:cs typeface="Arial" panose="020B0604020202020204" pitchFamily="34" charset="0"/>
              </a:rPr>
              <a:t> is an online collection of eBooks for reading, listening and playing games for ages 4-12.</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Safari Books Online </a:t>
            </a:r>
            <a:r>
              <a:rPr lang="en-US" dirty="0">
                <a:latin typeface="Arial" panose="020B0604020202020204" pitchFamily="34" charset="0"/>
                <a:cs typeface="Arial" panose="020B0604020202020204" pitchFamily="34" charset="0"/>
              </a:rPr>
              <a:t>is an </a:t>
            </a:r>
            <a:r>
              <a:rPr lang="en-US" dirty="0" err="1">
                <a:latin typeface="Arial" panose="020B0604020202020204" pitchFamily="34" charset="0"/>
                <a:cs typeface="Arial" panose="020B0604020202020204" pitchFamily="34" charset="0"/>
              </a:rPr>
              <a:t>eReference</a:t>
            </a:r>
            <a:r>
              <a:rPr lang="en-US" dirty="0">
                <a:latin typeface="Arial" panose="020B0604020202020204" pitchFamily="34" charset="0"/>
                <a:cs typeface="Arial" panose="020B0604020202020204" pitchFamily="34" charset="0"/>
              </a:rPr>
              <a:t> library with thousands of business and information technology books.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Tutor.com</a:t>
            </a:r>
            <a:r>
              <a:rPr lang="en-US" dirty="0">
                <a:latin typeface="Arial" panose="020B0604020202020204" pitchFamily="34" charset="0"/>
                <a:cs typeface="Arial" panose="020B0604020202020204" pitchFamily="34" charset="0"/>
              </a:rPr>
              <a:t> is a one-on-one online live homework help site.  See registration site for eligibility.</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NewsBank</a:t>
            </a:r>
            <a:r>
              <a:rPr lang="en-US" dirty="0">
                <a:latin typeface="Arial" panose="020B0604020202020204" pitchFamily="34" charset="0"/>
                <a:cs typeface="Arial" panose="020B0604020202020204" pitchFamily="34" charset="0"/>
              </a:rPr>
              <a:t> offers electronic editions of the Army, Air Force, Marine Corps, Navy, and Federal Times and other Defense and Government publications.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Military and Intelligence Database</a:t>
            </a:r>
            <a:r>
              <a:rPr lang="en-US" dirty="0">
                <a:latin typeface="Arial" panose="020B0604020202020204" pitchFamily="34" charset="0"/>
                <a:cs typeface="Arial" panose="020B0604020202020204" pitchFamily="34" charset="0"/>
              </a:rPr>
              <a:t> is a custom collection of more than 500 journals, articles, books, and magazines with military and government relevance.</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57898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cs typeface="Arial" charset="0"/>
              </a:rPr>
              <a:t>Talking points</a:t>
            </a:r>
          </a:p>
          <a:p>
            <a:pPr marL="171428" indent="-171428">
              <a:buFont typeface="Arial" pitchFamily="34" charset="0"/>
              <a:buChar char="•"/>
            </a:pPr>
            <a:r>
              <a:rPr lang="en-US" dirty="0">
                <a:latin typeface="Arial" charset="0"/>
                <a:cs typeface="Arial" charset="0"/>
              </a:rPr>
              <a:t>Military OneSource is available </a:t>
            </a:r>
            <a:r>
              <a:rPr lang="en-US" b="1" dirty="0">
                <a:latin typeface="Arial" charset="0"/>
                <a:cs typeface="Arial" charset="0"/>
              </a:rPr>
              <a:t>24/7/365</a:t>
            </a:r>
            <a:r>
              <a:rPr lang="en-US" dirty="0">
                <a:latin typeface="Arial" charset="0"/>
                <a:cs typeface="Arial" charset="0"/>
              </a:rPr>
              <a:t>, in other words, when you need us, we are there.</a:t>
            </a:r>
          </a:p>
          <a:p>
            <a:pPr marL="171428" indent="-171428">
              <a:buFont typeface="Arial" pitchFamily="34" charset="0"/>
              <a:buChar char="•"/>
            </a:pPr>
            <a:r>
              <a:rPr lang="en-US" dirty="0">
                <a:latin typeface="Arial" charset="0"/>
                <a:cs typeface="Arial" charset="0"/>
              </a:rPr>
              <a:t>You can </a:t>
            </a:r>
            <a:r>
              <a:rPr lang="en-US" b="1" dirty="0">
                <a:latin typeface="Arial" charset="0"/>
                <a:cs typeface="Arial" charset="0"/>
              </a:rPr>
              <a:t>call our toll-free number </a:t>
            </a:r>
            <a:r>
              <a:rPr lang="en-US" dirty="0">
                <a:latin typeface="Arial" charset="0"/>
                <a:cs typeface="Arial" charset="0"/>
              </a:rPr>
              <a:t>to talk to a </a:t>
            </a:r>
            <a:r>
              <a:rPr lang="en-US" b="1" dirty="0">
                <a:latin typeface="Arial" charset="0"/>
                <a:cs typeface="Arial" charset="0"/>
              </a:rPr>
              <a:t>trained master’s-level consultant </a:t>
            </a:r>
            <a:r>
              <a:rPr lang="en-US" dirty="0">
                <a:latin typeface="Arial" charset="0"/>
                <a:cs typeface="Arial" charset="0"/>
              </a:rPr>
              <a:t>who can offer confidential support and up-to-date practical solutions or appropriate referrals.</a:t>
            </a:r>
          </a:p>
          <a:p>
            <a:pPr marL="171428" indent="-171428">
              <a:buFont typeface="Arial" pitchFamily="34" charset="0"/>
              <a:buChar char="•"/>
            </a:pPr>
            <a:r>
              <a:rPr lang="en-US" dirty="0">
                <a:latin typeface="Arial" charset="0"/>
                <a:cs typeface="Arial" charset="0"/>
              </a:rPr>
              <a:t>Or, access our website and browse through everything the site has to offer, including webinars, newsletters and all of the other support discussed during this presentation.</a:t>
            </a:r>
          </a:p>
          <a:p>
            <a:pPr marL="171428" indent="-171428">
              <a:buFont typeface="Arial" pitchFamily="34" charset="0"/>
              <a:buChar char="•"/>
            </a:pPr>
            <a:r>
              <a:rPr lang="en-US" dirty="0">
                <a:latin typeface="Arial" charset="0"/>
                <a:cs typeface="Arial" charset="0"/>
              </a:rPr>
              <a:t>Even on the go, Military OneSource is at your fingertips. The mobile site allows you to reach all of the resources of the traditional Military OneSource website no matter where you are.</a:t>
            </a:r>
          </a:p>
          <a:p>
            <a:pPr marL="171428" indent="-171428">
              <a:buFont typeface="Arial" pitchFamily="34" charset="0"/>
              <a:buChar char="•"/>
            </a:pPr>
            <a:r>
              <a:rPr lang="en-US" dirty="0">
                <a:latin typeface="Arial" charset="0"/>
                <a:cs typeface="Arial" charset="0"/>
              </a:rPr>
              <a:t>Access to some information and services, including confidential non-medical counseling, requires you to log-in. To do so, you will need to create your own user name and password.</a:t>
            </a:r>
          </a:p>
          <a:p>
            <a:pPr marL="171428" indent="-171428">
              <a:buFont typeface="Arial" pitchFamily="34" charset="0"/>
              <a:buChar char="•"/>
            </a:pPr>
            <a:r>
              <a:rPr lang="en-US" dirty="0">
                <a:latin typeface="Arial" charset="0"/>
                <a:cs typeface="Arial" charset="0"/>
              </a:rPr>
              <a:t>You also have the option to </a:t>
            </a:r>
            <a:r>
              <a:rPr lang="en-US" b="1" dirty="0">
                <a:latin typeface="Arial" charset="0"/>
                <a:cs typeface="Arial" charset="0"/>
              </a:rPr>
              <a:t>email a consultant</a:t>
            </a:r>
            <a:r>
              <a:rPr lang="en-US" dirty="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1428" indent="-171428">
              <a:buFont typeface="Arial" pitchFamily="34" charset="0"/>
              <a:buChar char="•"/>
            </a:pPr>
            <a:r>
              <a:rPr lang="en-US" b="1" dirty="0">
                <a:latin typeface="Arial" charset="0"/>
                <a:cs typeface="Arial" charset="0"/>
              </a:rPr>
              <a:t>All Military OneSource services and materials are available at no cost to service members and their families.</a:t>
            </a:r>
          </a:p>
          <a:p>
            <a:pPr marL="171428" indent="-171428">
              <a:buFont typeface="Arial" pitchFamily="34" charset="0"/>
              <a:buChar char="•"/>
            </a:pPr>
            <a:r>
              <a:rPr lang="en-US" dirty="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1428" indent="-171428">
              <a:buFont typeface="Arial" pitchFamily="34" charset="0"/>
              <a:buChar char="•"/>
            </a:pPr>
            <a:r>
              <a:rPr lang="en-US" dirty="0">
                <a:latin typeface="Arial" charset="0"/>
                <a:cs typeface="Arial" charset="0"/>
              </a:rPr>
              <a:t>For a situation where the service did not meet the expectation, there is a </a:t>
            </a:r>
            <a:r>
              <a:rPr lang="en-US" b="1" dirty="0">
                <a:latin typeface="Arial" charset="0"/>
                <a:cs typeface="Arial" charset="0"/>
              </a:rPr>
              <a:t>customer recovery </a:t>
            </a:r>
            <a:r>
              <a:rPr lang="en-US" dirty="0">
                <a:latin typeface="Arial" charset="0"/>
                <a:cs typeface="Arial" charset="0"/>
              </a:rPr>
              <a:t>process in place. Each complaint is documented and taken very seriously. All departments are notified to ensure proper training and actions are taken to immediately respond to the breakdown. Rest assured that Military OneSource truly cares for, and is committed to service members and families and </a:t>
            </a:r>
            <a:r>
              <a:rPr lang="en-US" b="1" dirty="0">
                <a:latin typeface="Arial" charset="0"/>
                <a:cs typeface="Arial" charset="0"/>
              </a:rPr>
              <a:t>strives for 100 percent customer satisfaction.</a:t>
            </a: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5703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dirty="0" smtClean="0">
              <a:latin typeface="Arial" charset="0"/>
              <a:cs typeface="Arial" charset="0"/>
            </a:endParaRPr>
          </a:p>
          <a:p>
            <a:pPr marL="171450" indent="-171450">
              <a:buFont typeface="Arial"/>
              <a:buChar char="•"/>
            </a:pPr>
            <a:r>
              <a:rPr lang="en-US" sz="1200" dirty="0" smtClean="0">
                <a:latin typeface="Arial" charset="0"/>
                <a:cs typeface="Arial" charset="0"/>
              </a:rPr>
              <a:t>Does anyone have any questions?   </a:t>
            </a:r>
          </a:p>
          <a:p>
            <a:pPr marL="171450" indent="-171450">
              <a:buFont typeface="Arial"/>
              <a:buChar char="•"/>
            </a:pPr>
            <a:r>
              <a:rPr lang="en-US" sz="1200" dirty="0" smtClean="0">
                <a:latin typeface="Arial" charset="0"/>
                <a:cs typeface="Arial" charset="0"/>
              </a:rPr>
              <a:t>Let them know </a:t>
            </a:r>
            <a:r>
              <a:rPr lang="en-US" sz="1200" b="0" dirty="0" smtClean="0">
                <a:latin typeface="Arial" charset="0"/>
                <a:cs typeface="Arial" charset="0"/>
              </a:rPr>
              <a:t>how long you will be around </a:t>
            </a:r>
            <a:r>
              <a:rPr lang="en-US" sz="1200" dirty="0" smtClean="0">
                <a:latin typeface="Arial" charset="0"/>
                <a:cs typeface="Arial" charset="0"/>
              </a:rPr>
              <a:t>after the presentation, and where they can find you if they think of a question they would like to ask later on.</a:t>
            </a:r>
          </a:p>
          <a:p>
            <a:pPr marL="171450" indent="-171450">
              <a:buFont typeface="Arial"/>
              <a:buChar char="•"/>
            </a:pPr>
            <a:r>
              <a:rPr lang="en-US" sz="1200" dirty="0" smtClean="0">
                <a:latin typeface="Arial" charset="0"/>
                <a:cs typeface="Arial" charset="0"/>
              </a:rPr>
              <a:t>Direct additional questions to the Military OneSource call center</a:t>
            </a:r>
            <a:r>
              <a:rPr lang="en-US" sz="1200" baseline="0" dirty="0" smtClean="0">
                <a:latin typeface="Arial" charset="0"/>
                <a:cs typeface="Arial" charset="0"/>
              </a:rPr>
              <a:t> at 800-342-9647.</a:t>
            </a: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25</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Briefer</a:t>
            </a:r>
            <a:r>
              <a:rPr lang="en-US" b="1" u="sng" baseline="0" dirty="0" smtClean="0">
                <a:latin typeface="Arial" panose="020B0604020202020204" pitchFamily="34" charset="0"/>
                <a:cs typeface="Arial" panose="020B0604020202020204" pitchFamily="34" charset="0"/>
              </a:rPr>
              <a:t> notes</a:t>
            </a:r>
            <a:endParaRPr lang="en-US" b="1" u="sng" dirty="0" smtClean="0">
              <a:latin typeface="Arial" panose="020B0604020202020204" pitchFamily="34" charset="0"/>
              <a:cs typeface="Arial" panose="020B0604020202020204" pitchFamily="34" charset="0"/>
            </a:endParaRPr>
          </a:p>
          <a:p>
            <a:r>
              <a:rPr lang="en-US" b="0" u="none" dirty="0" smtClean="0">
                <a:latin typeface="Arial" panose="020B0604020202020204" pitchFamily="34" charset="0"/>
                <a:cs typeface="Arial" panose="020B0604020202020204" pitchFamily="34" charset="0"/>
              </a:rPr>
              <a:t>Point out the contact phone</a:t>
            </a:r>
            <a:r>
              <a:rPr lang="en-US" b="0" u="none" baseline="0" dirty="0" smtClean="0">
                <a:latin typeface="Arial" panose="020B0604020202020204" pitchFamily="34" charset="0"/>
                <a:cs typeface="Arial" panose="020B0604020202020204" pitchFamily="34" charset="0"/>
              </a:rPr>
              <a:t> number and website to audience members and remind them to direct additional questions and concerns to a Military OneSource consultant through the call center. </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26</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smtClean="0">
                <a:latin typeface="Arial" charset="0"/>
                <a:ea typeface="Calibri" charset="0"/>
                <a:cs typeface="Times New Roman" charset="0"/>
              </a:rPr>
              <a:t>Talking points</a:t>
            </a:r>
            <a:endParaRPr lang="en-US" sz="1000" u="sng"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Contacts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with Military OneSource, whether by telephone, online or face-to-face non-medical counseling, are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private.  </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Military OneSource ensures that personal information is secure and each user is treated confidentially</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and with respect, regardless of rank. </a:t>
            </a:r>
          </a:p>
          <a:p>
            <a:pPr marL="171450" indent="-171450">
              <a:spcBef>
                <a:spcPts val="300"/>
              </a:spcBef>
              <a:buFont typeface="Arial"/>
              <a:buChar char="•"/>
            </a:pPr>
            <a:r>
              <a:rPr lang="en-US" sz="1000" dirty="0" smtClean="0">
                <a:latin typeface="Arial" charset="0"/>
                <a:ea typeface="Calibri" charset="0"/>
                <a:cs typeface="Times New Roman" charset="0"/>
              </a:rPr>
              <a:t>Neither service members nor their commanders are advised when a family member seeks Military OneSource non-medical counseling.</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Privacy</a:t>
            </a:r>
            <a:r>
              <a:rPr lang="en-US" sz="1000" b="1" dirty="0" smtClean="0">
                <a:latin typeface="Arial" charset="0"/>
                <a:ea typeface="Calibri" charset="0"/>
                <a:cs typeface="Times New Roman" charset="0"/>
              </a:rPr>
              <a:t> </a:t>
            </a:r>
            <a:r>
              <a:rPr lang="en-US" sz="1000" b="0" dirty="0" smtClean="0">
                <a:latin typeface="Arial" charset="0"/>
                <a:ea typeface="Calibri" charset="0"/>
                <a:cs typeface="Times New Roman" charset="0"/>
              </a:rPr>
              <a:t>exceptions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include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suspected family maltreatment (for</a:t>
            </a:r>
            <a:r>
              <a:rPr lang="en-US" sz="1000" baseline="0" dirty="0" smtClean="0">
                <a:latin typeface="Arial" charset="0"/>
                <a:ea typeface="Calibri" charset="0"/>
                <a:cs typeface="Times New Roman" charset="0"/>
              </a:rPr>
              <a:t> example,</a:t>
            </a:r>
            <a:r>
              <a:rPr lang="en-US" sz="1000" dirty="0" smtClean="0">
                <a:latin typeface="Arial" charset="0"/>
                <a:ea typeface="Calibri" charset="0"/>
                <a:cs typeface="Times New Roman" charset="0"/>
              </a:rPr>
              <a:t> domestic violence, child or elder abuse or neglect), threats to harm self or others and illegal activities.</a:t>
            </a:r>
            <a:r>
              <a:rPr lang="en-US" sz="1000" dirty="0" smtClean="0">
                <a:latin typeface="Calibri" charset="0"/>
                <a:ea typeface="Calibri" charset="0"/>
                <a:cs typeface="Times New Roman" charset="0"/>
              </a:rPr>
              <a:t> </a:t>
            </a:r>
            <a:r>
              <a:rPr lang="en-US" sz="1000" dirty="0" smtClean="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350" lvl="1">
              <a:spcBef>
                <a:spcPts val="300"/>
              </a:spcBef>
            </a:pPr>
            <a:r>
              <a:rPr lang="en-US" sz="1000" b="1" u="sng" dirty="0" smtClean="0">
                <a:latin typeface="Arial" charset="0"/>
                <a:ea typeface="Calibri" charset="0"/>
                <a:cs typeface="Times New Roman" charset="0"/>
              </a:rPr>
              <a:t>Briefer notes</a:t>
            </a: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Substance or alcohol abuse is disclosed only when:</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 service member self-reports drug abuse violating DoD regulations</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a:t>
            </a:r>
            <a:r>
              <a:rPr lang="en-US" sz="1000" baseline="0" dirty="0" smtClean="0">
                <a:latin typeface="Arial" charset="0"/>
                <a:ea typeface="Calibri" charset="0"/>
                <a:cs typeface="Times New Roman" charset="0"/>
              </a:rPr>
              <a:t> </a:t>
            </a:r>
            <a:r>
              <a:rPr lang="en-US" sz="1000" dirty="0" smtClean="0">
                <a:latin typeface="Arial" charset="0"/>
                <a:ea typeface="Calibri" charset="0"/>
                <a:cs typeface="Times New Roman" charset="0"/>
              </a:rPr>
              <a:t>family member reports alcohol abuse related to domestic violence perpetrated by the service member or abuse</a:t>
            </a:r>
            <a:r>
              <a:rPr lang="en-US" sz="1000" baseline="0" dirty="0" smtClean="0">
                <a:latin typeface="Arial" charset="0"/>
                <a:ea typeface="Calibri" charset="0"/>
                <a:cs typeface="Times New Roman" charset="0"/>
              </a:rPr>
              <a:t> or </a:t>
            </a:r>
            <a:r>
              <a:rPr lang="en-US" sz="1000" dirty="0" smtClean="0">
                <a:latin typeface="Arial" charset="0"/>
                <a:ea typeface="Calibri" charset="0"/>
                <a:cs typeface="Times New Roman" charset="0"/>
              </a:rPr>
              <a:t>neglect of a child or special needs family member</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Illegal activity has occurred (anything</a:t>
            </a:r>
            <a:r>
              <a:rPr lang="en-US" sz="1000" baseline="0" dirty="0" smtClean="0">
                <a:latin typeface="Arial" charset="0"/>
                <a:ea typeface="Calibri" charset="0"/>
                <a:cs typeface="Times New Roman" charset="0"/>
              </a:rPr>
              <a:t> that breaks local, state or federal law will be reported under duty to warn, including illegal drug use, operating a vehicle under the influence, underage drinking, etc.) </a:t>
            </a:r>
            <a:endParaRPr lang="en-US" sz="1000" dirty="0" smtClean="0">
              <a:latin typeface="Arial" charset="0"/>
              <a:ea typeface="Calibri" charset="0"/>
              <a:cs typeface="Times New Roman" charset="0"/>
            </a:endParaRP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Air Force personnel are read the following additional statement regarding the Personnel Reliability Program self-reporting requirement: “As a Personnel Reliability Program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PRP individual. Failure to make notification may cast doubt on your reliability and violates DoD and United States Air Force policy in DoD Regulation 5210.42.”</a:t>
            </a:r>
            <a:endParaRPr lang="en-US" sz="10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a:p>
        </p:txBody>
      </p:sp>
    </p:spTree>
    <p:extLst>
      <p:ext uri="{BB962C8B-B14F-4D97-AF65-F5344CB8AC3E}">
        <p14:creationId xmlns:p14="http://schemas.microsoft.com/office/powerpoint/2010/main" val="9132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charset="0"/>
                <a:ea typeface="Calibri" charset="0"/>
                <a:cs typeface="Arial" charset="0"/>
              </a:rPr>
              <a:t>Talking points</a:t>
            </a:r>
            <a:endParaRPr lang="en-US" sz="1200" b="1" dirty="0" smtClean="0">
              <a:latin typeface="Arial" charset="0"/>
              <a:ea typeface="Calibri" charset="0"/>
              <a:cs typeface="Arial" charset="0"/>
            </a:endParaRPr>
          </a:p>
          <a:p>
            <a:pPr marL="171450" indent="-171450">
              <a:lnSpc>
                <a:spcPct val="115000"/>
              </a:lnSpc>
              <a:spcBef>
                <a:spcPts val="250"/>
              </a:spcBef>
              <a:buFont typeface="Arial"/>
              <a:buChar char="•"/>
            </a:pPr>
            <a:r>
              <a:rPr lang="en-US" sz="1200" dirty="0" smtClean="0">
                <a:latin typeface="Arial" charset="0"/>
                <a:ea typeface="Calibri" charset="0"/>
                <a:cs typeface="Arial" charset="0"/>
              </a:rPr>
              <a:t>Military OneSource offers support on a wide variety of topics. Many are interconnected, depending on the situation.</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For example, a family may call about relocation issues. Discussion of those issues may lead to assistance with new jobs, education counseling if the spouse is in the middle of school, etc.  </a:t>
            </a:r>
          </a:p>
          <a:p>
            <a:pPr>
              <a:lnSpc>
                <a:spcPct val="115000"/>
              </a:lnSpc>
              <a:spcBef>
                <a:spcPct val="0"/>
              </a:spcBef>
            </a:pPr>
            <a:endParaRPr lang="en-US" sz="1200" dirty="0" smtClean="0">
              <a:latin typeface="Arial" charset="0"/>
              <a:ea typeface="Calibri" charset="0"/>
              <a:cs typeface="Arial" charset="0"/>
            </a:endParaRPr>
          </a:p>
          <a:p>
            <a:pPr>
              <a:lnSpc>
                <a:spcPct val="115000"/>
              </a:lnSpc>
              <a:spcBef>
                <a:spcPct val="0"/>
              </a:spcBef>
            </a:pPr>
            <a:r>
              <a:rPr lang="en-US" sz="1200" b="1" u="sng" dirty="0" smtClean="0">
                <a:latin typeface="Arial" charset="0"/>
                <a:ea typeface="Calibri" charset="0"/>
                <a:cs typeface="Arial" charset="0"/>
              </a:rPr>
              <a:t>Briefer notes</a:t>
            </a:r>
          </a:p>
          <a:p>
            <a:pPr marL="171450" indent="-171450">
              <a:lnSpc>
                <a:spcPct val="115000"/>
              </a:lnSpc>
              <a:spcBef>
                <a:spcPts val="250"/>
              </a:spcBef>
              <a:buFont typeface="Arial"/>
              <a:buChar char="•"/>
            </a:pPr>
            <a:r>
              <a:rPr lang="en-US" sz="1200" dirty="0" smtClean="0">
                <a:latin typeface="Arial" charset="0"/>
                <a:cs typeface="Arial" charset="0"/>
              </a:rPr>
              <a:t>Presenter</a:t>
            </a:r>
            <a:r>
              <a:rPr lang="en-US" sz="1200" baseline="0" dirty="0" smtClean="0">
                <a:latin typeface="Arial" charset="0"/>
                <a:cs typeface="Arial" charset="0"/>
              </a:rPr>
              <a:t> can share relevant examples about the many uses of Military OneSource.</a:t>
            </a:r>
            <a:endParaRPr lang="en-US" sz="12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28" indent="-171428">
              <a:spcBef>
                <a:spcPts val="600"/>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1428" indent="-171428">
              <a:spcBef>
                <a:spcPts val="600"/>
              </a:spcBef>
              <a:buFont typeface="Arial"/>
              <a:buChar char="•"/>
            </a:pPr>
            <a:r>
              <a:rPr lang="en-US" dirty="0" smtClean="0">
                <a:latin typeface="Arial" charset="0"/>
                <a:cs typeface="Arial" charset="0"/>
              </a:rPr>
              <a:t>Some of the resources that people tend not to know about are:</a:t>
            </a:r>
          </a:p>
          <a:p>
            <a:pPr marL="628572" lvl="1" indent="-171428">
              <a:spcBef>
                <a:spcPts val="600"/>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28572" lvl="1" indent="-171428">
              <a:spcBef>
                <a:spcPts val="600"/>
              </a:spcBef>
              <a:buFont typeface="Arial"/>
              <a:buChar char="•"/>
            </a:pPr>
            <a:r>
              <a:rPr lang="en-US" dirty="0" smtClean="0">
                <a:latin typeface="Arial" charset="0"/>
                <a:cs typeface="Arial" charset="0"/>
              </a:rPr>
              <a:t>Pet sitting information</a:t>
            </a:r>
          </a:p>
          <a:p>
            <a:pPr marL="628572" lvl="1" indent="-171428">
              <a:spcBef>
                <a:spcPts val="600"/>
              </a:spcBef>
              <a:buFont typeface="Arial"/>
              <a:buChar char="•"/>
            </a:pPr>
            <a:r>
              <a:rPr lang="en-US" dirty="0" smtClean="0">
                <a:latin typeface="Arial" charset="0"/>
                <a:cs typeface="Arial" charset="0"/>
              </a:rPr>
              <a:t>Healthy meal planning tips</a:t>
            </a:r>
          </a:p>
          <a:p>
            <a:pPr marL="628572" lvl="1" indent="-171428">
              <a:spcBef>
                <a:spcPts val="600"/>
              </a:spcBef>
              <a:buFont typeface="Arial"/>
              <a:buChar char="•"/>
            </a:pPr>
            <a:r>
              <a:rPr lang="en-US" dirty="0" smtClean="0">
                <a:latin typeface="Arial" charset="0"/>
                <a:cs typeface="Arial" charset="0"/>
              </a:rPr>
              <a:t>Links to outside agencies that provide emergency services</a:t>
            </a:r>
          </a:p>
          <a:p>
            <a:pPr marL="628572" lvl="1" indent="-171428">
              <a:spcBef>
                <a:spcPts val="600"/>
              </a:spcBef>
              <a:buFont typeface="Arial"/>
              <a:buChar char="•"/>
            </a:pPr>
            <a:r>
              <a:rPr lang="en-US" dirty="0" smtClean="0">
                <a:latin typeface="Arial" charset="0"/>
                <a:cs typeface="Arial" charset="0"/>
              </a:rPr>
              <a:t>Locators to find schools and other resources</a:t>
            </a:r>
          </a:p>
          <a:p>
            <a:pPr marL="171428" indent="-171428">
              <a:spcBef>
                <a:spcPts val="600"/>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At</a:t>
            </a:r>
            <a:r>
              <a:rPr lang="en-US" b="0" u="none" baseline="0" dirty="0" smtClean="0">
                <a:latin typeface="Arial" panose="020B0604020202020204" pitchFamily="34" charset="0"/>
                <a:cs typeface="Arial" panose="020B0604020202020204" pitchFamily="34" charset="0"/>
              </a:rPr>
              <a:t> the bottom of any Military OneSource page you will find links to Our Websites. These websites will further assist service members and family members with several things, including deployment, moving, locating installation services and much more!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Our websites include:</a:t>
            </a: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MilitaryINSTALLATIONS</a:t>
            </a:r>
            <a:r>
              <a:rPr lang="en-US" b="1" u="none" baseline="0" dirty="0" smtClean="0">
                <a:latin typeface="Arial" panose="020B0604020202020204" pitchFamily="34" charset="0"/>
                <a:cs typeface="Arial" panose="020B0604020202020204" pitchFamily="34" charset="0"/>
              </a:rPr>
              <a:t> - </a:t>
            </a:r>
            <a:r>
              <a:rPr lang="en-US" b="0" u="none" baseline="0" dirty="0" smtClean="0">
                <a:latin typeface="Arial" panose="020B0604020202020204" pitchFamily="34" charset="0"/>
                <a:cs typeface="Arial" panose="020B0604020202020204" pitchFamily="34" charset="0"/>
              </a:rPr>
              <a:t>MilitaryINSTALLATIONS allows you to search for programs and services on your installation.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Youth on the Move - </a:t>
            </a:r>
            <a:r>
              <a:rPr lang="en-US" b="0" u="none" baseline="0" dirty="0" smtClean="0">
                <a:latin typeface="Arial" panose="020B0604020202020204" pitchFamily="34" charset="0"/>
                <a:cs typeface="Arial" panose="020B0604020202020204" pitchFamily="34" charset="0"/>
              </a:rPr>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Spouse Employment Partnership Jobs Portal - </a:t>
            </a:r>
            <a:r>
              <a:rPr lang="en-US" b="0" u="none" baseline="0" dirty="0" smtClean="0">
                <a:latin typeface="Arial" panose="020B0604020202020204" pitchFamily="34" charset="0"/>
                <a:cs typeface="Arial" panose="020B0604020202020204" pitchFamily="34" charset="0"/>
              </a:rPr>
              <a:t>The MSEP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Deployment - </a:t>
            </a:r>
            <a:r>
              <a:rPr lang="en-US" b="0" u="none" baseline="0" dirty="0" smtClean="0">
                <a:latin typeface="Arial" panose="020B0604020202020204" pitchFamily="34" charset="0"/>
                <a:cs typeface="Arial" panose="020B0604020202020204" pitchFamily="34" charset="0"/>
              </a:rPr>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Move - </a:t>
            </a:r>
            <a:r>
              <a:rPr lang="en-US" b="0" u="none" baseline="0" dirty="0" smtClean="0">
                <a:latin typeface="Arial" panose="020B0604020202020204" pitchFamily="34" charset="0"/>
                <a:cs typeface="Arial" panose="020B0604020202020204" pitchFamily="34" charset="0"/>
              </a:rPr>
              <a:t>Similar to the personalized plans of Plan My Deployment, Plan My Move helps military service members and families create a timeline for a smooth move. Plug in your current duty station, new duty station and your departure date for your personalized timeline.</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eSponsorship</a:t>
            </a:r>
            <a:r>
              <a:rPr lang="en-US" b="1" u="none" baseline="0" dirty="0" smtClean="0">
                <a:latin typeface="Arial" panose="020B0604020202020204" pitchFamily="34" charset="0"/>
                <a:cs typeface="Arial" panose="020B0604020202020204" pitchFamily="34" charset="0"/>
              </a:rPr>
              <a:t> Training - </a:t>
            </a:r>
            <a:r>
              <a:rPr lang="en-US" b="0" u="none" baseline="0" dirty="0" smtClean="0">
                <a:latin typeface="Arial" panose="020B0604020202020204" pitchFamily="34" charset="0"/>
                <a:cs typeface="Arial" panose="020B0604020202020204" pitchFamily="34" charset="0"/>
              </a:rPr>
              <a:t>If you have been assigned sponsorship of a newcomer, use your Common Access Card – known as the CAC – to access the </a:t>
            </a:r>
            <a:r>
              <a:rPr lang="en-US" b="0" u="none" baseline="0" smtClean="0">
                <a:latin typeface="Arial" panose="020B0604020202020204" pitchFamily="34" charset="0"/>
                <a:cs typeface="Arial" panose="020B0604020202020204" pitchFamily="34" charset="0"/>
              </a:rPr>
              <a:t>eSponsorship</a:t>
            </a:r>
            <a:r>
              <a:rPr lang="en-US" b="0" u="none" baseline="0" dirty="0" smtClean="0">
                <a:latin typeface="Arial" panose="020B0604020202020204" pitchFamily="34" charset="0"/>
                <a:cs typeface="Arial" panose="020B0604020202020204" pitchFamily="34" charset="0"/>
              </a:rPr>
              <a:t> application and training. You can also use this resource to communicate electronically and manage the sponsorship online.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 The </a:t>
            </a:r>
            <a:r>
              <a:rPr lang="en-US" sz="1200"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kern="1200" dirty="0" smtClean="0">
                <a:solidFill>
                  <a:schemeClr val="tx1"/>
                </a:solidFill>
                <a:effectLst/>
                <a:latin typeface="Arial" panose="020B0604020202020204" pitchFamily="34" charset="0"/>
                <a:ea typeface="+mn-ea"/>
                <a:cs typeface="Arial" panose="020B0604020202020204" pitchFamily="34" charset="0"/>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USA4 Military Families - </a:t>
            </a:r>
            <a:r>
              <a:rPr lang="en-US" b="0" u="none" baseline="0" dirty="0" smtClean="0">
                <a:latin typeface="Arial" panose="020B0604020202020204" pitchFamily="34" charset="0"/>
                <a:cs typeface="Arial" panose="020B0604020202020204" pitchFamily="34" charset="0"/>
              </a:rPr>
              <a:t>This website supports military families by explaining key issues that directly impact military service members and families. See the latest news or explore the key issues.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Voluntary Education - </a:t>
            </a:r>
            <a:r>
              <a:rPr lang="en-US" b="0" u="none" baseline="0" dirty="0" smtClean="0">
                <a:latin typeface="Arial" panose="020B0604020202020204" pitchFamily="34" charset="0"/>
                <a:cs typeface="Arial" panose="020B0604020202020204" pitchFamily="34" charset="0"/>
              </a:rPr>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b="1" u="none"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14177"/>
          </a:xfrm>
        </p:spPr>
        <p:txBody>
          <a:bodyPr/>
          <a:lstStyle/>
          <a:p>
            <a:r>
              <a:rPr lang="en-US" b="1" u="sng" dirty="0" smtClean="0">
                <a:latin typeface="Arial" pitchFamily="34" charset="0"/>
                <a:cs typeface="Arial" pitchFamily="34" charset="0"/>
              </a:rPr>
              <a:t>Talking points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There are two points of entry to the Military OneSource website the public and employee assistance program side.  The public side offers a number of articles on military life topics and much more for service member, families, service providers, and leaders and requires no log in.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If you are an eligible service or family member and would like to have access to confidential non-medical counseling, products and specialty consultations, select the log- in button at the top of this page.  Note, that once you log into the employee assistance program side, you have left the public side of Military OneSource website.</a:t>
            </a:r>
            <a:endParaRPr lang="en-US" dirty="0" smtClean="0">
              <a:latin typeface="Arial" pitchFamily="34" charset="0"/>
              <a:cs typeface="Arial" pitchFamily="34" charset="0"/>
            </a:endParaRPr>
          </a:p>
          <a:p>
            <a:pPr marL="171450" indent="-171450">
              <a:buFont typeface="Arial" pitchFamily="34" charset="0"/>
              <a:buChar char="•"/>
            </a:pPr>
            <a:r>
              <a:rPr lang="en-US" dirty="0" smtClean="0">
                <a:latin typeface="Arial" pitchFamily="34" charset="0"/>
                <a:cs typeface="Arial" pitchFamily="34" charset="0"/>
              </a:rPr>
              <a:t>The homepage offers quick access to:</a:t>
            </a:r>
          </a:p>
          <a:p>
            <a:pPr marL="628650" lvl="1" indent="-171450">
              <a:buFont typeface="Arial" pitchFamily="34" charset="0"/>
              <a:buChar char="•"/>
            </a:pPr>
            <a:r>
              <a:rPr lang="en-US" dirty="0" smtClean="0">
                <a:latin typeface="Arial" pitchFamily="34" charset="0"/>
                <a:cs typeface="Arial" pitchFamily="34" charset="0"/>
              </a:rPr>
              <a:t>Links to program pages</a:t>
            </a:r>
          </a:p>
          <a:p>
            <a:pPr marL="628650" lvl="1" indent="-171450">
              <a:buFont typeface="Arial" pitchFamily="34" charset="0"/>
              <a:buChar char="•"/>
            </a:pPr>
            <a:r>
              <a:rPr lang="en-US" dirty="0" smtClean="0">
                <a:latin typeface="Arial" pitchFamily="34" charset="0"/>
                <a:cs typeface="Arial" pitchFamily="34" charset="0"/>
              </a:rPr>
              <a:t>The most popular site content</a:t>
            </a:r>
          </a:p>
          <a:p>
            <a:pPr marL="628650" lvl="1" indent="-171450">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28650" lvl="1" indent="-171450">
              <a:buFont typeface="Arial" pitchFamily="34" charset="0"/>
              <a:buChar char="•"/>
            </a:pPr>
            <a:r>
              <a:rPr lang="en-US" dirty="0" smtClean="0">
                <a:latin typeface="Arial" pitchFamily="34" charset="0"/>
                <a:cs typeface="Arial" pitchFamily="34" charset="0"/>
              </a:rPr>
              <a:t>All of the available counseling options</a:t>
            </a:r>
          </a:p>
          <a:p>
            <a:pPr marL="171450" indent="-171450">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1450" indent="-171450">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1450" indent="-171450">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1450" indent="-171450">
              <a:buFont typeface="Arial" pitchFamily="34" charset="0"/>
              <a:buChar char="•"/>
            </a:pPr>
            <a:r>
              <a:rPr lang="en-US" b="0" u="none" baseline="0" dirty="0" smtClean="0">
                <a:latin typeface="Arial" pitchFamily="34" charset="0"/>
                <a:cs typeface="Arial" pitchFamily="34" charset="0"/>
              </a:rPr>
              <a:t>Hovering over the Confidential Help tab will immediately reveal contact phone numbers for instant contact or options for face-to-face, telephonic and online confidential non-medical counseling as well as confidential specialty consultation options (for example, adoption, health and wellness coaching, special needs and wounded warrior) and other services.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r>
              <a:rPr lang="en-US" b="0" u="none" dirty="0" smtClean="0">
                <a:latin typeface="Arial" panose="020B0604020202020204" pitchFamily="34" charset="0"/>
                <a:cs typeface="Arial" panose="020B0604020202020204" pitchFamily="34" charset="0"/>
              </a:rPr>
              <a:t>Left menu:</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The</a:t>
            </a:r>
            <a:r>
              <a:rPr lang="en-US" b="0" u="none" baseline="0" dirty="0" smtClean="0">
                <a:latin typeface="Arial" panose="020B0604020202020204" pitchFamily="34" charset="0"/>
                <a:cs typeface="Arial" panose="020B0604020202020204" pitchFamily="34" charset="0"/>
              </a:rPr>
              <a:t> Need Help? tab takes users to options for confidential non-medical counseling services.</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Feedback tab navigates to a contact form for comments and suggestions, technical support or website accessibility.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Products tab takes users to a menu of available products arranged by topic or product type, including audio and video tips, booklets, CDs and DVDs, resource guides and toolkits.</a:t>
            </a:r>
          </a:p>
          <a:p>
            <a:pPr marL="0" indent="0">
              <a:buFont typeface="Arial" pitchFamily="34" charset="0"/>
              <a:buNone/>
            </a:pPr>
            <a:r>
              <a:rPr lang="en-US" b="0" u="none" baseline="0" dirty="0" smtClean="0">
                <a:latin typeface="Arial" panose="020B0604020202020204" pitchFamily="34" charset="0"/>
                <a:cs typeface="Arial" panose="020B0604020202020204" pitchFamily="34" charset="0"/>
              </a:rPr>
              <a:t>Top menu:</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Hover over the Phases of Military Life tab to find helpful information no matter your current phase of military life, including new to the military, single life, career, Guard and reserve, deployment, family life, military leadership and retiring.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Click your branch of service under the Branch of Service tab for information specific to the Army, Marine Corps, Navy or Air Force.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Those who Support tab leads to information specifically for community partners, leaders or command, and service providers.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u="none" baseline="0" dirty="0" smtClean="0">
                <a:latin typeface="Arial" panose="020B0604020202020204" pitchFamily="34" charset="0"/>
                <a:cs typeface="Arial" panose="020B0604020202020204" pitchFamily="34" charset="0"/>
              </a:rPr>
              <a:t>The Log In tab takes users to a page that requires a username and password. While much of the information on Military OneSource is public, certain services</a:t>
            </a:r>
            <a:r>
              <a:rPr lang="en-US" b="0" u="none" baseline="0" dirty="0" smtClean="0">
                <a:solidFill>
                  <a:schemeClr val="accent5">
                    <a:lumMod val="75000"/>
                  </a:schemeClr>
                </a:solidFill>
                <a:latin typeface="Arial" panose="020B0604020202020204" pitchFamily="34" charset="0"/>
                <a:cs typeface="Arial" panose="020B0604020202020204" pitchFamily="34" charset="0"/>
              </a:rPr>
              <a:t>, including confidential non-medical counseling, products and confidential specialty consultations </a:t>
            </a:r>
            <a:r>
              <a:rPr lang="en-US" b="0" u="none" baseline="0" dirty="0" smtClean="0">
                <a:latin typeface="Arial" panose="020B0604020202020204" pitchFamily="34" charset="0"/>
                <a:cs typeface="Arial" panose="020B0604020202020204" pitchFamily="34" charset="0"/>
              </a:rPr>
              <a:t>are available only to eligible individuals through a secure log in.</a:t>
            </a:r>
          </a:p>
          <a:p>
            <a:pPr marL="0" lvl="0" indent="0">
              <a:buFont typeface="Arial" pitchFamily="34" charset="0"/>
              <a:buNone/>
            </a:pPr>
            <a:r>
              <a:rPr lang="en-US" b="1" u="sng" baseline="0" dirty="0" smtClean="0">
                <a:latin typeface="Arial" panose="020B0604020202020204" pitchFamily="34" charset="0"/>
                <a:cs typeface="Arial" panose="020B0604020202020204" pitchFamily="34" charset="0"/>
              </a:rPr>
              <a:t>Briefer notes</a:t>
            </a:r>
          </a:p>
          <a:p>
            <a:pPr marL="171450" lvl="0" indent="-171450">
              <a:buFont typeface="Arial" pitchFamily="34" charset="0"/>
              <a:buChar char="•"/>
            </a:pPr>
            <a:r>
              <a:rPr lang="en-US" b="0" u="none" baseline="0" dirty="0" smtClean="0">
                <a:latin typeface="Arial" panose="020B0604020202020204" pitchFamily="34" charset="0"/>
                <a:cs typeface="Arial" panose="020B0604020202020204" pitchFamily="34" charset="0"/>
              </a:rPr>
              <a:t>Note that the links for the </a:t>
            </a:r>
            <a:r>
              <a:rPr lang="en-US" b="0" u="none" baseline="0" dirty="0" err="1" smtClean="0">
                <a:latin typeface="Arial" panose="020B0604020202020204" pitchFamily="34" charset="0"/>
                <a:cs typeface="Arial" panose="020B0604020202020204" pitchFamily="34" charset="0"/>
              </a:rPr>
              <a:t>ePublication</a:t>
            </a:r>
            <a:r>
              <a:rPr lang="en-US" b="0" u="none" baseline="0" dirty="0" smtClean="0">
                <a:latin typeface="Arial" panose="020B0604020202020204" pitchFamily="34" charset="0"/>
                <a:cs typeface="Arial" panose="020B0604020202020204" pitchFamily="34" charset="0"/>
              </a:rPr>
              <a:t> Archives and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along with many more links, can be found at the bottom of the page.</a:t>
            </a:r>
            <a:endParaRPr lang="en-US" b="0" u="none"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1"/>
            <a:ext cx="5486400" cy="5111407"/>
          </a:xfrm>
        </p:spPr>
        <p:txBody>
          <a:bodyPr/>
          <a:lstStyle/>
          <a:p>
            <a:r>
              <a:rPr lang="en-US" sz="800" b="1" dirty="0">
                <a:latin typeface="Arial" pitchFamily="34" charset="0"/>
                <a:cs typeface="Arial" pitchFamily="34" charset="0"/>
              </a:rPr>
              <a:t>Talking points</a:t>
            </a:r>
          </a:p>
          <a:p>
            <a:pPr marL="169792" indent="-169792">
              <a:buFont typeface="Arial" pitchFamily="34" charset="0"/>
              <a:buChar char="•"/>
            </a:pPr>
            <a:r>
              <a:rPr lang="en-US" sz="800" dirty="0">
                <a:latin typeface="Arial" pitchFamily="34" charset="0"/>
                <a:cs typeface="Arial" pitchFamily="34" charset="0"/>
              </a:rPr>
              <a:t>Service members and family members can find confidential non-medical counseling information through the toll-free number, 800-342-9647 or through the links on any Military OneSource page by:</a:t>
            </a:r>
          </a:p>
          <a:p>
            <a:pPr marL="622570" lvl="1" indent="-169792">
              <a:buFont typeface="Arial" pitchFamily="34" charset="0"/>
              <a:buChar char="•"/>
            </a:pPr>
            <a:r>
              <a:rPr lang="en-US" sz="800" dirty="0">
                <a:latin typeface="Arial" pitchFamily="34" charset="0"/>
                <a:cs typeface="Arial" pitchFamily="34" charset="0"/>
              </a:rPr>
              <a:t>Hovering over the Confidential Help tab in the menu at the top of any page to see phone numbers for immediate support and the available counseling options offered through Military OneSource and a description of each, confidential non-medical counseling and specialty consultations as well as other services and counseling options. </a:t>
            </a:r>
          </a:p>
          <a:p>
            <a:pPr marL="622570" lvl="1" indent="-169792">
              <a:buFont typeface="Arial" pitchFamily="34" charset="0"/>
              <a:buChar char="•"/>
            </a:pPr>
            <a:r>
              <a:rPr lang="en-US" sz="800" dirty="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confidential non-medical counseling options.</a:t>
            </a:r>
          </a:p>
          <a:p>
            <a:pPr marL="622570" lvl="1" indent="-169792">
              <a:buFont typeface="Arial" pitchFamily="34" charset="0"/>
              <a:buChar char="•"/>
            </a:pPr>
            <a:r>
              <a:rPr lang="en-US" sz="800" dirty="0">
                <a:latin typeface="Arial" pitchFamily="34" charset="0"/>
                <a:cs typeface="Arial" pitchFamily="34" charset="0"/>
              </a:rPr>
              <a:t>Clicking the Need Help? button in the left-hand margin of any Military OneSource page to be immediately taken to a simplified Counseling Services page. </a:t>
            </a:r>
          </a:p>
          <a:p>
            <a:pPr marL="171428" indent="-171428">
              <a:buFont typeface="Arial" pitchFamily="34" charset="0"/>
              <a:buChar char="•"/>
            </a:pPr>
            <a:r>
              <a:rPr lang="en-US" sz="800" dirty="0">
                <a:latin typeface="Arial" pitchFamily="34" charset="0"/>
                <a:cs typeface="Arial" pitchFamily="34" charset="0"/>
              </a:rPr>
              <a:t>Military OneSource confidential non-medical counseling:</a:t>
            </a:r>
          </a:p>
          <a:p>
            <a:pPr marL="622570" lvl="1" indent="-169792">
              <a:buFont typeface="Arial" pitchFamily="34" charset="0"/>
              <a:buChar char="•"/>
            </a:pPr>
            <a:r>
              <a:rPr lang="en-US" sz="800" dirty="0">
                <a:latin typeface="Arial" pitchFamily="34" charset="0"/>
                <a:cs typeface="Arial" pitchFamily="34" charset="0"/>
              </a:rPr>
              <a:t>Provides up to </a:t>
            </a:r>
            <a:r>
              <a:rPr lang="en-US" sz="800" b="1" dirty="0">
                <a:latin typeface="Arial" pitchFamily="34" charset="0"/>
                <a:cs typeface="Arial" pitchFamily="34" charset="0"/>
              </a:rPr>
              <a:t>12 confidential non-medical counseling sessions,</a:t>
            </a:r>
            <a:r>
              <a:rPr lang="en-US" sz="800" dirty="0">
                <a:latin typeface="Arial" pitchFamily="34" charset="0"/>
                <a:cs typeface="Arial" pitchFamily="34" charset="0"/>
              </a:rPr>
              <a:t> per person, per issue at no cost. Note: financial counseling is unlimited.</a:t>
            </a:r>
          </a:p>
          <a:p>
            <a:pPr marL="622570" lvl="1" indent="-169792">
              <a:buFont typeface="Arial" pitchFamily="34" charset="0"/>
              <a:buChar char="•"/>
            </a:pPr>
            <a:r>
              <a:rPr lang="en-US" sz="800" dirty="0">
                <a:latin typeface="Arial" pitchFamily="34" charset="0"/>
                <a:cs typeface="Arial" pitchFamily="34" charset="0"/>
              </a:rPr>
              <a:t>Provides confidential </a:t>
            </a:r>
            <a:r>
              <a:rPr lang="en-US" sz="800" b="1" dirty="0">
                <a:latin typeface="Arial" pitchFamily="34" charset="0"/>
                <a:cs typeface="Arial" pitchFamily="34" charset="0"/>
              </a:rPr>
              <a:t>short-term counseling to eligible </a:t>
            </a:r>
            <a:r>
              <a:rPr lang="en-US" sz="800" dirty="0">
                <a:latin typeface="Arial" pitchFamily="34" charset="0"/>
                <a:cs typeface="Arial" pitchFamily="34" charset="0"/>
              </a:rPr>
              <a:t>individuals</a:t>
            </a:r>
            <a:r>
              <a:rPr lang="en-US" sz="800" b="1" dirty="0">
                <a:latin typeface="Arial" pitchFamily="34" charset="0"/>
                <a:cs typeface="Arial" pitchFamily="34" charset="0"/>
              </a:rPr>
              <a:t> </a:t>
            </a:r>
            <a:r>
              <a:rPr lang="en-US" sz="800" dirty="0">
                <a:latin typeface="Arial" pitchFamily="34" charset="0"/>
                <a:cs typeface="Arial" pitchFamily="34" charset="0"/>
              </a:rPr>
              <a:t>with such issues as</a:t>
            </a:r>
            <a:r>
              <a:rPr lang="en-US" dirty="0" smtClean="0">
                <a:latin typeface="Arial" panose="020B0604020202020204" pitchFamily="34" charset="0"/>
                <a:cs typeface="Arial" panose="020B0604020202020204" pitchFamily="34" charset="0"/>
              </a:rPr>
              <a:t>: relocation, separation, reintegration, relationship issues, parenting skills, communication, anger management, grief, stress, deployment, life skills, coping skills, interpersonal skills and academic or occupational problems.</a:t>
            </a:r>
            <a:endParaRPr lang="en-US" sz="800" dirty="0">
              <a:latin typeface="Arial" pitchFamily="34" charset="0"/>
              <a:cs typeface="Arial" pitchFamily="34" charset="0"/>
            </a:endParaRPr>
          </a:p>
          <a:p>
            <a:pPr marL="622570" lvl="1" indent="-169792" defTabSz="452777">
              <a:buFont typeface="Arial" pitchFamily="34" charset="0"/>
              <a:buChar char="•"/>
              <a:defRPr/>
            </a:pPr>
            <a:r>
              <a:rPr lang="en-US" sz="800" dirty="0">
                <a:latin typeface="Arial" pitchFamily="34" charset="0"/>
                <a:cs typeface="Arial" pitchFamily="34" charset="0"/>
              </a:rPr>
              <a:t>Is available via three different methods for convenience and generational preferences: </a:t>
            </a:r>
            <a:r>
              <a:rPr lang="en-US" sz="800" b="1" dirty="0">
                <a:latin typeface="Arial" pitchFamily="34" charset="0"/>
                <a:cs typeface="Arial" pitchFamily="34" charset="0"/>
              </a:rPr>
              <a:t>face-to-face, telephonic and online.</a:t>
            </a:r>
            <a:r>
              <a:rPr lang="en-US" sz="800" dirty="0">
                <a:latin typeface="Arial" pitchFamily="34" charset="0"/>
                <a:cs typeface="Arial" pitchFamily="34" charset="0"/>
              </a:rPr>
              <a:t>  The Military OneSource consultant will assess your situation and help determine the most beneficial method. In most cases, referrals are made within 72 hours.</a:t>
            </a:r>
            <a:endParaRPr lang="en-US" sz="800" b="1" dirty="0">
              <a:latin typeface="Arial" pitchFamily="34" charset="0"/>
              <a:cs typeface="Arial" pitchFamily="34" charset="0"/>
            </a:endParaRPr>
          </a:p>
          <a:p>
            <a:pPr marL="628572" lvl="1" indent="-171428">
              <a:buFont typeface="Arial" panose="020B0604020202020204" pitchFamily="34" charset="0"/>
              <a:buChar char="•"/>
            </a:pPr>
            <a:r>
              <a:rPr lang="en-US" sz="800" b="1" dirty="0">
                <a:latin typeface="Arial" pitchFamily="34" charset="0"/>
                <a:cs typeface="Arial" pitchFamily="34" charset="0"/>
              </a:rPr>
              <a:t>Does not </a:t>
            </a:r>
            <a:r>
              <a:rPr lang="en-US" sz="800" dirty="0">
                <a:latin typeface="Arial" pitchFamily="34" charset="0"/>
                <a:cs typeface="Arial" pitchFamily="34" charset="0"/>
              </a:rPr>
              <a:t>provide or determine medical diagnosis. It is not a part of TRICARE, nor does it substitute for authorizations required for reimbursement under TRICARE.</a:t>
            </a:r>
          </a:p>
          <a:p>
            <a:pPr marL="628572" lvl="1" indent="-171428">
              <a:buFont typeface="Arial" panose="020B0604020202020204" pitchFamily="34" charset="0"/>
              <a:buChar char="•"/>
            </a:pPr>
            <a:r>
              <a:rPr lang="en-US" sz="800" dirty="0">
                <a:latin typeface="Arial" pitchFamily="34" charset="0"/>
                <a:cs typeface="Arial" pitchFamily="34" charset="0"/>
              </a:rPr>
              <a:t>Is not intended to be a part of a patient’s Medical Treatment Facility discharge plan or treatment of suicidal or homicidal thoughts, or Family Advocacy Program cases. It is not intended to address sexual assault, abuse, mental health conditions requiring in-patient hospitalizations and other behavioral concerns.</a:t>
            </a:r>
          </a:p>
          <a:p>
            <a:pPr marL="171428" indent="-171428">
              <a:buFont typeface="Arial" panose="020B0604020202020204" pitchFamily="34" charset="0"/>
              <a:buChar char="•"/>
            </a:pPr>
            <a:r>
              <a:rPr lang="en-US" sz="800" dirty="0">
                <a:latin typeface="Arial" pitchFamily="34" charset="0"/>
                <a:cs typeface="Arial" pitchFamily="34" charset="0"/>
              </a:rPr>
              <a:t>Military OneSource confidential specialty consultations:</a:t>
            </a:r>
          </a:p>
          <a:p>
            <a:pPr marL="628572" lvl="1" indent="-171428">
              <a:buFont typeface="Arial" panose="020B0604020202020204" pitchFamily="34" charset="0"/>
              <a:buChar char="•"/>
            </a:pPr>
            <a:r>
              <a:rPr lang="en-US" sz="800" dirty="0">
                <a:latin typeface="Arial" pitchFamily="34" charset="0"/>
                <a:cs typeface="Arial" pitchFamily="34" charset="0"/>
              </a:rPr>
              <a:t>Are available online or over the phone with specialists in various fields, including adoption, health and wellness coaching, special needs and wounded warrior.</a:t>
            </a:r>
          </a:p>
          <a:p>
            <a:pPr marL="628572" lvl="1" indent="-171428">
              <a:buFont typeface="Arial" panose="020B0604020202020204" pitchFamily="34" charset="0"/>
              <a:buChar char="•"/>
            </a:pPr>
            <a:r>
              <a:rPr lang="en-US" sz="800" dirty="0">
                <a:latin typeface="Arial" pitchFamily="34" charset="0"/>
                <a:cs typeface="Arial" pitchFamily="34" charset="0"/>
              </a:rPr>
              <a:t>Can be scheduled by calling Military OneSource at 800-342-9647 and asking for an appointment in one of the specialized areas.</a:t>
            </a:r>
          </a:p>
          <a:p>
            <a:pPr marL="171428" indent="-171428">
              <a:buFont typeface="Arial" panose="020B0604020202020204" pitchFamily="34" charset="0"/>
              <a:buChar char="•"/>
            </a:pPr>
            <a:r>
              <a:rPr lang="en-US" sz="800" dirty="0">
                <a:latin typeface="Arial" pitchFamily="34" charset="0"/>
                <a:cs typeface="Arial" pitchFamily="34" charset="0"/>
              </a:rPr>
              <a:t>Other Military OneSource services and counseling include:</a:t>
            </a:r>
          </a:p>
          <a:p>
            <a:pPr marL="628572" lvl="1" indent="-171428">
              <a:buFont typeface="Arial" panose="020B0604020202020204" pitchFamily="34" charset="0"/>
              <a:buChar char="•"/>
            </a:pPr>
            <a:r>
              <a:rPr lang="en-US" sz="800" dirty="0">
                <a:latin typeface="Arial" pitchFamily="34" charset="0"/>
                <a:cs typeface="Arial" pitchFamily="34" charset="0"/>
              </a:rPr>
              <a:t>Document translation </a:t>
            </a:r>
          </a:p>
          <a:p>
            <a:pPr marL="628572" lvl="1" indent="-171428">
              <a:buFont typeface="Arial" panose="020B0604020202020204" pitchFamily="34" charset="0"/>
              <a:buChar char="•"/>
            </a:pPr>
            <a:r>
              <a:rPr lang="en-US" sz="800" dirty="0">
                <a:latin typeface="Arial" pitchFamily="34" charset="0"/>
                <a:cs typeface="Arial" pitchFamily="34" charset="0"/>
              </a:rPr>
              <a:t>Financial counseling with certified financial planners</a:t>
            </a:r>
          </a:p>
          <a:p>
            <a:pPr marL="628572" lvl="1" indent="-171428">
              <a:buFont typeface="Arial" panose="020B0604020202020204" pitchFamily="34" charset="0"/>
              <a:buChar char="•"/>
            </a:pPr>
            <a:r>
              <a:rPr lang="en-US" sz="800" dirty="0">
                <a:latin typeface="Arial" pitchFamily="34" charset="0"/>
                <a:cs typeface="Arial" pitchFamily="34" charset="0"/>
              </a:rPr>
              <a:t>SECO counseling to help military spouses with career exploration, education, training and licensure, employment readiness, and career connections</a:t>
            </a:r>
          </a:p>
          <a:p>
            <a:pPr marL="628572" lvl="1" indent="-171428">
              <a:buFont typeface="Arial" panose="020B0604020202020204" pitchFamily="34" charset="0"/>
              <a:buChar char="•"/>
            </a:pPr>
            <a:r>
              <a:rPr lang="en-US" sz="800" dirty="0">
                <a:latin typeface="Arial" pitchFamily="34" charset="0"/>
                <a:cs typeface="Arial" pitchFamily="34" charset="0"/>
              </a:rPr>
              <a:t>Tax services</a:t>
            </a:r>
          </a:p>
          <a:p>
            <a:r>
              <a:rPr lang="en-US" sz="800" b="1" dirty="0">
                <a:latin typeface="Arial" pitchFamily="34" charset="0"/>
                <a:cs typeface="Arial" pitchFamily="34" charset="0"/>
              </a:rPr>
              <a:t>Briefer notes</a:t>
            </a:r>
          </a:p>
          <a:p>
            <a:pPr marL="169792" indent="-169792">
              <a:buFont typeface="Arial" pitchFamily="34" charset="0"/>
              <a:buChar char="•"/>
            </a:pPr>
            <a:r>
              <a:rPr lang="en-US" sz="800" dirty="0">
                <a:latin typeface="Arial" pitchFamily="34" charset="0"/>
                <a:cs typeface="Arial" pitchFamily="34" charset="0"/>
              </a:rPr>
              <a:t>Children are eligible for Military OneSource confidential non-medical face-to-face or telephonic counseling if:</a:t>
            </a:r>
          </a:p>
          <a:p>
            <a:pPr marL="622570" lvl="1" indent="-169792">
              <a:buFont typeface="Arial" pitchFamily="34" charset="0"/>
              <a:buChar char="•"/>
            </a:pPr>
            <a:r>
              <a:rPr lang="en-US" sz="800" dirty="0">
                <a:latin typeface="Arial" pitchFamily="34" charset="0"/>
                <a:cs typeface="Arial" pitchFamily="34" charset="0"/>
              </a:rPr>
              <a:t>A parent attends (for example, family counseling) with a child younger than 13</a:t>
            </a:r>
          </a:p>
          <a:p>
            <a:pPr marL="622570" lvl="1" indent="-169792">
              <a:buFont typeface="Arial" pitchFamily="34" charset="0"/>
              <a:buChar char="•"/>
            </a:pPr>
            <a:r>
              <a:rPr lang="en-US" sz="800" dirty="0">
                <a:latin typeface="Arial" pitchFamily="34" charset="0"/>
                <a:cs typeface="Arial" pitchFamily="34" charset="0"/>
              </a:rPr>
              <a:t>A parent brings a child between 13 and 18 to the individual counseling session</a:t>
            </a:r>
          </a:p>
          <a:p>
            <a:pPr marL="622570" lvl="1" indent="-169792">
              <a:buFont typeface="Arial" pitchFamily="34" charset="0"/>
              <a:buChar char="•"/>
            </a:pPr>
            <a:r>
              <a:rPr lang="en-US" sz="800" dirty="0">
                <a:latin typeface="Arial" pitchFamily="34" charset="0"/>
                <a:cs typeface="Arial" pitchFamily="34" charset="0"/>
              </a:rPr>
              <a:t>The child is 18 years or older</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4123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2144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2825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7556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8179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1022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37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4004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7829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CF37455-8663-4C5B-99DD-1D3D3695F548}"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0404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CECA2-234D-4E88-A6E2-804C92086592}" type="datetime1">
              <a:rPr lang="en-US" smtClean="0">
                <a:solidFill>
                  <a:prstClr val="white"/>
                </a:solidFill>
              </a:rPr>
              <a:pPr/>
              <a:t>2/28/2014</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0438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0728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31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usiness men and women, MOS logo, SECO logo, DoD and service branch se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6" y="-14604"/>
            <a:ext cx="9143999" cy="6857999"/>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657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_LIST_NW">
    <p:spTree>
      <p:nvGrpSpPr>
        <p:cNvPr id="1" name=""/>
        <p:cNvGrpSpPr/>
        <p:nvPr/>
      </p:nvGrpSpPr>
      <p:grpSpPr>
        <a:xfrm>
          <a:off x="0" y="0"/>
          <a:ext cx="0" cy="0"/>
          <a:chOff x="0" y="0"/>
          <a:chExt cx="0" cy="0"/>
        </a:xfrm>
      </p:grpSpPr>
      <p:sp>
        <p:nvSpPr>
          <p:cNvPr id="7" name="Date Placeholder"/>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25" name="Text Placeholder"/>
          <p:cNvSpPr>
            <a:spLocks noGrp="1"/>
          </p:cNvSpPr>
          <p:nvPr>
            <p:ph type="body" sz="quarter" idx="30"/>
          </p:nvPr>
        </p:nvSpPr>
        <p:spPr>
          <a:xfrm>
            <a:off x="3209664" y="5025032"/>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H2 Block Placeholder"/>
          <p:cNvSpPr>
            <a:spLocks noGrp="1"/>
          </p:cNvSpPr>
          <p:nvPr>
            <p:ph type="body" sz="quarter" idx="31"/>
          </p:nvPr>
        </p:nvSpPr>
        <p:spPr>
          <a:xfrm>
            <a:off x="478376" y="4836141"/>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3" name="Text Placeholder"/>
          <p:cNvSpPr>
            <a:spLocks noGrp="1"/>
          </p:cNvSpPr>
          <p:nvPr>
            <p:ph type="body" sz="quarter" idx="28"/>
          </p:nvPr>
        </p:nvSpPr>
        <p:spPr>
          <a:xfrm>
            <a:off x="3207290" y="3290858"/>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H2 Block Placeholder"/>
          <p:cNvSpPr>
            <a:spLocks noGrp="1"/>
          </p:cNvSpPr>
          <p:nvPr>
            <p:ph type="body" sz="quarter" idx="29"/>
          </p:nvPr>
        </p:nvSpPr>
        <p:spPr>
          <a:xfrm>
            <a:off x="476002" y="3101967"/>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11" name="Text Placeholder"/>
          <p:cNvSpPr>
            <a:spLocks noGrp="1"/>
          </p:cNvSpPr>
          <p:nvPr>
            <p:ph type="body" sz="quarter" idx="23"/>
          </p:nvPr>
        </p:nvSpPr>
        <p:spPr>
          <a:xfrm>
            <a:off x="3207537" y="1560491"/>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H2 Block Placeholder"/>
          <p:cNvSpPr>
            <a:spLocks noGrp="1"/>
          </p:cNvSpPr>
          <p:nvPr>
            <p:ph type="body" sz="quarter" idx="22"/>
          </p:nvPr>
        </p:nvSpPr>
        <p:spPr>
          <a:xfrm>
            <a:off x="476249" y="1371600"/>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 name="Title"/>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096470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6276338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742" y="5539509"/>
              <a:ext cx="1190625" cy="914400"/>
            </a:xfrm>
            <a:prstGeom prst="rect">
              <a:avLst/>
            </a:prstGeom>
          </p:spPr>
        </p:pic>
      </p:gr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82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6.jp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708" r:id="rId19"/>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0813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26777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7" r:id="rId7"/>
    <p:sldLayoutId id="2147483698" r:id="rId8"/>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hyperlink" Target="https://msepjobs.militaryonesource.mil/" TargetMode="External"/><Relationship Id="rId5" Type="http://schemas.openxmlformats.org/officeDocument/2006/relationships/hyperlink" Target="https://aiportal.acc.af.mil/mycaa/" TargetMode="External"/><Relationship Id="rId4" Type="http://schemas.openxmlformats.org/officeDocument/2006/relationships/hyperlink" Target="https://myseco.militaryonesource.mi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hyperlink" Target="http://www.valueoptions.com/provide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54.gif"/><Relationship Id="rId13" Type="http://schemas.openxmlformats.org/officeDocument/2006/relationships/image" Target="../media/image59.jpeg"/><Relationship Id="rId18" Type="http://schemas.openxmlformats.org/officeDocument/2006/relationships/image" Target="../media/image62.gif"/><Relationship Id="rId3" Type="http://schemas.openxmlformats.org/officeDocument/2006/relationships/image" Target="../media/image49.gif"/><Relationship Id="rId7" Type="http://schemas.openxmlformats.org/officeDocument/2006/relationships/image" Target="../media/image53.png"/><Relationship Id="rId12" Type="http://schemas.openxmlformats.org/officeDocument/2006/relationships/image" Target="../media/image58.jpeg"/><Relationship Id="rId17" Type="http://schemas.openxmlformats.org/officeDocument/2006/relationships/image" Target="../media/image61.png"/><Relationship Id="rId2" Type="http://schemas.openxmlformats.org/officeDocument/2006/relationships/notesSlide" Target="../notesSlides/notesSlide22.xml"/><Relationship Id="rId16" Type="http://schemas.openxmlformats.org/officeDocument/2006/relationships/hyperlink" Target="http://www.heritagequestonline.com/login?username=KP1FAQWR8B&amp;password=WELCOME&amp;JSEnabled=1" TargetMode="External"/><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2.gif"/><Relationship Id="rId11" Type="http://schemas.openxmlformats.org/officeDocument/2006/relationships/image" Target="../media/image57.gif"/><Relationship Id="rId5" Type="http://schemas.openxmlformats.org/officeDocument/2006/relationships/image" Target="../media/image51.gif"/><Relationship Id="rId15" Type="http://schemas.openxmlformats.org/officeDocument/2006/relationships/image" Target="../media/image60.png"/><Relationship Id="rId10" Type="http://schemas.openxmlformats.org/officeDocument/2006/relationships/image" Target="../media/image56.png"/><Relationship Id="rId19" Type="http://schemas.openxmlformats.org/officeDocument/2006/relationships/image" Target="../media/image63.gif"/><Relationship Id="rId4" Type="http://schemas.openxmlformats.org/officeDocument/2006/relationships/image" Target="../media/image50.gif"/><Relationship Id="rId9" Type="http://schemas.openxmlformats.org/officeDocument/2006/relationships/image" Target="../media/image55.png"/><Relationship Id="rId14" Type="http://schemas.openxmlformats.org/officeDocument/2006/relationships/hyperlink" Target="http://www.petersons.com/army?refURL=http://www.militaryonesourc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p:cNvSpPr>
            <a:spLocks noGrp="1"/>
          </p:cNvSpPr>
          <p:nvPr>
            <p:ph type="ctrTitle"/>
          </p:nvPr>
        </p:nvSpPr>
        <p:spPr>
          <a:prstGeom prst="rect">
            <a:avLst/>
          </a:prstGeom>
        </p:spPr>
        <p:txBody>
          <a:bodyPr/>
          <a:lstStyle/>
          <a:p>
            <a:r>
              <a:rPr lang="en-US" dirty="0" smtClean="0"/>
              <a:t>Service Providers</a:t>
            </a:r>
            <a:endParaRPr lang="en-US" dirty="0"/>
          </a:p>
        </p:txBody>
      </p:sp>
      <p:pic>
        <p:nvPicPr>
          <p:cNvPr id="6" name="MOS Logo" descr="Military OneSource logo" title="Military OneSourc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262676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Spouse Education and </a:t>
            </a:r>
            <a:br>
              <a:rPr lang="en-US" dirty="0"/>
            </a:br>
            <a:r>
              <a:rPr lang="en-US" dirty="0"/>
              <a:t>Career Opportunities Program</a:t>
            </a:r>
          </a:p>
        </p:txBody>
      </p:sp>
      <p:sp>
        <p:nvSpPr>
          <p:cNvPr id="10" name="Text Placeholder 9"/>
          <p:cNvSpPr>
            <a:spLocks noGrp="1"/>
          </p:cNvSpPr>
          <p:nvPr>
            <p:ph type="body" sz="quarter" idx="22"/>
          </p:nvPr>
        </p:nvSpPr>
        <p:spPr/>
        <p:txBody>
          <a:bodyPr/>
          <a:lstStyle/>
          <a:p>
            <a:pPr lvl="0"/>
            <a:r>
              <a:rPr lang="en-US" dirty="0"/>
              <a:t>Military Spouse Career Center at Military </a:t>
            </a:r>
            <a:r>
              <a:rPr lang="en-US" dirty="0" smtClean="0"/>
              <a:t>OneSource</a:t>
            </a:r>
            <a:endParaRPr lang="en-US" dirty="0"/>
          </a:p>
        </p:txBody>
      </p:sp>
      <p:sp>
        <p:nvSpPr>
          <p:cNvPr id="9" name="Text Placeholder 8"/>
          <p:cNvSpPr>
            <a:spLocks noGrp="1"/>
          </p:cNvSpPr>
          <p:nvPr>
            <p:ph type="body" sz="quarter" idx="23"/>
          </p:nvPr>
        </p:nvSpPr>
        <p:spPr>
          <a:xfrm>
            <a:off x="3418267" y="1516947"/>
            <a:ext cx="5187554" cy="1378652"/>
          </a:xfrm>
          <a:custGeom>
            <a:avLst/>
            <a:gdLst>
              <a:gd name="connsiteX0" fmla="*/ 0 w 5398284"/>
              <a:gd name="connsiteY0" fmla="*/ 229780 h 1378652"/>
              <a:gd name="connsiteX1" fmla="*/ 229780 w 5398284"/>
              <a:gd name="connsiteY1" fmla="*/ 0 h 1378652"/>
              <a:gd name="connsiteX2" fmla="*/ 5168504 w 5398284"/>
              <a:gd name="connsiteY2" fmla="*/ 0 h 1378652"/>
              <a:gd name="connsiteX3" fmla="*/ 5398284 w 5398284"/>
              <a:gd name="connsiteY3" fmla="*/ 229780 h 1378652"/>
              <a:gd name="connsiteX4" fmla="*/ 5398284 w 5398284"/>
              <a:gd name="connsiteY4" fmla="*/ 1148872 h 1378652"/>
              <a:gd name="connsiteX5" fmla="*/ 5168504 w 5398284"/>
              <a:gd name="connsiteY5" fmla="*/ 1378652 h 1378652"/>
              <a:gd name="connsiteX6" fmla="*/ 229780 w 5398284"/>
              <a:gd name="connsiteY6" fmla="*/ 1378652 h 1378652"/>
              <a:gd name="connsiteX7" fmla="*/ 0 w 5398284"/>
              <a:gd name="connsiteY7" fmla="*/ 1148872 h 1378652"/>
              <a:gd name="connsiteX8" fmla="*/ 0 w 5398284"/>
              <a:gd name="connsiteY8" fmla="*/ 229780 h 1378652"/>
              <a:gd name="connsiteX0" fmla="*/ 16 w 5398300"/>
              <a:gd name="connsiteY0" fmla="*/ 229780 h 1378652"/>
              <a:gd name="connsiteX1" fmla="*/ 229796 w 5398300"/>
              <a:gd name="connsiteY1" fmla="*/ 0 h 1378652"/>
              <a:gd name="connsiteX2" fmla="*/ 5168520 w 5398300"/>
              <a:gd name="connsiteY2" fmla="*/ 0 h 1378652"/>
              <a:gd name="connsiteX3" fmla="*/ 5398300 w 5398300"/>
              <a:gd name="connsiteY3" fmla="*/ 229780 h 1378652"/>
              <a:gd name="connsiteX4" fmla="*/ 5398300 w 5398300"/>
              <a:gd name="connsiteY4" fmla="*/ 1148872 h 1378652"/>
              <a:gd name="connsiteX5" fmla="*/ 5168520 w 5398300"/>
              <a:gd name="connsiteY5" fmla="*/ 1378652 h 1378652"/>
              <a:gd name="connsiteX6" fmla="*/ 229796 w 5398300"/>
              <a:gd name="connsiteY6" fmla="*/ 1378652 h 1378652"/>
              <a:gd name="connsiteX7" fmla="*/ 16 w 5398300"/>
              <a:gd name="connsiteY7" fmla="*/ 1148872 h 1378652"/>
              <a:gd name="connsiteX8" fmla="*/ 254817 w 5398300"/>
              <a:gd name="connsiteY8" fmla="*/ 511878 h 1378652"/>
              <a:gd name="connsiteX9" fmla="*/ 16 w 5398300"/>
              <a:gd name="connsiteY9" fmla="*/ 229780 h 1378652"/>
              <a:gd name="connsiteX0" fmla="*/ 374511 w 5517994"/>
              <a:gd name="connsiteY0" fmla="*/ 511878 h 1378652"/>
              <a:gd name="connsiteX1" fmla="*/ 349490 w 5517994"/>
              <a:gd name="connsiteY1" fmla="*/ 0 h 1378652"/>
              <a:gd name="connsiteX2" fmla="*/ 5288214 w 5517994"/>
              <a:gd name="connsiteY2" fmla="*/ 0 h 1378652"/>
              <a:gd name="connsiteX3" fmla="*/ 5517994 w 5517994"/>
              <a:gd name="connsiteY3" fmla="*/ 229780 h 1378652"/>
              <a:gd name="connsiteX4" fmla="*/ 5517994 w 5517994"/>
              <a:gd name="connsiteY4" fmla="*/ 1148872 h 1378652"/>
              <a:gd name="connsiteX5" fmla="*/ 5288214 w 5517994"/>
              <a:gd name="connsiteY5" fmla="*/ 1378652 h 1378652"/>
              <a:gd name="connsiteX6" fmla="*/ 349490 w 5517994"/>
              <a:gd name="connsiteY6" fmla="*/ 1378652 h 1378652"/>
              <a:gd name="connsiteX7" fmla="*/ 119710 w 5517994"/>
              <a:gd name="connsiteY7" fmla="*/ 1148872 h 1378652"/>
              <a:gd name="connsiteX8" fmla="*/ 374511 w 5517994"/>
              <a:gd name="connsiteY8" fmla="*/ 511878 h 1378652"/>
              <a:gd name="connsiteX0" fmla="*/ 382623 w 5526106"/>
              <a:gd name="connsiteY0" fmla="*/ 51187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51187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554" h="1378652">
                <a:moveTo>
                  <a:pt x="44071" y="721428"/>
                </a:moveTo>
                <a:cubicBezTo>
                  <a:pt x="39506" y="406124"/>
                  <a:pt x="62111" y="147225"/>
                  <a:pt x="19050" y="0"/>
                </a:cubicBezTo>
                <a:lnTo>
                  <a:pt x="4957774" y="0"/>
                </a:lnTo>
                <a:cubicBezTo>
                  <a:pt x="5084678" y="0"/>
                  <a:pt x="5187554" y="102876"/>
                  <a:pt x="5187554" y="229780"/>
                </a:cubicBezTo>
                <a:lnTo>
                  <a:pt x="5187554" y="1148872"/>
                </a:lnTo>
                <a:cubicBezTo>
                  <a:pt x="5187554" y="1275776"/>
                  <a:pt x="5084678" y="1378652"/>
                  <a:pt x="4957774" y="1378652"/>
                </a:cubicBezTo>
                <a:lnTo>
                  <a:pt x="0" y="1373890"/>
                </a:lnTo>
                <a:cubicBezTo>
                  <a:pt x="71637" y="1272290"/>
                  <a:pt x="44071" y="951203"/>
                  <a:pt x="44071" y="721428"/>
                </a:cubicBezTo>
                <a:close/>
              </a:path>
            </a:pathLst>
          </a:custGeom>
          <a:ln w="25400">
            <a:solidFill>
              <a:schemeClr val="tx1"/>
            </a:solidFill>
          </a:ln>
        </p:spPr>
        <p:txBody>
          <a:bodyPr/>
          <a:lstStyle/>
          <a:p>
            <a:pPr marL="301752" lvl="0"/>
            <a:r>
              <a:rPr lang="en-US" sz="1100" dirty="0"/>
              <a:t>Spouse Education and Career Opportunities comprehensive counseling service available to ALL military spouses.</a:t>
            </a:r>
          </a:p>
          <a:p>
            <a:pPr marL="301752" lvl="0"/>
            <a:r>
              <a:rPr lang="en-US" sz="1100" dirty="0"/>
              <a:t>Career exploration and discovery</a:t>
            </a:r>
          </a:p>
          <a:p>
            <a:pPr marL="301752" lvl="0"/>
            <a:r>
              <a:rPr lang="en-US" sz="1100" dirty="0"/>
              <a:t>Education, training and state licensing/credentialing requirements</a:t>
            </a:r>
          </a:p>
          <a:p>
            <a:pPr marL="301752" lvl="0"/>
            <a:r>
              <a:rPr lang="en-US" sz="1100" dirty="0"/>
              <a:t>Employment readiness</a:t>
            </a:r>
          </a:p>
          <a:p>
            <a:pPr marL="301752" lvl="0"/>
            <a:r>
              <a:rPr lang="en-US" sz="1100" dirty="0"/>
              <a:t>Career connections</a:t>
            </a:r>
          </a:p>
          <a:p>
            <a:pPr marL="301752" lvl="0"/>
            <a:r>
              <a:rPr lang="en-US" sz="1100" b="0" u="sng" dirty="0">
                <a:hlinkClick r:id="rId3" tooltip="Military OneSource"/>
              </a:rPr>
              <a:t>https://www.militaryonesource.mil/</a:t>
            </a:r>
            <a:r>
              <a:rPr lang="en-US" sz="1100" b="0" dirty="0"/>
              <a:t> </a:t>
            </a:r>
            <a:r>
              <a:rPr lang="en-US" sz="1100" dirty="0"/>
              <a:t>and</a:t>
            </a:r>
            <a:r>
              <a:rPr lang="en-US" sz="1100" b="0" dirty="0"/>
              <a:t> </a:t>
            </a:r>
            <a:r>
              <a:rPr lang="en-US" sz="1100" b="0" u="sng" dirty="0">
                <a:hlinkClick r:id="rId4" tooltip="MySECO on Military OneSource"/>
              </a:rPr>
              <a:t>https://myseco.militaryonesource.mil</a:t>
            </a:r>
            <a:r>
              <a:rPr lang="en-US" sz="1100" b="0" u="sng" dirty="0"/>
              <a:t>   </a:t>
            </a:r>
            <a:endParaRPr lang="en-US" dirty="0"/>
          </a:p>
        </p:txBody>
      </p:sp>
      <p:sp>
        <p:nvSpPr>
          <p:cNvPr id="8" name="Text Placeholder 7"/>
          <p:cNvSpPr>
            <a:spLocks noGrp="1"/>
          </p:cNvSpPr>
          <p:nvPr>
            <p:ph type="body" sz="quarter" idx="29"/>
          </p:nvPr>
        </p:nvSpPr>
        <p:spPr/>
        <p:txBody>
          <a:bodyPr/>
          <a:lstStyle/>
          <a:p>
            <a:pPr lvl="0"/>
            <a:r>
              <a:rPr lang="en-US" dirty="0"/>
              <a:t>My Career Advancement Accounts Scholarship Program </a:t>
            </a:r>
          </a:p>
        </p:txBody>
      </p:sp>
      <p:sp>
        <p:nvSpPr>
          <p:cNvPr id="7" name="Text Placeholder 6"/>
          <p:cNvSpPr>
            <a:spLocks noGrp="1"/>
          </p:cNvSpPr>
          <p:nvPr>
            <p:ph type="body" sz="quarter" idx="28"/>
          </p:nvPr>
        </p:nvSpPr>
        <p:spPr>
          <a:xfrm>
            <a:off x="3417146" y="3361386"/>
            <a:ext cx="5188427" cy="1259118"/>
          </a:xfrm>
          <a:custGeom>
            <a:avLst/>
            <a:gdLst>
              <a:gd name="connsiteX0" fmla="*/ 0 w 5398284"/>
              <a:gd name="connsiteY0" fmla="*/ 209857 h 1259118"/>
              <a:gd name="connsiteX1" fmla="*/ 209857 w 5398284"/>
              <a:gd name="connsiteY1" fmla="*/ 0 h 1259118"/>
              <a:gd name="connsiteX2" fmla="*/ 5188427 w 5398284"/>
              <a:gd name="connsiteY2" fmla="*/ 0 h 1259118"/>
              <a:gd name="connsiteX3" fmla="*/ 5398284 w 5398284"/>
              <a:gd name="connsiteY3" fmla="*/ 209857 h 1259118"/>
              <a:gd name="connsiteX4" fmla="*/ 5398284 w 5398284"/>
              <a:gd name="connsiteY4" fmla="*/ 1049261 h 1259118"/>
              <a:gd name="connsiteX5" fmla="*/ 5188427 w 5398284"/>
              <a:gd name="connsiteY5" fmla="*/ 1259118 h 1259118"/>
              <a:gd name="connsiteX6" fmla="*/ 209857 w 5398284"/>
              <a:gd name="connsiteY6" fmla="*/ 1259118 h 1259118"/>
              <a:gd name="connsiteX7" fmla="*/ 0 w 5398284"/>
              <a:gd name="connsiteY7" fmla="*/ 1049261 h 1259118"/>
              <a:gd name="connsiteX8" fmla="*/ 0 w 5398284"/>
              <a:gd name="connsiteY8" fmla="*/ 209857 h 1259118"/>
              <a:gd name="connsiteX0" fmla="*/ 1 w 5398285"/>
              <a:gd name="connsiteY0" fmla="*/ 20985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1 w 5398285"/>
              <a:gd name="connsiteY9" fmla="*/ 209857 h 1259118"/>
              <a:gd name="connsiteX0" fmla="*/ 257176 w 5398285"/>
              <a:gd name="connsiteY0" fmla="*/ 26700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89718 w 5230827"/>
              <a:gd name="connsiteY0" fmla="*/ 267007 h 1259118"/>
              <a:gd name="connsiteX1" fmla="*/ 85262 w 5230827"/>
              <a:gd name="connsiteY1" fmla="*/ 4763 h 1259118"/>
              <a:gd name="connsiteX2" fmla="*/ 5020970 w 5230827"/>
              <a:gd name="connsiteY2" fmla="*/ 0 h 1259118"/>
              <a:gd name="connsiteX3" fmla="*/ 5230827 w 5230827"/>
              <a:gd name="connsiteY3" fmla="*/ 209857 h 1259118"/>
              <a:gd name="connsiteX4" fmla="*/ 5230827 w 5230827"/>
              <a:gd name="connsiteY4" fmla="*/ 1049261 h 1259118"/>
              <a:gd name="connsiteX5" fmla="*/ 5020970 w 5230827"/>
              <a:gd name="connsiteY5" fmla="*/ 1259118 h 1259118"/>
              <a:gd name="connsiteX6" fmla="*/ 42400 w 5230827"/>
              <a:gd name="connsiteY6" fmla="*/ 1259118 h 1259118"/>
              <a:gd name="connsiteX7" fmla="*/ 84956 w 5230827"/>
              <a:gd name="connsiteY7" fmla="*/ 1058786 h 1259118"/>
              <a:gd name="connsiteX8" fmla="*/ 87591 w 5230827"/>
              <a:gd name="connsiteY8" fmla="*/ 586727 h 1259118"/>
              <a:gd name="connsiteX9" fmla="*/ 89718 w 5230827"/>
              <a:gd name="connsiteY9" fmla="*/ 267007 h 1259118"/>
              <a:gd name="connsiteX0" fmla="*/ 47318 w 5188427"/>
              <a:gd name="connsiteY0" fmla="*/ 267007 h 1259118"/>
              <a:gd name="connsiteX1" fmla="*/ 42862 w 5188427"/>
              <a:gd name="connsiteY1" fmla="*/ 4763 h 1259118"/>
              <a:gd name="connsiteX2" fmla="*/ 4978570 w 5188427"/>
              <a:gd name="connsiteY2" fmla="*/ 0 h 1259118"/>
              <a:gd name="connsiteX3" fmla="*/ 5188427 w 5188427"/>
              <a:gd name="connsiteY3" fmla="*/ 209857 h 1259118"/>
              <a:gd name="connsiteX4" fmla="*/ 5188427 w 5188427"/>
              <a:gd name="connsiteY4" fmla="*/ 1049261 h 1259118"/>
              <a:gd name="connsiteX5" fmla="*/ 4978570 w 5188427"/>
              <a:gd name="connsiteY5" fmla="*/ 1259118 h 1259118"/>
              <a:gd name="connsiteX6" fmla="*/ 0 w 5188427"/>
              <a:gd name="connsiteY6" fmla="*/ 1259118 h 1259118"/>
              <a:gd name="connsiteX7" fmla="*/ 42556 w 5188427"/>
              <a:gd name="connsiteY7" fmla="*/ 1058786 h 1259118"/>
              <a:gd name="connsiteX8" fmla="*/ 45191 w 5188427"/>
              <a:gd name="connsiteY8" fmla="*/ 586727 h 1259118"/>
              <a:gd name="connsiteX9" fmla="*/ 47318 w 5188427"/>
              <a:gd name="connsiteY9" fmla="*/ 267007 h 1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8427" h="1259118">
                <a:moveTo>
                  <a:pt x="47318" y="267007"/>
                </a:moveTo>
                <a:cubicBezTo>
                  <a:pt x="47318" y="151106"/>
                  <a:pt x="41261" y="95251"/>
                  <a:pt x="42862" y="4763"/>
                </a:cubicBezTo>
                <a:lnTo>
                  <a:pt x="4978570" y="0"/>
                </a:lnTo>
                <a:cubicBezTo>
                  <a:pt x="5094471" y="0"/>
                  <a:pt x="5188427" y="93956"/>
                  <a:pt x="5188427" y="209857"/>
                </a:cubicBezTo>
                <a:lnTo>
                  <a:pt x="5188427" y="1049261"/>
                </a:lnTo>
                <a:cubicBezTo>
                  <a:pt x="5188427" y="1165162"/>
                  <a:pt x="5094471" y="1259118"/>
                  <a:pt x="4978570" y="1259118"/>
                </a:cubicBezTo>
                <a:lnTo>
                  <a:pt x="0" y="1259118"/>
                </a:lnTo>
                <a:cubicBezTo>
                  <a:pt x="41261" y="1192443"/>
                  <a:pt x="42556" y="1174687"/>
                  <a:pt x="42556" y="1058786"/>
                </a:cubicBezTo>
                <a:cubicBezTo>
                  <a:pt x="41847" y="907783"/>
                  <a:pt x="45900" y="737730"/>
                  <a:pt x="45191" y="586727"/>
                </a:cubicBezTo>
                <a:cubicBezTo>
                  <a:pt x="45900" y="457929"/>
                  <a:pt x="46609" y="395805"/>
                  <a:pt x="47318" y="267007"/>
                </a:cubicBezTo>
                <a:close/>
              </a:path>
            </a:pathLst>
          </a:custGeom>
          <a:ln w="25400">
            <a:solidFill>
              <a:schemeClr val="tx1"/>
            </a:solidFill>
          </a:ln>
        </p:spPr>
        <p:txBody>
          <a:bodyPr/>
          <a:lstStyle/>
          <a:p>
            <a:pPr lvl="0"/>
            <a:r>
              <a:rPr lang="en-US" sz="1100" dirty="0"/>
              <a:t>Financial assistance for spouses of Service members in pay-grades of  E1-E5, O1-O2 and W1-W2</a:t>
            </a:r>
          </a:p>
          <a:p>
            <a:pPr lvl="0"/>
            <a:r>
              <a:rPr lang="en-US" sz="1100" dirty="0"/>
              <a:t>Up to $4,000 for education/training and license/credential in a portable career</a:t>
            </a:r>
          </a:p>
          <a:p>
            <a:pPr lvl="0"/>
            <a:r>
              <a:rPr lang="en-US" sz="1100" dirty="0"/>
              <a:t>Financial assistance provided to more than 43,000 spouses in fiscal year 2012</a:t>
            </a:r>
          </a:p>
          <a:p>
            <a:pPr lvl="0"/>
            <a:r>
              <a:rPr lang="en-US" sz="1100" u="sng" dirty="0">
                <a:hlinkClick r:id="rId5" tooltip="My Career Advancement Accounts Scholarship Program "/>
              </a:rPr>
              <a:t>https://aiportal.acc.af.mil/mycaa/</a:t>
            </a:r>
            <a:r>
              <a:rPr lang="en-US" sz="1100" dirty="0">
                <a:hlinkClick r:id="rId5" tooltip="My Career Advancement Accounts Scholarship Program "/>
              </a:rPr>
              <a:t> </a:t>
            </a:r>
            <a:endParaRPr lang="en-US" sz="1100" dirty="0"/>
          </a:p>
        </p:txBody>
      </p:sp>
      <p:sp>
        <p:nvSpPr>
          <p:cNvPr id="6" name="Text Placeholder 5"/>
          <p:cNvSpPr>
            <a:spLocks noGrp="1"/>
          </p:cNvSpPr>
          <p:nvPr>
            <p:ph type="body" sz="quarter" idx="31"/>
          </p:nvPr>
        </p:nvSpPr>
        <p:spPr/>
        <p:txBody>
          <a:bodyPr/>
          <a:lstStyle/>
          <a:p>
            <a:pPr lvl="0"/>
            <a:r>
              <a:rPr lang="en-US" dirty="0"/>
              <a:t>Military Spouse Employment </a:t>
            </a:r>
            <a:r>
              <a:rPr lang="en-US" dirty="0" smtClean="0"/>
              <a:t>Partnership</a:t>
            </a:r>
            <a:endParaRPr lang="en-US" dirty="0"/>
          </a:p>
        </p:txBody>
      </p:sp>
      <p:sp>
        <p:nvSpPr>
          <p:cNvPr id="5" name="Text Placeholder 4"/>
          <p:cNvSpPr>
            <a:spLocks noGrp="1"/>
          </p:cNvSpPr>
          <p:nvPr>
            <p:ph type="body" sz="quarter" idx="30"/>
          </p:nvPr>
        </p:nvSpPr>
        <p:spPr>
          <a:xfrm>
            <a:off x="3435359" y="5025032"/>
            <a:ext cx="5172590" cy="1301750"/>
          </a:xfrm>
          <a:custGeom>
            <a:avLst/>
            <a:gdLst>
              <a:gd name="connsiteX0" fmla="*/ 0 w 5398284"/>
              <a:gd name="connsiteY0" fmla="*/ 21616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0 w 5398284"/>
              <a:gd name="connsiteY8" fmla="*/ 216169 h 1296988"/>
              <a:gd name="connsiteX0" fmla="*/ 252413 w 5398284"/>
              <a:gd name="connsiteY0" fmla="*/ 61621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252413 w 539828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16219 h 1296988"/>
              <a:gd name="connsiteX1" fmla="*/ 23812 w 5182115"/>
              <a:gd name="connsiteY1" fmla="*/ 9525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590" h="1301750">
                <a:moveTo>
                  <a:pt x="26719" y="616219"/>
                </a:moveTo>
                <a:cubicBezTo>
                  <a:pt x="21956" y="230132"/>
                  <a:pt x="56825" y="185737"/>
                  <a:pt x="14287" y="9525"/>
                </a:cubicBezTo>
                <a:lnTo>
                  <a:pt x="4956421" y="0"/>
                </a:lnTo>
                <a:cubicBezTo>
                  <a:pt x="5075808" y="0"/>
                  <a:pt x="5172590" y="96782"/>
                  <a:pt x="5172590" y="216169"/>
                </a:cubicBezTo>
                <a:lnTo>
                  <a:pt x="5172590" y="1080819"/>
                </a:lnTo>
                <a:cubicBezTo>
                  <a:pt x="5172590" y="1200206"/>
                  <a:pt x="5075808" y="1296988"/>
                  <a:pt x="4956421" y="1296988"/>
                </a:cubicBezTo>
                <a:lnTo>
                  <a:pt x="0" y="1301750"/>
                </a:lnTo>
                <a:cubicBezTo>
                  <a:pt x="37775" y="1230312"/>
                  <a:pt x="26718" y="1176393"/>
                  <a:pt x="26718" y="1057006"/>
                </a:cubicBezTo>
                <a:cubicBezTo>
                  <a:pt x="26718" y="768789"/>
                  <a:pt x="26719" y="904436"/>
                  <a:pt x="26719" y="616219"/>
                </a:cubicBezTo>
                <a:close/>
              </a:path>
            </a:pathLst>
          </a:custGeom>
          <a:ln w="25400">
            <a:solidFill>
              <a:schemeClr val="tx1"/>
            </a:solidFill>
          </a:ln>
        </p:spPr>
        <p:txBody>
          <a:bodyPr/>
          <a:lstStyle/>
          <a:p>
            <a:pPr lvl="0"/>
            <a:r>
              <a:rPr lang="en-US" sz="1100" dirty="0"/>
              <a:t>Web-enabled employment and career partnership connect military spouses with vetted Fortune 500 PLUS employers – 231 corporate partners</a:t>
            </a:r>
          </a:p>
          <a:p>
            <a:pPr lvl="0"/>
            <a:r>
              <a:rPr lang="en-US" sz="1100" dirty="0"/>
              <a:t>Partners’ Statements of Support to increase employment, provide career promotion opportunities and ensure pay equity for military spouses</a:t>
            </a:r>
          </a:p>
          <a:p>
            <a:pPr lvl="0"/>
            <a:r>
              <a:rPr lang="en-US" sz="1100" dirty="0"/>
              <a:t>Spouse Ambassador Network</a:t>
            </a:r>
          </a:p>
          <a:p>
            <a:pPr lvl="0"/>
            <a:r>
              <a:rPr lang="en-US" sz="1100" u="sng" dirty="0">
                <a:hlinkClick r:id="rId6"/>
              </a:rPr>
              <a:t>https://</a:t>
            </a:r>
            <a:r>
              <a:rPr lang="en-US" sz="1100" u="sng" dirty="0">
                <a:hlinkClick r:id="rId6" tooltip="Military Spouse Employment Partnership"/>
              </a:rPr>
              <a:t>msepjobs.militaryonesource.mil</a:t>
            </a:r>
            <a:r>
              <a:rPr lang="en-US" sz="1100" u="sng" dirty="0">
                <a:hlinkClick r:id="rId6"/>
              </a:rPr>
              <a:t>/</a:t>
            </a:r>
            <a:r>
              <a:rPr lang="en-US" sz="1100" dirty="0"/>
              <a:t> </a:t>
            </a:r>
          </a:p>
        </p:txBody>
      </p:sp>
      <p:sp>
        <p:nvSpPr>
          <p:cNvPr id="4" name="Slide Number Placeholder 3"/>
          <p:cNvSpPr>
            <a:spLocks noGrp="1"/>
          </p:cNvSpPr>
          <p:nvPr>
            <p:ph type="sldNum" sz="quarter" idx="12"/>
          </p:nvPr>
        </p:nvSpPr>
        <p:spPr/>
        <p:txBody>
          <a:bodyPr/>
          <a:lstStyle/>
          <a:p>
            <a:fld id="{06F3687E-023C-6D42-93D8-2F53A3EEE9B2}" type="slidenum">
              <a:rPr lang="en-US" smtClean="0">
                <a:solidFill>
                  <a:prstClr val="white"/>
                </a:solidFill>
              </a:rPr>
              <a:pPr/>
              <a:t>10</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2" name="Date Placeholder 1"/>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Tree>
    <p:extLst>
      <p:ext uri="{BB962C8B-B14F-4D97-AF65-F5344CB8AC3E}">
        <p14:creationId xmlns:p14="http://schemas.microsoft.com/office/powerpoint/2010/main" val="3231224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Login</a:t>
            </a:r>
            <a:endParaRPr lang="en-US" dirty="0"/>
          </a:p>
        </p:txBody>
      </p:sp>
      <p:pic>
        <p:nvPicPr>
          <p:cNvPr id="1026" name="Screenshot of MySite Log-in"/>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07303" y="1818534"/>
            <a:ext cx="3564879" cy="3833692"/>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MySite Log-in credential location oval"/>
          <p:cNvSpPr/>
          <p:nvPr/>
        </p:nvSpPr>
        <p:spPr>
          <a:xfrm>
            <a:off x="5500084" y="2840181"/>
            <a:ext cx="2107951" cy="102523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27" name="Screenshot of log-in location" descr="Screenshot of Log-in location in far upper right hand corne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30995" y="2172137"/>
            <a:ext cx="3593933" cy="2914089"/>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MySite Log-in location oval"/>
          <p:cNvSpPr/>
          <p:nvPr/>
        </p:nvSpPr>
        <p:spPr>
          <a:xfrm>
            <a:off x="3810001" y="2130574"/>
            <a:ext cx="663142" cy="18077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487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Accessing Service Provider Home</a:t>
            </a:r>
            <a:endParaRPr lang="en-US" dirty="0"/>
          </a:p>
        </p:txBody>
      </p:sp>
      <p:pic>
        <p:nvPicPr>
          <p:cNvPr id="2050" name="Screenshot of  page for Accessing Service Provider" descr="Screenshot of the page for Accessing Service Provide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124790" y="1565565"/>
            <a:ext cx="5098492" cy="4192224"/>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1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Service Provider Home</a:t>
            </a:r>
            <a:endParaRPr lang="en-US" dirty="0"/>
          </a:p>
        </p:txBody>
      </p:sp>
      <p:pic>
        <p:nvPicPr>
          <p:cNvPr id="3075" name="Service Provider Screenshot" descr="Screenshot of the Service Provider Home Page"/>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223817" y="1565544"/>
            <a:ext cx="4917942" cy="411604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5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Service Provider </a:t>
            </a:r>
            <a:r>
              <a:rPr lang="en-US" dirty="0"/>
              <a:t>R</a:t>
            </a:r>
            <a:r>
              <a:rPr lang="en-US" dirty="0" smtClean="0"/>
              <a:t>esources</a:t>
            </a:r>
            <a:endParaRPr lang="en-US" dirty="0"/>
          </a:p>
        </p:txBody>
      </p:sp>
      <p:pic>
        <p:nvPicPr>
          <p:cNvPr id="4" name="Location of &quot;What's New with MC&amp;FP&quot; link" descr="Location of &quot;What's New with MC&amp;FP&quot; link"/>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48328" y="1295400"/>
            <a:ext cx="6610709" cy="4070350"/>
          </a:xfrm>
          <a:ln w="6350">
            <a:solidFill>
              <a:schemeClr val="tx1">
                <a:lumMod val="50000"/>
                <a:lumOff val="50000"/>
              </a:schemeClr>
            </a:solidFill>
          </a:ln>
        </p:spPr>
      </p:pic>
      <p:sp>
        <p:nvSpPr>
          <p:cNvPr id="2" name="What's New location oval"/>
          <p:cNvSpPr/>
          <p:nvPr/>
        </p:nvSpPr>
        <p:spPr>
          <a:xfrm>
            <a:off x="5181600" y="3048000"/>
            <a:ext cx="2209800" cy="990600"/>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91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Monthly Focus</a:t>
            </a:r>
            <a:endParaRPr lang="en-US" dirty="0"/>
          </a:p>
        </p:txBody>
      </p:sp>
      <p:pic>
        <p:nvPicPr>
          <p:cNvPr id="4099" name="Military Move drop down" descr="Military Move drop dow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899" y="1604517"/>
            <a:ext cx="3327765" cy="2180259"/>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Monthly Focus' screenshot" descr="'Monthly Focus' screensh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460" y="2285998"/>
            <a:ext cx="4873704" cy="362102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Military Move drop down Oval"/>
          <p:cNvSpPr/>
          <p:nvPr/>
        </p:nvSpPr>
        <p:spPr>
          <a:xfrm>
            <a:off x="1634685" y="2048256"/>
            <a:ext cx="1743331" cy="84789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398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Events and Presentations screenshot" descr="Events and Presentations screenshot"/>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1142" y="1170431"/>
            <a:ext cx="4681086" cy="281635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Resource Request Form header screenshot" descr="Resource Request Form header screensh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73" y="4228055"/>
            <a:ext cx="2788920" cy="70130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resentation Tools close up screenshot" descr="Presentation Tools close up screensh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80746" y="4228055"/>
            <a:ext cx="2920656" cy="1298069"/>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5" name="Train the trainer close up screenshot" descr="Train the Trainer screensh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48466" y="4744788"/>
            <a:ext cx="2642703" cy="129100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source Request Form oval"/>
          <p:cNvSpPr/>
          <p:nvPr/>
        </p:nvSpPr>
        <p:spPr>
          <a:xfrm>
            <a:off x="3089547" y="3712464"/>
            <a:ext cx="1236531" cy="25603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p:cNvSpPr>
            <a:spLocks noGrp="1"/>
          </p:cNvSpPr>
          <p:nvPr>
            <p:ph type="ctrTitle"/>
          </p:nvPr>
        </p:nvSpPr>
        <p:spPr>
          <a:prstGeom prst="rect">
            <a:avLst/>
          </a:prstGeom>
        </p:spPr>
        <p:txBody>
          <a:bodyPr/>
          <a:lstStyle/>
          <a:p>
            <a:r>
              <a:rPr lang="en-US" dirty="0" smtClean="0"/>
              <a:t>Events and Presentations</a:t>
            </a:r>
            <a:endParaRPr lang="en-US" dirty="0"/>
          </a:p>
        </p:txBody>
      </p:sp>
    </p:spTree>
    <p:extLst>
      <p:ext uri="{BB962C8B-B14F-4D97-AF65-F5344CB8AC3E}">
        <p14:creationId xmlns:p14="http://schemas.microsoft.com/office/powerpoint/2010/main" val="384439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Military OneSource eNewsletter</a:t>
            </a:r>
            <a:endParaRPr lang="en-US" dirty="0"/>
          </a:p>
        </p:txBody>
      </p:sp>
      <p:pic>
        <p:nvPicPr>
          <p:cNvPr id="6146" name="MOS eNewsletter screenshot" descr="MOS eNewsletter screensh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6403" y="1481328"/>
            <a:ext cx="4137452" cy="4451604"/>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ontent"/>
          <p:cNvSpPr>
            <a:spLocks noGrp="1"/>
          </p:cNvSpPr>
          <p:nvPr>
            <p:ph idx="1"/>
          </p:nvPr>
        </p:nvSpPr>
        <p:spPr>
          <a:prstGeom prst="rect">
            <a:avLst/>
          </a:prstGeom>
        </p:spPr>
        <p:txBody>
          <a:bodyPr/>
          <a:lstStyle/>
          <a:p>
            <a:r>
              <a:rPr lang="en-US" dirty="0" smtClean="0"/>
              <a:t>Subscribe to </a:t>
            </a:r>
            <a:br>
              <a:rPr lang="en-US" dirty="0" smtClean="0"/>
            </a:br>
            <a:r>
              <a:rPr lang="en-US" dirty="0" smtClean="0"/>
              <a:t>the newsletter</a:t>
            </a:r>
          </a:p>
          <a:p>
            <a:r>
              <a:rPr lang="en-US" dirty="0" smtClean="0"/>
              <a:t>View current and </a:t>
            </a:r>
            <a:br>
              <a:rPr lang="en-US" dirty="0" smtClean="0"/>
            </a:br>
            <a:r>
              <a:rPr lang="en-US" dirty="0" smtClean="0"/>
              <a:t>archived issues</a:t>
            </a:r>
            <a:endParaRPr lang="en-US" dirty="0"/>
          </a:p>
        </p:txBody>
      </p:sp>
    </p:spTree>
    <p:extLst>
      <p:ext uri="{BB962C8B-B14F-4D97-AF65-F5344CB8AC3E}">
        <p14:creationId xmlns:p14="http://schemas.microsoft.com/office/powerpoint/2010/main" val="11500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Orderable Materials</a:t>
            </a:r>
            <a:endParaRPr lang="en-US" dirty="0"/>
          </a:p>
        </p:txBody>
      </p:sp>
      <p:pic>
        <p:nvPicPr>
          <p:cNvPr id="9218" name="'Order Items' Footer Screenshot" descr="'Order Items' Footer Screensh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6206" y="1666725"/>
            <a:ext cx="4198144" cy="134640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19" name="'Order Items' screenshot" descr="'Order Items' Screensh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0200" y="3162300"/>
            <a:ext cx="4810743" cy="292893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Order Items' Link Oval"/>
          <p:cNvSpPr/>
          <p:nvPr/>
        </p:nvSpPr>
        <p:spPr>
          <a:xfrm>
            <a:off x="6756673" y="2339929"/>
            <a:ext cx="729978" cy="25603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cNvSpPr>
            <a:spLocks noGrp="1"/>
          </p:cNvSpPr>
          <p:nvPr>
            <p:ph idx="1"/>
          </p:nvPr>
        </p:nvSpPr>
        <p:spPr>
          <a:prstGeom prst="rect">
            <a:avLst/>
          </a:prstGeom>
        </p:spPr>
        <p:txBody>
          <a:bodyPr/>
          <a:lstStyle/>
          <a:p>
            <a:r>
              <a:rPr lang="en-US" dirty="0" smtClean="0"/>
              <a:t>Order Military </a:t>
            </a:r>
            <a:br>
              <a:rPr lang="en-US" dirty="0" smtClean="0"/>
            </a:br>
            <a:r>
              <a:rPr lang="en-US" dirty="0" smtClean="0"/>
              <a:t>OneSource </a:t>
            </a:r>
            <a:br>
              <a:rPr lang="en-US" dirty="0" smtClean="0"/>
            </a:br>
            <a:r>
              <a:rPr lang="en-US" dirty="0" smtClean="0"/>
              <a:t>promotional materials</a:t>
            </a:r>
            <a:endParaRPr lang="en-US" dirty="0"/>
          </a:p>
        </p:txBody>
      </p:sp>
    </p:spTree>
    <p:extLst>
      <p:ext uri="{BB962C8B-B14F-4D97-AF65-F5344CB8AC3E}">
        <p14:creationId xmlns:p14="http://schemas.microsoft.com/office/powerpoint/2010/main" val="320448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Printable Materials</a:t>
            </a:r>
            <a:endParaRPr lang="en-US" dirty="0"/>
          </a:p>
        </p:txBody>
      </p:sp>
      <p:pic>
        <p:nvPicPr>
          <p:cNvPr id="7171" name="'What can Military OneSource do for you?' Flyer" descr="&quot;What can Military OneSource do for you?&quot; fly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254438">
            <a:off x="1772552" y="3108959"/>
            <a:ext cx="1836314" cy="224813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0" name="Health Coaching Flyer" descr="&quot;Health Coaching&quot; Fly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59002">
            <a:off x="2807125" y="3463813"/>
            <a:ext cx="1946794" cy="2190142"/>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List of Flyers" descr="List of available flyers on the websi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76106" y="1338586"/>
            <a:ext cx="3054078" cy="317722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ontent"/>
          <p:cNvSpPr>
            <a:spLocks noGrp="1"/>
          </p:cNvSpPr>
          <p:nvPr>
            <p:ph idx="1"/>
          </p:nvPr>
        </p:nvSpPr>
        <p:spPr>
          <a:xfrm>
            <a:off x="685800" y="1301545"/>
            <a:ext cx="3556416" cy="1426665"/>
          </a:xfrm>
          <a:prstGeom prst="rect">
            <a:avLst/>
          </a:prstGeom>
        </p:spPr>
        <p:txBody>
          <a:bodyPr/>
          <a:lstStyle/>
          <a:p>
            <a:r>
              <a:rPr lang="en-US" dirty="0" smtClean="0"/>
              <a:t>Flyers</a:t>
            </a:r>
          </a:p>
          <a:p>
            <a:r>
              <a:rPr lang="en-US" dirty="0" smtClean="0"/>
              <a:t>Topical lists</a:t>
            </a:r>
          </a:p>
          <a:p>
            <a:r>
              <a:rPr lang="en-US" dirty="0" smtClean="0"/>
              <a:t>Program overview</a:t>
            </a:r>
            <a:endParaRPr lang="en-US" dirty="0"/>
          </a:p>
        </p:txBody>
      </p:sp>
    </p:spTree>
    <p:extLst>
      <p:ext uri="{BB962C8B-B14F-4D97-AF65-F5344CB8AC3E}">
        <p14:creationId xmlns:p14="http://schemas.microsoft.com/office/powerpoint/2010/main" val="115061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General Eligibility</a:t>
            </a:r>
            <a:endParaRPr lang="en-US" dirty="0"/>
          </a:p>
        </p:txBody>
      </p:sp>
      <p:sp>
        <p:nvSpPr>
          <p:cNvPr id="2" name="Content"/>
          <p:cNvSpPr>
            <a:spLocks noGrp="1"/>
          </p:cNvSpPr>
          <p:nvPr>
            <p:ph idx="1"/>
          </p:nvPr>
        </p:nvSpPr>
        <p:spPr/>
        <p:txBody>
          <a:bodyPr/>
          <a:lstStyle/>
          <a:p>
            <a:r>
              <a:rPr lang="en-US" dirty="0"/>
              <a:t>Active duty, National Guard and </a:t>
            </a:r>
            <a:r>
              <a:rPr lang="en-US" dirty="0" smtClean="0"/>
              <a:t>Reserve Component service </a:t>
            </a:r>
            <a:r>
              <a:rPr lang="en-US" dirty="0"/>
              <a:t>members </a:t>
            </a:r>
          </a:p>
          <a:p>
            <a:r>
              <a:rPr lang="en-US" dirty="0"/>
              <a:t>Immediate family members</a:t>
            </a:r>
          </a:p>
          <a:p>
            <a:r>
              <a:rPr lang="en-US" dirty="0"/>
              <a:t>Coast Guard </a:t>
            </a:r>
            <a:r>
              <a:rPr lang="en-US" dirty="0" smtClean="0"/>
              <a:t>when </a:t>
            </a:r>
            <a:r>
              <a:rPr lang="en-US" dirty="0"/>
              <a:t>activated with the Navy</a:t>
            </a:r>
          </a:p>
          <a:p>
            <a:r>
              <a:rPr lang="en-US" dirty="0"/>
              <a:t>Civilian Expeditionary </a:t>
            </a:r>
            <a:r>
              <a:rPr lang="en-US" dirty="0" smtClean="0"/>
              <a:t>Workforce</a:t>
            </a:r>
            <a:endParaRPr lang="en-US" dirty="0"/>
          </a:p>
        </p:txBody>
      </p:sp>
    </p:spTree>
    <p:extLst>
      <p:ext uri="{BB962C8B-B14F-4D97-AF65-F5344CB8AC3E}">
        <p14:creationId xmlns:p14="http://schemas.microsoft.com/office/powerpoint/2010/main" val="66154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Finding Information and Products</a:t>
            </a:r>
            <a:endParaRPr lang="en-US" dirty="0"/>
          </a:p>
        </p:txBody>
      </p:sp>
      <p:pic>
        <p:nvPicPr>
          <p:cNvPr id="8194" name="Installation Locator Screen Shot" descr="Screenshot locating where to log in to the E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433" y="2330797"/>
            <a:ext cx="3822701" cy="292634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Product Link Oval"/>
          <p:cNvSpPr/>
          <p:nvPr/>
        </p:nvSpPr>
        <p:spPr>
          <a:xfrm>
            <a:off x="2333905" y="4533902"/>
            <a:ext cx="378342" cy="114301"/>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195" name="Product Log-in Screen Shot" descr="Product Log-in Screen Sh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30238" y="3000440"/>
            <a:ext cx="3808505" cy="2833686"/>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Product Log-in Oval" descr="Oval detailing the location of Loggin in to the EAP on the Products page"/>
          <p:cNvSpPr/>
          <p:nvPr/>
        </p:nvSpPr>
        <p:spPr>
          <a:xfrm>
            <a:off x="6553200" y="3629025"/>
            <a:ext cx="1438275" cy="80730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Content"/>
          <p:cNvSpPr>
            <a:spLocks noGrp="1"/>
          </p:cNvSpPr>
          <p:nvPr>
            <p:ph idx="1"/>
          </p:nvPr>
        </p:nvSpPr>
        <p:spPr>
          <a:prstGeom prst="rect">
            <a:avLst/>
          </a:prstGeom>
        </p:spPr>
        <p:txBody>
          <a:bodyPr/>
          <a:lstStyle/>
          <a:p>
            <a:r>
              <a:rPr lang="en-US" dirty="0" smtClean="0"/>
              <a:t>Click to quickly access information available through Military OneSource.</a:t>
            </a:r>
            <a:endParaRPr lang="en-US" dirty="0"/>
          </a:p>
        </p:txBody>
      </p:sp>
    </p:spTree>
    <p:extLst>
      <p:ext uri="{BB962C8B-B14F-4D97-AF65-F5344CB8AC3E}">
        <p14:creationId xmlns:p14="http://schemas.microsoft.com/office/powerpoint/2010/main" val="13424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Affiliate Provider Information</a:t>
            </a:r>
            <a:endParaRPr lang="en-US" dirty="0"/>
          </a:p>
        </p:txBody>
      </p:sp>
      <p:sp>
        <p:nvSpPr>
          <p:cNvPr id="2" name="Content"/>
          <p:cNvSpPr>
            <a:spLocks noGrp="1"/>
          </p:cNvSpPr>
          <p:nvPr>
            <p:ph idx="1"/>
          </p:nvPr>
        </p:nvSpPr>
        <p:spPr>
          <a:prstGeom prst="rect">
            <a:avLst/>
          </a:prstGeom>
        </p:spPr>
        <p:txBody>
          <a:bodyPr/>
          <a:lstStyle/>
          <a:p>
            <a:r>
              <a:rPr lang="en-US" dirty="0" smtClean="0"/>
              <a:t>Affiliate provider </a:t>
            </a:r>
            <a:r>
              <a:rPr lang="en-US" dirty="0"/>
              <a:t>n</a:t>
            </a:r>
            <a:r>
              <a:rPr lang="en-US" dirty="0" smtClean="0"/>
              <a:t>etwork criteria</a:t>
            </a:r>
          </a:p>
          <a:p>
            <a:pPr lvl="1"/>
            <a:r>
              <a:rPr lang="en-US" dirty="0" smtClean="0"/>
              <a:t>Master’s degree or higher</a:t>
            </a:r>
          </a:p>
          <a:p>
            <a:pPr lvl="1"/>
            <a:r>
              <a:rPr lang="en-US" dirty="0" smtClean="0"/>
              <a:t>Five years post-master’s clinical experience</a:t>
            </a:r>
          </a:p>
          <a:p>
            <a:pPr lvl="1"/>
            <a:r>
              <a:rPr lang="en-US" dirty="0" smtClean="0"/>
              <a:t>Minimum three years employee assistance program experience</a:t>
            </a:r>
          </a:p>
          <a:p>
            <a:r>
              <a:rPr lang="en-US" dirty="0" smtClean="0"/>
              <a:t>More information on additional criteria and joining the network can be found at </a:t>
            </a:r>
            <a:r>
              <a:rPr lang="en-US" dirty="0" smtClean="0">
                <a:hlinkClick r:id="rId3" tooltip="ValueOptions Provider Services page"/>
              </a:rPr>
              <a:t>http://www.valueoptions.com/providers  </a:t>
            </a:r>
            <a:endParaRPr lang="en-US" dirty="0"/>
          </a:p>
        </p:txBody>
      </p:sp>
    </p:spTree>
    <p:extLst>
      <p:ext uri="{BB962C8B-B14F-4D97-AF65-F5344CB8AC3E}">
        <p14:creationId xmlns:p14="http://schemas.microsoft.com/office/powerpoint/2010/main" val="422197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Social Media Hub</a:t>
            </a:r>
            <a:endParaRPr lang="en-US" dirty="0"/>
          </a:p>
        </p:txBody>
      </p:sp>
      <p:pic>
        <p:nvPicPr>
          <p:cNvPr id="4" name="Social Media Hub Screenshot" descr="Screenshot of Military OneSource Social Media Hub Talking Point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9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Online Library Resources</a:t>
            </a:r>
            <a:endParaRPr lang="en-US" dirty="0"/>
          </a:p>
        </p:txBody>
      </p:sp>
      <p:sp>
        <p:nvSpPr>
          <p:cNvPr id="2" name="Content"/>
          <p:cNvSpPr>
            <a:spLocks noGrp="1"/>
          </p:cNvSpPr>
          <p:nvPr>
            <p:ph idx="1"/>
          </p:nvPr>
        </p:nvSpPr>
        <p:spPr>
          <a:xfrm>
            <a:off x="685800" y="1301544"/>
            <a:ext cx="7772400" cy="4203906"/>
          </a:xfrm>
        </p:spPr>
        <p:txBody>
          <a:bodyPr/>
          <a:lstStyle/>
          <a:p>
            <a:pPr marL="0" indent="0" algn="ctr">
              <a:buNone/>
            </a:pPr>
            <a:r>
              <a:rPr lang="en-US" dirty="0"/>
              <a:t>Audio books, e-books, </a:t>
            </a:r>
            <a:r>
              <a:rPr lang="en-US" dirty="0" smtClean="0"/>
              <a:t>research, tutoring, exam </a:t>
            </a:r>
            <a:r>
              <a:rPr lang="en-US" dirty="0"/>
              <a:t>prep, </a:t>
            </a:r>
            <a:r>
              <a:rPr lang="en-US" dirty="0" smtClean="0"/>
              <a:t>résumé </a:t>
            </a:r>
            <a:r>
              <a:rPr lang="en-US" dirty="0"/>
              <a:t>builder and more</a:t>
            </a:r>
            <a:r>
              <a:rPr lang="en-US" dirty="0" smtClean="0"/>
              <a:t>!</a:t>
            </a:r>
            <a:endParaRPr lang="en-US" sz="800" dirty="0">
              <a:solidFill>
                <a:srgbClr val="FFFFFF"/>
              </a:solidFill>
            </a:endParaRPr>
          </a:p>
          <a:p>
            <a:pPr marL="0" indent="0" algn="ctr">
              <a:buNone/>
            </a:pPr>
            <a:r>
              <a:rPr lang="en-US" sz="800" dirty="0" smtClean="0">
                <a:solidFill>
                  <a:srgbClr val="FFFFFF"/>
                </a:solidFill>
              </a:rPr>
              <a:t>Image of various online library resource logos</a:t>
            </a:r>
            <a:endParaRPr lang="en-US" sz="800" dirty="0">
              <a:solidFill>
                <a:srgbClr val="FFFFFF"/>
              </a:solidFill>
            </a:endParaRPr>
          </a:p>
        </p:txBody>
      </p:sp>
      <p:pic>
        <p:nvPicPr>
          <p:cNvPr id="3092" name="Morning Star" descr="Morningstar Investment Research Center"/>
          <p:cNvPicPr>
            <a:picLocks noChangeAspect="1" noChangeArrowheads="1"/>
          </p:cNvPicPr>
          <p:nvPr/>
        </p:nvPicPr>
        <p:blipFill>
          <a:blip r:embed="rId3"/>
          <a:srcRect/>
          <a:stretch>
            <a:fillRect/>
          </a:stretch>
        </p:blipFill>
        <p:spPr bwMode="auto">
          <a:xfrm>
            <a:off x="1355364" y="2082152"/>
            <a:ext cx="1244961" cy="597624"/>
          </a:xfrm>
          <a:prstGeom prst="rect">
            <a:avLst/>
          </a:prstGeom>
          <a:noFill/>
        </p:spPr>
      </p:pic>
      <p:pic>
        <p:nvPicPr>
          <p:cNvPr id="3081" name="Newsbank" descr="News Bank"/>
          <p:cNvPicPr>
            <a:picLocks noChangeAspect="1" noChangeArrowheads="1"/>
          </p:cNvPicPr>
          <p:nvPr/>
        </p:nvPicPr>
        <p:blipFill>
          <a:blip r:embed="rId4"/>
          <a:srcRect/>
          <a:stretch>
            <a:fillRect/>
          </a:stretch>
        </p:blipFill>
        <p:spPr bwMode="auto">
          <a:xfrm>
            <a:off x="3083778" y="2082152"/>
            <a:ext cx="1381123" cy="657225"/>
          </a:xfrm>
          <a:prstGeom prst="rect">
            <a:avLst/>
          </a:prstGeom>
          <a:noFill/>
        </p:spPr>
      </p:pic>
      <p:pic>
        <p:nvPicPr>
          <p:cNvPr id="3080" name="Auto Repair Reference Center" descr="Auto Repair Reference Center"/>
          <p:cNvPicPr>
            <a:picLocks noChangeAspect="1" noChangeArrowheads="1"/>
          </p:cNvPicPr>
          <p:nvPr/>
        </p:nvPicPr>
        <p:blipFill>
          <a:blip r:embed="rId5"/>
          <a:srcRect/>
          <a:stretch>
            <a:fillRect/>
          </a:stretch>
        </p:blipFill>
        <p:spPr bwMode="auto">
          <a:xfrm>
            <a:off x="4962095" y="2082152"/>
            <a:ext cx="1267629" cy="597624"/>
          </a:xfrm>
          <a:prstGeom prst="rect">
            <a:avLst/>
          </a:prstGeom>
          <a:noFill/>
        </p:spPr>
      </p:pic>
      <p:pic>
        <p:nvPicPr>
          <p:cNvPr id="3086" name="Master File" descr="Master File"/>
          <p:cNvPicPr>
            <a:picLocks noChangeAspect="1" noChangeArrowheads="1"/>
          </p:cNvPicPr>
          <p:nvPr/>
        </p:nvPicPr>
        <p:blipFill>
          <a:blip r:embed="rId6"/>
          <a:srcRect/>
          <a:stretch>
            <a:fillRect/>
          </a:stretch>
        </p:blipFill>
        <p:spPr bwMode="auto">
          <a:xfrm>
            <a:off x="6562723" y="2082152"/>
            <a:ext cx="1228725" cy="597624"/>
          </a:xfrm>
          <a:prstGeom prst="rect">
            <a:avLst/>
          </a:prstGeom>
          <a:noFill/>
        </p:spPr>
      </p:pic>
      <p:pic>
        <p:nvPicPr>
          <p:cNvPr id="8" name="GALE Kids InfoBits" descr="GALE Kids InfoBit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62392"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ALE Career Trainsitions" descr="GALE Career Transitions"/>
          <p:cNvPicPr>
            <a:picLocks noChangeAspect="1" noChangeArrowheads="1"/>
          </p:cNvPicPr>
          <p:nvPr/>
        </p:nvPicPr>
        <p:blipFill>
          <a:blip r:embed="rId8"/>
          <a:srcRect/>
          <a:stretch>
            <a:fillRect/>
          </a:stretch>
        </p:blipFill>
        <p:spPr bwMode="auto">
          <a:xfrm>
            <a:off x="2724150" y="2872727"/>
            <a:ext cx="1562100" cy="666749"/>
          </a:xfrm>
          <a:prstGeom prst="rect">
            <a:avLst/>
          </a:prstGeom>
          <a:noFill/>
        </p:spPr>
      </p:pic>
      <p:pic>
        <p:nvPicPr>
          <p:cNvPr id="13" name="Safari Books Online" descr="Safari Books Online"/>
          <p:cNvPicPr>
            <a:picLocks noChangeAspect="1"/>
          </p:cNvPicPr>
          <p:nvPr/>
        </p:nvPicPr>
        <p:blipFill>
          <a:blip r:embed="rId9"/>
          <a:srcRect/>
          <a:stretch>
            <a:fillRect/>
          </a:stretch>
        </p:blipFill>
        <p:spPr bwMode="auto">
          <a:xfrm>
            <a:off x="4620851" y="2996552"/>
            <a:ext cx="1501775" cy="533400"/>
          </a:xfrm>
          <a:prstGeom prst="rect">
            <a:avLst/>
          </a:prstGeom>
          <a:noFill/>
          <a:ln w="9525">
            <a:noFill/>
            <a:miter lim="800000"/>
            <a:headEnd/>
            <a:tailEnd/>
          </a:ln>
          <a:effectLst>
            <a:outerShdw blurRad="50800" dist="50800" dir="5400000" algn="ctr" rotWithShape="0">
              <a:schemeClr val="bg1">
                <a:lumMod val="65000"/>
              </a:schemeClr>
            </a:outerShdw>
          </a:effectLst>
        </p:spPr>
      </p:pic>
      <p:pic>
        <p:nvPicPr>
          <p:cNvPr id="11" name="GALE Academic OneFile" descr="GALE Academic One Fil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562723"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Tumble Books" descr="Tumble Books, e-books for e-kids"/>
          <p:cNvPicPr>
            <a:picLocks noChangeAspect="1" noChangeArrowheads="1"/>
          </p:cNvPicPr>
          <p:nvPr/>
        </p:nvPicPr>
        <p:blipFill>
          <a:blip r:embed="rId11"/>
          <a:srcRect/>
          <a:stretch>
            <a:fillRect/>
          </a:stretch>
        </p:blipFill>
        <p:spPr bwMode="auto">
          <a:xfrm>
            <a:off x="1479190" y="3838574"/>
            <a:ext cx="1455754" cy="657225"/>
          </a:xfrm>
          <a:prstGeom prst="rect">
            <a:avLst/>
          </a:prstGeom>
          <a:noFill/>
        </p:spPr>
      </p:pic>
      <p:pic>
        <p:nvPicPr>
          <p:cNvPr id="3078" name="Tutor.com" descr="Tutor.com"/>
          <p:cNvPicPr>
            <a:picLocks noChangeAspect="1" noChangeArrowheads="1"/>
          </p:cNvPicPr>
          <p:nvPr/>
        </p:nvPicPr>
        <p:blipFill>
          <a:blip r:embed="rId12"/>
          <a:srcRect/>
          <a:stretch>
            <a:fillRect/>
          </a:stretch>
        </p:blipFill>
        <p:spPr bwMode="auto">
          <a:xfrm>
            <a:off x="4620851" y="3898175"/>
            <a:ext cx="1389424" cy="597624"/>
          </a:xfrm>
          <a:prstGeom prst="rect">
            <a:avLst/>
          </a:prstGeom>
          <a:noFill/>
        </p:spPr>
      </p:pic>
      <p:pic>
        <p:nvPicPr>
          <p:cNvPr id="3075" name="OneClick Digital" descr="OneClick Digital"/>
          <p:cNvPicPr>
            <a:picLocks noChangeAspect="1" noChangeArrowheads="1"/>
          </p:cNvPicPr>
          <p:nvPr/>
        </p:nvPicPr>
        <p:blipFill>
          <a:blip r:embed="rId13"/>
          <a:srcRect/>
          <a:stretch>
            <a:fillRect/>
          </a:stretch>
        </p:blipFill>
        <p:spPr bwMode="auto">
          <a:xfrm>
            <a:off x="3334976" y="3838574"/>
            <a:ext cx="850065" cy="666750"/>
          </a:xfrm>
          <a:prstGeom prst="rect">
            <a:avLst/>
          </a:prstGeom>
          <a:noFill/>
        </p:spPr>
      </p:pic>
      <p:pic>
        <p:nvPicPr>
          <p:cNvPr id="19" name="Peterson's DOD MWR Library" descr=" Peterson's DoD Education Resource Center.">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410324" y="3781424"/>
            <a:ext cx="138112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eritage Quest" descr="HeritageQuest Online.">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85480" y="4696071"/>
            <a:ext cx="12929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EBSCO host" descr="EBSCO host e Books"/>
          <p:cNvPicPr>
            <a:picLocks noChangeAspect="1" noChangeArrowheads="1"/>
          </p:cNvPicPr>
          <p:nvPr/>
        </p:nvPicPr>
        <p:blipFill>
          <a:blip r:embed="rId18"/>
          <a:srcRect/>
          <a:stretch>
            <a:fillRect/>
          </a:stretch>
        </p:blipFill>
        <p:spPr bwMode="auto">
          <a:xfrm>
            <a:off x="2934944" y="4696071"/>
            <a:ext cx="1285875" cy="593800"/>
          </a:xfrm>
          <a:prstGeom prst="rect">
            <a:avLst/>
          </a:prstGeom>
          <a:noFill/>
        </p:spPr>
      </p:pic>
      <p:pic>
        <p:nvPicPr>
          <p:cNvPr id="1026" name="Culture Gems" descr="Culture Grams"/>
          <p:cNvPicPr>
            <a:picLocks noChangeAspect="1" noChangeArrowheads="1"/>
          </p:cNvPicPr>
          <p:nvPr/>
        </p:nvPicPr>
        <p:blipFill>
          <a:blip r:embed="rId19"/>
          <a:srcRect/>
          <a:stretch>
            <a:fillRect/>
          </a:stretch>
        </p:blipFill>
        <p:spPr bwMode="auto">
          <a:xfrm>
            <a:off x="4837110" y="4705596"/>
            <a:ext cx="1173165" cy="593800"/>
          </a:xfrm>
          <a:prstGeom prst="rect">
            <a:avLst/>
          </a:prstGeom>
          <a:noFill/>
        </p:spPr>
      </p:pic>
      <p:pic>
        <p:nvPicPr>
          <p:cNvPr id="9" name="GALE Military &amp; Intellignece Collection" descr="GALE Military &amp; Intelligence Database"/>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6705598" y="4729659"/>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4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a:spLocks noGrp="1"/>
          </p:cNvSpPr>
          <p:nvPr>
            <p:ph type="ctrTitle"/>
          </p:nvPr>
        </p:nvSpPr>
        <p:spPr/>
        <p:txBody>
          <a:bodyPr/>
          <a:lstStyle/>
          <a:p>
            <a:r>
              <a:rPr lang="en-US" dirty="0" smtClean="0"/>
              <a:t>Access</a:t>
            </a:r>
            <a:endParaRPr lang="en-US" dirty="0"/>
          </a:p>
        </p:txBody>
      </p:sp>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solidFill>
                <a:prstClr val="white"/>
              </a:solidFill>
            </a:endParaRPr>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Tree>
    <p:extLst>
      <p:ext uri="{BB962C8B-B14F-4D97-AF65-F5344CB8AC3E}">
        <p14:creationId xmlns:p14="http://schemas.microsoft.com/office/powerpoint/2010/main" val="398540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9012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5" name="Title"/>
          <p:cNvSpPr>
            <a:spLocks noGrp="1"/>
          </p:cNvSpPr>
          <p:nvPr>
            <p:ph type="ctrTitle"/>
          </p:nvPr>
        </p:nvSpPr>
        <p:spPr/>
        <p:txBody>
          <a:bodyPr/>
          <a:lstStyle/>
          <a:p>
            <a:r>
              <a:rPr lang="en-US" dirty="0" smtClean="0"/>
              <a:t>Call. Click. Connect.</a:t>
            </a:r>
            <a:endParaRPr lang="en-US" dirty="0"/>
          </a:p>
        </p:txBody>
      </p:sp>
      <p:sp>
        <p:nvSpPr>
          <p:cNvPr id="6" name="Subtitle"/>
          <p:cNvSpPr>
            <a:spLocks noGrp="1"/>
          </p:cNvSpPr>
          <p:nvPr>
            <p:ph type="subTitle" idx="1"/>
          </p:nvPr>
        </p:nvSpPr>
        <p:spPr/>
        <p:txBody>
          <a:bodyPr/>
          <a:lstStyle/>
          <a:p>
            <a:r>
              <a:rPr lang="en-US" dirty="0" smtClean="0"/>
              <a:t>800-342-9647    MilitaryOneSource.mil</a:t>
            </a:r>
            <a:endParaRPr lang="en-US" dirty="0"/>
          </a:p>
        </p:txBody>
      </p:sp>
    </p:spTree>
    <p:extLst>
      <p:ext uri="{BB962C8B-B14F-4D97-AF65-F5344CB8AC3E}">
        <p14:creationId xmlns:p14="http://schemas.microsoft.com/office/powerpoint/2010/main" val="12518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Private and Confidential</a:t>
            </a:r>
            <a:endParaRPr lang="en-US" dirty="0"/>
          </a:p>
        </p:txBody>
      </p:sp>
      <p:sp>
        <p:nvSpPr>
          <p:cNvPr id="2" name="Content"/>
          <p:cNvSpPr>
            <a:spLocks noGrp="1"/>
          </p:cNvSpPr>
          <p:nvPr>
            <p:ph idx="1"/>
          </p:nvPr>
        </p:nvSpPr>
        <p:spPr/>
        <p:txBody>
          <a:bodyPr/>
          <a:lstStyle/>
          <a:p>
            <a:pPr marL="0" indent="0">
              <a:buNone/>
            </a:pPr>
            <a:r>
              <a:rPr lang="en-US" dirty="0"/>
              <a:t>Privacy is protected</a:t>
            </a:r>
          </a:p>
          <a:p>
            <a:r>
              <a:rPr lang="en-US" sz="2000"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agencies</a:t>
            </a:r>
          </a:p>
          <a:p>
            <a:pPr marL="0" indent="0">
              <a:buNone/>
            </a:pPr>
            <a:r>
              <a:rPr lang="en-US" dirty="0" smtClean="0"/>
              <a:t>Privacy Exceptions</a:t>
            </a:r>
            <a:endParaRPr lang="en-US" dirty="0"/>
          </a:p>
          <a:p>
            <a:r>
              <a:rPr lang="en-US" sz="2000" dirty="0" smtClean="0"/>
              <a:t>Duty to warn</a:t>
            </a:r>
          </a:p>
          <a:p>
            <a:r>
              <a:rPr lang="en-US" sz="2000" dirty="0" smtClean="0"/>
              <a:t>Suspected </a:t>
            </a:r>
            <a:r>
              <a:rPr lang="en-US" sz="2000" dirty="0"/>
              <a:t>family maltreatment (domestic violence, child or elder abuse/neglect) </a:t>
            </a:r>
          </a:p>
          <a:p>
            <a:r>
              <a:rPr lang="en-US" sz="2000" dirty="0"/>
              <a:t>Harm to self or others</a:t>
            </a:r>
          </a:p>
          <a:p>
            <a:r>
              <a:rPr lang="en-US" sz="2000" dirty="0"/>
              <a:t>Illegal activity</a:t>
            </a:r>
          </a:p>
        </p:txBody>
      </p:sp>
    </p:spTree>
    <p:extLst>
      <p:ext uri="{BB962C8B-B14F-4D97-AF65-F5344CB8AC3E}">
        <p14:creationId xmlns:p14="http://schemas.microsoft.com/office/powerpoint/2010/main" val="100198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lstStyle/>
          <a:p>
            <a:r>
              <a:rPr lang="en-US" dirty="0"/>
              <a:t>Range of Support</a:t>
            </a:r>
          </a:p>
        </p:txBody>
      </p:sp>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Confidential 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2" name="Community Resources &amp; Referrals"/>
          <p:cNvSpPr>
            <a:spLocks noGrp="1"/>
          </p:cNvSpPr>
          <p:nvPr>
            <p:ph type="body" sz="quarter" idx="10"/>
          </p:nvPr>
        </p:nvSpPr>
        <p:spPr/>
        <p:txBody>
          <a:bodyPr/>
          <a:lstStyle/>
          <a:p>
            <a:r>
              <a:rPr lang="en-US" dirty="0">
                <a:solidFill>
                  <a:prstClr val="black"/>
                </a:solidFill>
                <a:latin typeface="Arial"/>
                <a:cs typeface="Arial"/>
              </a:rPr>
              <a:t>Community Resources &amp; </a:t>
            </a:r>
            <a:r>
              <a:rPr lang="en-US" dirty="0" smtClean="0">
                <a:solidFill>
                  <a:prstClr val="black"/>
                </a:solidFill>
                <a:latin typeface="Arial"/>
                <a:cs typeface="Arial"/>
              </a:rPr>
              <a:t>Referrals</a:t>
            </a:r>
            <a:endParaRPr lang="en-US" dirty="0">
              <a:solidFill>
                <a:prstClr val="black"/>
              </a:solidFill>
              <a:latin typeface="Arial"/>
              <a:cs typeface="Arial"/>
            </a:endParaRPr>
          </a:p>
        </p:txBody>
      </p:sp>
      <p:sp>
        <p:nvSpPr>
          <p:cNvPr id="4" name="Financial"/>
          <p:cNvSpPr>
            <a:spLocks noGrp="1"/>
          </p:cNvSpPr>
          <p:nvPr>
            <p:ph type="body" sz="quarter" idx="11"/>
          </p:nvPr>
        </p:nvSpPr>
        <p:spPr/>
        <p:txBody>
          <a:bodyPr/>
          <a:lstStyle/>
          <a:p>
            <a:r>
              <a:rPr lang="en-US" dirty="0">
                <a:solidFill>
                  <a:srgbClr val="000000"/>
                </a:solidFill>
                <a:latin typeface="Arial"/>
                <a:cs typeface="Arial"/>
              </a:rPr>
              <a:t>Financial</a:t>
            </a:r>
            <a:endParaRPr lang="en-US" dirty="0"/>
          </a:p>
        </p:txBody>
      </p:sp>
      <p:sp>
        <p:nvSpPr>
          <p:cNvPr id="24" name="Deployment"/>
          <p:cNvSpPr>
            <a:spLocks noGrp="1"/>
          </p:cNvSpPr>
          <p:nvPr>
            <p:ph type="body" sz="quarter" idx="12"/>
          </p:nvPr>
        </p:nvSpPr>
        <p:spPr/>
        <p:txBody>
          <a:bodyPr/>
          <a:lstStyle/>
          <a:p>
            <a:r>
              <a:rPr lang="en-US" dirty="0">
                <a:solidFill>
                  <a:srgbClr val="000000"/>
                </a:solidFill>
                <a:latin typeface="Arial"/>
                <a:cs typeface="Arial"/>
              </a:rPr>
              <a:t>Deployment</a:t>
            </a:r>
            <a:endParaRPr lang="en-US" dirty="0"/>
          </a:p>
        </p:txBody>
      </p:sp>
      <p:sp>
        <p:nvSpPr>
          <p:cNvPr id="26" name="Health Coaching"/>
          <p:cNvSpPr>
            <a:spLocks noGrp="1"/>
          </p:cNvSpPr>
          <p:nvPr>
            <p:ph type="body" sz="quarter" idx="13"/>
          </p:nvPr>
        </p:nvSpPr>
        <p:spPr/>
        <p:txBody>
          <a:bodyPr/>
          <a:lstStyle/>
          <a:p>
            <a:r>
              <a:rPr lang="en-US" dirty="0">
                <a:solidFill>
                  <a:prstClr val="black"/>
                </a:solidFill>
                <a:latin typeface="Arial"/>
                <a:cs typeface="Arial"/>
              </a:rPr>
              <a:t>Health </a:t>
            </a:r>
            <a:r>
              <a:rPr lang="en-US" dirty="0" smtClean="0">
                <a:solidFill>
                  <a:prstClr val="black"/>
                </a:solidFill>
                <a:latin typeface="Arial"/>
                <a:cs typeface="Arial"/>
              </a:rPr>
              <a:t>Coaching</a:t>
            </a:r>
            <a:endParaRPr lang="en-US" dirty="0">
              <a:solidFill>
                <a:prstClr val="black"/>
              </a:solidFill>
              <a:latin typeface="Arial"/>
              <a:cs typeface="Arial"/>
            </a:endParaRPr>
          </a:p>
        </p:txBody>
      </p:sp>
      <p:sp>
        <p:nvSpPr>
          <p:cNvPr id="27" name="Life Transitions"/>
          <p:cNvSpPr>
            <a:spLocks noGrp="1"/>
          </p:cNvSpPr>
          <p:nvPr>
            <p:ph type="body" sz="quarter" idx="14"/>
          </p:nvPr>
        </p:nvSpPr>
        <p:spPr/>
        <p:txBody>
          <a:bodyPr/>
          <a:lstStyle/>
          <a:p>
            <a:r>
              <a:rPr lang="en-US" dirty="0"/>
              <a:t>Life Transitions</a:t>
            </a:r>
          </a:p>
        </p:txBody>
      </p:sp>
      <p:sp>
        <p:nvSpPr>
          <p:cNvPr id="28" name="Relationships"/>
          <p:cNvSpPr>
            <a:spLocks noGrp="1"/>
          </p:cNvSpPr>
          <p:nvPr>
            <p:ph type="body" sz="quarter" idx="15"/>
          </p:nvPr>
        </p:nvSpPr>
        <p:spPr/>
        <p:txBody>
          <a:bodyPr/>
          <a:lstStyle/>
          <a:p>
            <a:r>
              <a:rPr lang="en-US" dirty="0">
                <a:solidFill>
                  <a:srgbClr val="000000"/>
                </a:solidFill>
                <a:latin typeface="Arial"/>
                <a:cs typeface="Arial"/>
              </a:rPr>
              <a:t>Relationships</a:t>
            </a:r>
            <a:endParaRPr lang="en-US" dirty="0"/>
          </a:p>
        </p:txBody>
      </p:sp>
      <p:sp>
        <p:nvSpPr>
          <p:cNvPr id="29" name="Moving"/>
          <p:cNvSpPr>
            <a:spLocks noGrp="1"/>
          </p:cNvSpPr>
          <p:nvPr>
            <p:ph type="body" sz="quarter" idx="16"/>
          </p:nvPr>
        </p:nvSpPr>
        <p:spPr/>
        <p:txBody>
          <a:bodyPr/>
          <a:lstStyle/>
          <a:p>
            <a:r>
              <a:rPr lang="en-US" dirty="0" smtClean="0">
                <a:solidFill>
                  <a:srgbClr val="000000"/>
                </a:solidFill>
                <a:latin typeface="Arial"/>
                <a:cs typeface="Arial"/>
              </a:rPr>
              <a:t>Moving</a:t>
            </a:r>
            <a:endParaRPr lang="en-US" dirty="0">
              <a:solidFill>
                <a:srgbClr val="000000"/>
              </a:solidFill>
              <a:latin typeface="Arial"/>
              <a:cs typeface="Arial"/>
            </a:endParaRPr>
          </a:p>
        </p:txBody>
      </p:sp>
      <p:sp>
        <p:nvSpPr>
          <p:cNvPr id="30" name="Children &amp; Youth"/>
          <p:cNvSpPr>
            <a:spLocks noGrp="1"/>
          </p:cNvSpPr>
          <p:nvPr>
            <p:ph type="body" sz="quarter" idx="17"/>
          </p:nvPr>
        </p:nvSpPr>
        <p:spPr/>
        <p:txBody>
          <a:bodyPr/>
          <a:lstStyle/>
          <a:p>
            <a:r>
              <a:rPr lang="en-US" dirty="0">
                <a:solidFill>
                  <a:srgbClr val="000000"/>
                </a:solidFill>
                <a:latin typeface="Arial"/>
                <a:cs typeface="Arial"/>
              </a:rPr>
              <a:t>Children &amp; </a:t>
            </a:r>
            <a:r>
              <a:rPr lang="en-US" dirty="0" smtClean="0">
                <a:solidFill>
                  <a:srgbClr val="000000"/>
                </a:solidFill>
                <a:latin typeface="Arial"/>
                <a:cs typeface="Arial"/>
              </a:rPr>
              <a:t>Youth</a:t>
            </a:r>
            <a:endParaRPr lang="en-US" dirty="0">
              <a:solidFill>
                <a:srgbClr val="000000"/>
              </a:solidFill>
              <a:latin typeface="Arial"/>
              <a:cs typeface="Arial"/>
            </a:endParaRPr>
          </a:p>
        </p:txBody>
      </p:sp>
      <p:sp>
        <p:nvSpPr>
          <p:cNvPr id="31" name="Libraries"/>
          <p:cNvSpPr>
            <a:spLocks noGrp="1"/>
          </p:cNvSpPr>
          <p:nvPr>
            <p:ph type="body" sz="quarter" idx="18"/>
          </p:nvPr>
        </p:nvSpPr>
        <p:spPr/>
        <p:txBody>
          <a:bodyPr/>
          <a:lstStyle/>
          <a:p>
            <a:r>
              <a:rPr lang="en-US" dirty="0">
                <a:solidFill>
                  <a:srgbClr val="000000"/>
                </a:solidFill>
                <a:latin typeface="Arial"/>
                <a:cs typeface="Arial"/>
              </a:rPr>
              <a:t>Libraries</a:t>
            </a:r>
            <a:endParaRPr lang="en-US" dirty="0"/>
          </a:p>
        </p:txBody>
      </p:sp>
      <p:sp>
        <p:nvSpPr>
          <p:cNvPr id="32" name="Special Needs"/>
          <p:cNvSpPr>
            <a:spLocks noGrp="1"/>
          </p:cNvSpPr>
          <p:nvPr>
            <p:ph type="body" sz="quarter" idx="19"/>
          </p:nvPr>
        </p:nvSpPr>
        <p:spPr/>
        <p:txBody>
          <a:bodyPr/>
          <a:lstStyle/>
          <a:p>
            <a:pPr defTabSz="2889250">
              <a:lnSpc>
                <a:spcPct val="90000"/>
              </a:lnSpc>
              <a:spcAft>
                <a:spcPct val="35000"/>
              </a:spcAft>
            </a:pPr>
            <a:r>
              <a:rPr lang="en-US" dirty="0">
                <a:solidFill>
                  <a:srgbClr val="000000"/>
                </a:solidFill>
                <a:latin typeface="Arial"/>
                <a:cs typeface="Arial"/>
              </a:rPr>
              <a:t>Special Needs</a:t>
            </a:r>
          </a:p>
        </p:txBody>
      </p:sp>
      <p:sp>
        <p:nvSpPr>
          <p:cNvPr id="33" name="Career &amp; Education"/>
          <p:cNvSpPr>
            <a:spLocks noGrp="1"/>
          </p:cNvSpPr>
          <p:nvPr>
            <p:ph type="body" sz="quarter" idx="20"/>
          </p:nvPr>
        </p:nvSpPr>
        <p:spPr/>
        <p:txBody>
          <a:bodyPr/>
          <a:lstStyle/>
          <a:p>
            <a:r>
              <a:rPr lang="en-US" dirty="0">
                <a:solidFill>
                  <a:srgbClr val="000000"/>
                </a:solidFill>
                <a:latin typeface="Arial"/>
                <a:cs typeface="Arial"/>
              </a:rPr>
              <a:t>Career &amp; </a:t>
            </a:r>
            <a:r>
              <a:rPr lang="en-US" dirty="0" smtClean="0">
                <a:solidFill>
                  <a:srgbClr val="000000"/>
                </a:solidFill>
                <a:latin typeface="Arial"/>
                <a:cs typeface="Arial"/>
              </a:rPr>
              <a:t>Education</a:t>
            </a:r>
            <a:endParaRPr lang="en-US" dirty="0">
              <a:solidFill>
                <a:srgbClr val="000000"/>
              </a:solidFill>
              <a:latin typeface="Arial"/>
              <a:cs typeface="Arial"/>
            </a:endParaRPr>
          </a:p>
        </p:txBody>
      </p:sp>
      <p:sp>
        <p:nvSpPr>
          <p:cNvPr id="34" name="Confidential Non-Medical Counseling"/>
          <p:cNvSpPr>
            <a:spLocks noGrp="1"/>
          </p:cNvSpPr>
          <p:nvPr>
            <p:ph type="body" sz="quarter" idx="21"/>
          </p:nvPr>
        </p:nvSpPr>
        <p:spPr/>
        <p:txBody>
          <a:bodyPr/>
          <a:lstStyle/>
          <a:p>
            <a:r>
              <a:rPr lang="en-US" dirty="0">
                <a:solidFill>
                  <a:srgbClr val="000000"/>
                </a:solidFill>
                <a:latin typeface="Arial"/>
                <a:cs typeface="Arial"/>
              </a:rPr>
              <a:t>Confidential Non-medical Counseling </a:t>
            </a:r>
          </a:p>
        </p:txBody>
      </p:sp>
    </p:spTree>
    <p:extLst>
      <p:ext uri="{BB962C8B-B14F-4D97-AF65-F5344CB8AC3E}">
        <p14:creationId xmlns:p14="http://schemas.microsoft.com/office/powerpoint/2010/main" val="549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pic>
        <p:nvPicPr>
          <p:cNvPr id="10" name="Woman" descr="Woman smiling with her arms folde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Military Fam 2" descr="Military Family standing in front of hom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Our Websites</a:t>
            </a:r>
            <a:endParaRPr lang="en-US" dirty="0"/>
          </a:p>
        </p:txBody>
      </p:sp>
      <p:pic>
        <p:nvPicPr>
          <p:cNvPr id="17" name="Military Installations Screenshot" descr="Screenshot of Military Installations web sit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email">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Tree>
    <p:extLst>
      <p:ext uri="{BB962C8B-B14F-4D97-AF65-F5344CB8AC3E}">
        <p14:creationId xmlns:p14="http://schemas.microsoft.com/office/powerpoint/2010/main" val="6247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Military OneSource Homepage</a:t>
            </a:r>
            <a:endParaRPr lang="en-US" dirty="0"/>
          </a:p>
        </p:txBody>
      </p:sp>
      <p:pic>
        <p:nvPicPr>
          <p:cNvPr id="4" name="Homepage Screen Shot" descr="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729147" y="47596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Most Popular Oval" descr="Oval shape hovering over Most Popular Content on Military OneSource"/>
          <p:cNvSpPr/>
          <p:nvPr/>
        </p:nvSpPr>
        <p:spPr>
          <a:xfrm>
            <a:off x="55088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Military Life Topics Oval" descr="Oval shape hovering over Military Life Topics Menu button"/>
          <p:cNvSpPr/>
          <p:nvPr/>
        </p:nvSpPr>
        <p:spPr>
          <a:xfrm>
            <a:off x="46233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unselling Options Oval" descr="Oval shape hovering over Counselling Options Menu button"/>
          <p:cNvSpPr/>
          <p:nvPr/>
        </p:nvSpPr>
        <p:spPr>
          <a:xfrm>
            <a:off x="35745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9176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Military OneSource Homepage</a:t>
            </a:r>
            <a:endParaRPr lang="en-US" dirty="0"/>
          </a:p>
        </p:txBody>
      </p:sp>
      <p:pic>
        <p:nvPicPr>
          <p:cNvPr id="7" name="Home Page Screenshot" descr="Second 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206466" y="1255825"/>
            <a:ext cx="3725954"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Left Menu Oval" descr="Oval shape hovering over Quick Link Tabs"/>
          <p:cNvSpPr/>
          <p:nvPr/>
        </p:nvSpPr>
        <p:spPr>
          <a:xfrm>
            <a:off x="185697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6369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Confidential Help</a:t>
            </a:r>
            <a:endParaRPr lang="en-US" dirty="0"/>
          </a:p>
        </p:txBody>
      </p:sp>
      <p:pic>
        <p:nvPicPr>
          <p:cNvPr id="4" name="Non-Medical Screenshot" descr="Military OneSource Homepage Confidential Help dropd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963" y="1234069"/>
            <a:ext cx="5868319" cy="441267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1432560" y="2538179"/>
            <a:ext cx="490953" cy="138259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unseling Options Oval" descr="Oval shape hovering over Counselling Options Menu button"/>
          <p:cNvSpPr/>
          <p:nvPr/>
        </p:nvSpPr>
        <p:spPr>
          <a:xfrm>
            <a:off x="2910840" y="1730512"/>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2944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C2019-CFC6-4DEF-AB69-9130702A7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D55B397-C1DB-4B02-9B31-49C83890C357}">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F8017081-4DEA-471A-A0C6-BD997A1E0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8497</TotalTime>
  <Words>5090</Words>
  <Application>Microsoft Office PowerPoint</Application>
  <PresentationFormat>On-screen Show (4:3)</PresentationFormat>
  <Paragraphs>355</Paragraphs>
  <Slides>26</Slides>
  <Notes>25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MOS_Relaunch_PPT template</vt:lpstr>
      <vt:lpstr>1_MOS_Relaunch_PPT template</vt:lpstr>
      <vt:lpstr>1_SECO PPT Template - Govt approved</vt:lpstr>
      <vt:lpstr>Service Providers</vt:lpstr>
      <vt:lpstr>General Eligibility</vt:lpstr>
      <vt:lpstr>Private and Confidential</vt:lpstr>
      <vt:lpstr>Range of Support</vt:lpstr>
      <vt:lpstr>Military OneSource:  Something for Everyone</vt:lpstr>
      <vt:lpstr>Our Websites</vt:lpstr>
      <vt:lpstr>Military OneSource Homepage</vt:lpstr>
      <vt:lpstr>Military OneSource Homepage</vt:lpstr>
      <vt:lpstr>Confidential Help</vt:lpstr>
      <vt:lpstr>Spouse Education and  Career Opportunities Program</vt:lpstr>
      <vt:lpstr>Login</vt:lpstr>
      <vt:lpstr>Accessing Service Provider Home</vt:lpstr>
      <vt:lpstr>Service Provider Home</vt:lpstr>
      <vt:lpstr>Service Provider Resources</vt:lpstr>
      <vt:lpstr>Monthly Focus</vt:lpstr>
      <vt:lpstr>Events and Presentations</vt:lpstr>
      <vt:lpstr>Military OneSource eNewsletter</vt:lpstr>
      <vt:lpstr>Orderable Materials</vt:lpstr>
      <vt:lpstr>Printable Materials</vt:lpstr>
      <vt:lpstr>Finding Information and Products</vt:lpstr>
      <vt:lpstr>Affiliate Provider Information</vt:lpstr>
      <vt:lpstr>Social Media Hub</vt:lpstr>
      <vt:lpstr>Online Library Resources</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OneSource</dc:title>
  <dc:subject>Military One Source Thirty Day Yellow Ribbon Program</dc:subject>
  <dc:creator>MC&amp;FP</dc:creator>
  <cp:keywords>MC&amp;FP; Service; Providrs; MOS; Military One Source</cp:keywords>
  <cp:lastModifiedBy>Caitlin Pfister</cp:lastModifiedBy>
  <cp:revision>244</cp:revision>
  <cp:lastPrinted>2012-08-27T16:06:30Z</cp:lastPrinted>
  <dcterms:created xsi:type="dcterms:W3CDTF">2012-06-19T17:02:24Z</dcterms:created>
  <dcterms:modified xsi:type="dcterms:W3CDTF">2014-02-28T19:11:40Z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