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Dymon" initials="JD" lastIdx="11" clrIdx="0"/>
  <p:cmAuthor id="1" name="Hilary Ucciardi" initials="HU" lastIdx="4" clrIdx="1">
    <p:extLst/>
  </p:cmAuthor>
  <p:cmAuthor id="2" name="JaNeice Gilbert" initials="JG" lastIdx="1" clrIdx="2">
    <p:extLst/>
  </p:cmAuthor>
  <p:cmAuthor id="3" name="JaNeice Gilbert" initials="JG [2]"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58"/>
    <p:restoredTop sz="91741" autoAdjust="0"/>
  </p:normalViewPr>
  <p:slideViewPr>
    <p:cSldViewPr>
      <p:cViewPr varScale="1">
        <p:scale>
          <a:sx n="68" d="100"/>
          <a:sy n="68" d="100"/>
        </p:scale>
        <p:origin x="51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6223C1-A75D-433D-8E50-7647D6374FDB}" type="datetimeFigureOut">
              <a:rPr lang="en-US" smtClean="0"/>
              <a:t>3/28/2016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E1E824-6A4E-4755-8E44-520DF1830F7E}" type="slidenum">
              <a:rPr lang="en-US" smtClean="0"/>
              <a:t>‹#›</a:t>
            </a:fld>
            <a:endParaRPr lang="en-US"/>
          </a:p>
        </p:txBody>
      </p:sp>
    </p:spTree>
    <p:extLst>
      <p:ext uri="{BB962C8B-B14F-4D97-AF65-F5344CB8AC3E}">
        <p14:creationId xmlns:p14="http://schemas.microsoft.com/office/powerpoint/2010/main" val="2660040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militaryonesource.mil/k-12-and-college-education/service-providers" TargetMode="External"/><Relationship Id="rId13" Type="http://schemas.openxmlformats.org/officeDocument/2006/relationships/hyperlink" Target="https://www.militaryonesource.mil/parenting/service-providers" TargetMode="External"/><Relationship Id="rId18" Type="http://schemas.openxmlformats.org/officeDocument/2006/relationships/hyperlink" Target="https://www.militaryonesource.mil/those-who-support-service-providers?content_id=287717" TargetMode="External"/><Relationship Id="rId26" Type="http://schemas.openxmlformats.org/officeDocument/2006/relationships/hyperlink" Target="https://www.militaryonesource.mil/12038/MOS/Factsheets/FactSheet-MilitaryFamilyPrograms101-508cAPPROVED.pdf" TargetMode="External"/><Relationship Id="rId3" Type="http://schemas.openxmlformats.org/officeDocument/2006/relationships/hyperlink" Target="https://www.militaryonesource.mil/casualty/service-providers" TargetMode="External"/><Relationship Id="rId21" Type="http://schemas.openxmlformats.org/officeDocument/2006/relationships/hyperlink" Target="https://www.militaryonesource.mil/those-who-support-service-providers?content_id=287721" TargetMode="External"/><Relationship Id="rId7" Type="http://schemas.openxmlformats.org/officeDocument/2006/relationships/hyperlink" Target="https://www.militaryonesource.mil/efmp/service-providers" TargetMode="External"/><Relationship Id="rId12" Type="http://schemas.openxmlformats.org/officeDocument/2006/relationships/hyperlink" Target="https://www.militaryonesource.mil/non-medical-counseling/service-providers" TargetMode="External"/><Relationship Id="rId17" Type="http://schemas.openxmlformats.org/officeDocument/2006/relationships/hyperlink" Target="https://www.militaryonesource.mil/wounded-warrior/service-providers" TargetMode="External"/><Relationship Id="rId25" Type="http://schemas.openxmlformats.org/officeDocument/2006/relationships/hyperlink" Target="http://download.militaryonesource.mil/12038/MOS/Fliers/Link_To_Military_OneSource_flier.pdf" TargetMode="External"/><Relationship Id="rId2" Type="http://schemas.openxmlformats.org/officeDocument/2006/relationships/slide" Target="../slides/slide4.xml"/><Relationship Id="rId16" Type="http://schemas.openxmlformats.org/officeDocument/2006/relationships/hyperlink" Target="https://www.militaryonesource.mil/voluntary-education/service-providers" TargetMode="External"/><Relationship Id="rId20" Type="http://schemas.openxmlformats.org/officeDocument/2006/relationships/hyperlink" Target="http://www.militaryonesource.mil/12038/MOS/Factsheets/FactSheet-SpecialtyConsultations.pdf" TargetMode="External"/><Relationship Id="rId29" Type="http://schemas.openxmlformats.org/officeDocument/2006/relationships/hyperlink" Target="https://www.militaryonesource.mil/footer?content_id=289943" TargetMode="External"/><Relationship Id="rId1" Type="http://schemas.openxmlformats.org/officeDocument/2006/relationships/notesMaster" Target="../notesMasters/notesMaster1.xml"/><Relationship Id="rId6" Type="http://schemas.openxmlformats.org/officeDocument/2006/relationships/hyperlink" Target="https://www.militaryonesource.mil/deployment/service-providers" TargetMode="External"/><Relationship Id="rId11" Type="http://schemas.openxmlformats.org/officeDocument/2006/relationships/hyperlink" Target="https://www.militaryonesource.mil/moving/service-providers" TargetMode="External"/><Relationship Id="rId24" Type="http://schemas.openxmlformats.org/officeDocument/2006/relationships/hyperlink" Target="https://www.militaryonesource.mil/those-who-support-mfrc" TargetMode="External"/><Relationship Id="rId32" Type="http://schemas.openxmlformats.org/officeDocument/2006/relationships/hyperlink" Target="http://www.militaryonesource.mil/12038/MOS/Factsheets/Factsheet-Network-Literacy.pdf" TargetMode="External"/><Relationship Id="rId5" Type="http://schemas.openxmlformats.org/officeDocument/2006/relationships/hyperlink" Target="https://www.militaryonesource.mil/cyt/service-providers" TargetMode="External"/><Relationship Id="rId15" Type="http://schemas.openxmlformats.org/officeDocument/2006/relationships/hyperlink" Target="https://www.militaryonesource.mil/transition/service-providers" TargetMode="External"/><Relationship Id="rId23" Type="http://schemas.openxmlformats.org/officeDocument/2006/relationships/hyperlink" Target="https://www.militaryonesource.mil/sesame" TargetMode="External"/><Relationship Id="rId28" Type="http://schemas.openxmlformats.org/officeDocument/2006/relationships/hyperlink" Target="http://download.militaryonesource.mil/12038/MOS/Factsheets/FactSheet-SpouseRelocationTransition.pdf" TargetMode="External"/><Relationship Id="rId10" Type="http://schemas.openxmlformats.org/officeDocument/2006/relationships/hyperlink" Target="https://www.militaryonesource.mil/mwr/service-providers" TargetMode="External"/><Relationship Id="rId19" Type="http://schemas.openxmlformats.org/officeDocument/2006/relationships/hyperlink" Target="https://www.militaryonesource.mil/those-who-support-service-providers?content_id=287719" TargetMode="External"/><Relationship Id="rId31" Type="http://schemas.openxmlformats.org/officeDocument/2006/relationships/hyperlink" Target="https://www.militaryonesource.mil/those-who-support-community-partners" TargetMode="External"/><Relationship Id="rId4" Type="http://schemas.openxmlformats.org/officeDocument/2006/relationships/hyperlink" Target="https://www.militaryonesource.mil/abuse/service-providers" TargetMode="External"/><Relationship Id="rId9" Type="http://schemas.openxmlformats.org/officeDocument/2006/relationships/hyperlink" Target="https://www.militaryonesource.mil/pfm/service-providers" TargetMode="External"/><Relationship Id="rId14" Type="http://schemas.openxmlformats.org/officeDocument/2006/relationships/hyperlink" Target="https://www.militaryonesource.mil/seco/service-providers" TargetMode="External"/><Relationship Id="rId22" Type="http://schemas.openxmlformats.org/officeDocument/2006/relationships/hyperlink" Target="http://www.militaryonesource.mil/12038/MOS/Factsheets/Factsheet-MOS-ServiceEnhancements.pdf" TargetMode="External"/><Relationship Id="rId27" Type="http://schemas.openxmlformats.org/officeDocument/2006/relationships/hyperlink" Target="http://www.extension.org/militaryfamilies" TargetMode="External"/><Relationship Id="rId30" Type="http://schemas.openxmlformats.org/officeDocument/2006/relationships/hyperlink" Target="http://download.militaryonesource.mil/12038/MOS/Factsheets/FactSheet-CCB-Training.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Talking Points — Updated March 2016</a:t>
            </a:r>
          </a:p>
          <a:p>
            <a:r>
              <a:rPr lang="en-US" dirty="0" smtClean="0">
                <a:latin typeface="Arial" panose="020B0604020202020204" pitchFamily="34" charset="0"/>
                <a:cs typeface="Arial" panose="020B0604020202020204" pitchFamily="34" charset="0"/>
              </a:rPr>
              <a:t>Military</a:t>
            </a:r>
            <a:r>
              <a:rPr lang="en-US" baseline="0" dirty="0" smtClean="0">
                <a:latin typeface="Arial" panose="020B0604020202020204" pitchFamily="34" charset="0"/>
                <a:cs typeface="Arial" panose="020B0604020202020204" pitchFamily="34" charset="0"/>
              </a:rPr>
              <a:t> OneSource logo. Call. 800-342-9647, Click. www.militaryonesource.mil, Connect. 24/7</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Arial" panose="020B0604020202020204" pitchFamily="34" charset="0"/>
              <a:cs typeface="Arial" panose="020B0604020202020204" pitchFamily="34" charset="0"/>
            </a:endParaRPr>
          </a:p>
          <a:p>
            <a:r>
              <a:rPr lang="en-US" sz="1200" kern="1200" dirty="0" smtClean="0">
                <a:solidFill>
                  <a:schemeClr val="tx1"/>
                </a:solidFill>
                <a:effectLst/>
                <a:latin typeface="Arial" panose="020B0604020202020204" pitchFamily="34" charset="0"/>
                <a:ea typeface="+mn-ea"/>
                <a:cs typeface="Arial" panose="020B0604020202020204" pitchFamily="34" charset="0"/>
              </a:rPr>
              <a:t>Military OneSource is a Department of Defense-funded program that’s both a call center and a website, providing comprehensive information on every aspect of military life for free to a</a:t>
            </a:r>
            <a:r>
              <a:rPr lang="en-US" dirty="0" smtClean="0">
                <a:latin typeface="Arial" panose="020B0604020202020204" pitchFamily="34" charset="0"/>
                <a:cs typeface="Arial" panose="020B0604020202020204" pitchFamily="34" charset="0"/>
              </a:rPr>
              <a:t>ctive duty, National Guard and Reserve Component service members (regardless of activation status)</a:t>
            </a:r>
            <a:r>
              <a:rPr lang="en-US" sz="1200" kern="1200" dirty="0" smtClean="0">
                <a:solidFill>
                  <a:schemeClr val="tx1"/>
                </a:solidFill>
                <a:effectLst/>
                <a:latin typeface="Arial" panose="020B0604020202020204" pitchFamily="34" charset="0"/>
                <a:ea typeface="+mn-ea"/>
                <a:cs typeface="Arial" panose="020B0604020202020204" pitchFamily="34" charset="0"/>
              </a:rPr>
              <a:t>, their families and survivors. Information includes, but is not limited to, deployment, reunion</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and reintegration, </a:t>
            </a:r>
            <a:r>
              <a:rPr lang="en-US" sz="1200" kern="1200" dirty="0" smtClean="0">
                <a:solidFill>
                  <a:schemeClr val="tx1"/>
                </a:solidFill>
                <a:effectLst/>
                <a:latin typeface="Arial" panose="020B0604020202020204" pitchFamily="34" charset="0"/>
                <a:ea typeface="+mn-ea"/>
                <a:cs typeface="Arial" panose="020B0604020202020204" pitchFamily="34" charset="0"/>
              </a:rPr>
              <a:t>relationship, grief, spouse employment and education, parenting,</a:t>
            </a:r>
            <a:r>
              <a:rPr lang="en-US" sz="12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200" kern="1200" dirty="0" smtClean="0">
                <a:solidFill>
                  <a:schemeClr val="tx1"/>
                </a:solidFill>
                <a:effectLst/>
                <a:latin typeface="Arial" panose="020B0604020202020204" pitchFamily="34" charset="0"/>
                <a:ea typeface="+mn-ea"/>
                <a:cs typeface="Arial" panose="020B0604020202020204" pitchFamily="34" charset="0"/>
              </a:rPr>
              <a:t>child care and much more. </a:t>
            </a:r>
          </a:p>
          <a:p>
            <a:r>
              <a:rPr lang="en-US" sz="1200" kern="1200" dirty="0" smtClean="0">
                <a:solidFill>
                  <a:schemeClr val="tx1"/>
                </a:solidFill>
                <a:effectLst/>
                <a:latin typeface="Arial" panose="020B0604020202020204" pitchFamily="34" charset="0"/>
                <a:ea typeface="+mn-ea"/>
                <a:cs typeface="Arial" panose="020B0604020202020204" pitchFamily="34" charset="0"/>
              </a:rPr>
              <a:t> </a:t>
            </a:r>
          </a:p>
          <a:p>
            <a:r>
              <a:rPr lang="en-US" sz="1200" kern="1200" dirty="0" smtClean="0">
                <a:solidFill>
                  <a:schemeClr val="tx1"/>
                </a:solidFill>
                <a:effectLst/>
                <a:latin typeface="Arial" panose="020B0604020202020204" pitchFamily="34" charset="0"/>
                <a:ea typeface="+mn-ea"/>
                <a:cs typeface="Arial" panose="020B0604020202020204" pitchFamily="34" charset="0"/>
              </a:rPr>
              <a:t>Military OneSource has policy and programmatic information, helpful resources, products, articles and tips on numerous topics related to military life. Services are available 24 hours a day by telephone and online. In addition to the website support, Military OneSource offers call center and online support for consultations on a number of issues such as spouse education and career opportunities, issues specific to families with a member with special needs, health coaching, financial support and resources.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13898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Talking Points — Updated March 2016</a:t>
            </a:r>
          </a:p>
          <a:p>
            <a:r>
              <a:rPr lang="en-US" sz="1200" dirty="0" smtClean="0">
                <a:latin typeface="Arial" panose="020B0604020202020204" pitchFamily="34" charset="0"/>
                <a:ea typeface="Calibri" charset="0"/>
                <a:cs typeface="Arial" panose="020B0604020202020204" pitchFamily="34" charset="0"/>
              </a:rPr>
              <a:t>At the top of the Military</a:t>
            </a:r>
            <a:r>
              <a:rPr lang="en-US" sz="1200" baseline="0" dirty="0" smtClean="0">
                <a:latin typeface="Arial" panose="020B0604020202020204" pitchFamily="34" charset="0"/>
                <a:ea typeface="Calibri" charset="0"/>
                <a:cs typeface="Arial" panose="020B0604020202020204" pitchFamily="34" charset="0"/>
              </a:rPr>
              <a:t> OneSource home page (or any page on the website) click on the Login button at the top right-hand corner. </a:t>
            </a:r>
          </a:p>
          <a:p>
            <a:pPr>
              <a:lnSpc>
                <a:spcPct val="115000"/>
              </a:lnSpc>
              <a:spcBef>
                <a:spcPct val="0"/>
              </a:spcBef>
            </a:pPr>
            <a:r>
              <a:rPr lang="en-US" sz="1200" baseline="0" dirty="0" smtClean="0">
                <a:latin typeface="Arial" panose="020B0604020202020204" pitchFamily="34" charset="0"/>
                <a:ea typeface="Calibri" charset="0"/>
                <a:cs typeface="Arial" panose="020B0604020202020204" pitchFamily="34" charset="0"/>
              </a:rPr>
              <a:t>You’ll arrive at the </a:t>
            </a:r>
            <a:r>
              <a:rPr lang="en-US" sz="1200" dirty="0" smtClean="0">
                <a:latin typeface="Arial" panose="020B0604020202020204" pitchFamily="34" charset="0"/>
                <a:ea typeface="Calibri" charset="0"/>
                <a:cs typeface="Arial" panose="020B0604020202020204" pitchFamily="34" charset="0"/>
              </a:rPr>
              <a:t>screen</a:t>
            </a:r>
            <a:r>
              <a:rPr lang="en-US" sz="1200" baseline="0" dirty="0" smtClean="0">
                <a:latin typeface="Arial" panose="020B0604020202020204" pitchFamily="34" charset="0"/>
                <a:ea typeface="Calibri" charset="0"/>
                <a:cs typeface="Arial" panose="020B0604020202020204" pitchFamily="34" charset="0"/>
              </a:rPr>
              <a:t> where you log in </a:t>
            </a:r>
            <a:r>
              <a:rPr lang="en-US" sz="1200" dirty="0" smtClean="0">
                <a:latin typeface="Arial" panose="020B0604020202020204" pitchFamily="34" charset="0"/>
                <a:ea typeface="Calibri" charset="0"/>
                <a:cs typeface="Arial" panose="020B0604020202020204" pitchFamily="34" charset="0"/>
              </a:rPr>
              <a:t>with existing credentials or select </a:t>
            </a:r>
            <a:r>
              <a:rPr lang="en-US" altLang="ja-JP" sz="1200" dirty="0" smtClean="0">
                <a:latin typeface="Arial" panose="020B0604020202020204" pitchFamily="34" charset="0"/>
                <a:ea typeface="Calibri" charset="0"/>
                <a:cs typeface="Arial" panose="020B0604020202020204" pitchFamily="34" charset="0"/>
              </a:rPr>
              <a:t>Register</a:t>
            </a:r>
            <a:r>
              <a:rPr lang="en-US" altLang="ja-JP" sz="1200" baseline="0" dirty="0" smtClean="0">
                <a:latin typeface="Arial" panose="020B0604020202020204" pitchFamily="34" charset="0"/>
                <a:ea typeface="Calibri" charset="0"/>
                <a:cs typeface="Arial" panose="020B0604020202020204" pitchFamily="34" charset="0"/>
              </a:rPr>
              <a:t> Now if you haven’t already registered. </a:t>
            </a:r>
            <a:r>
              <a:rPr lang="en-US" sz="1200" dirty="0" smtClean="0">
                <a:latin typeface="Arial" panose="020B0604020202020204" pitchFamily="34" charset="0"/>
                <a:ea typeface="Calibri" charset="0"/>
                <a:cs typeface="Arial" panose="020B0604020202020204" pitchFamily="34" charset="0"/>
              </a:rPr>
              <a:t>If you have a username and password, select option to update your profile. When registering or updating your profile, be sure to select </a:t>
            </a:r>
            <a:r>
              <a:rPr lang="en-US" altLang="ja-JP" sz="1200" dirty="0" smtClean="0">
                <a:latin typeface="Arial" panose="020B0604020202020204" pitchFamily="34" charset="0"/>
                <a:ea typeface="Calibri" charset="0"/>
                <a:cs typeface="Arial" panose="020B0604020202020204" pitchFamily="34" charset="0"/>
              </a:rPr>
              <a:t>Service Provider </a:t>
            </a:r>
            <a:r>
              <a:rPr lang="en-US" sz="1200" dirty="0" smtClean="0">
                <a:latin typeface="Arial" panose="020B0604020202020204" pitchFamily="34" charset="0"/>
                <a:ea typeface="Calibri" charset="0"/>
                <a:cs typeface="Arial" panose="020B0604020202020204" pitchFamily="34" charset="0"/>
              </a:rPr>
              <a:t>as your role.</a:t>
            </a:r>
          </a:p>
          <a:p>
            <a:pPr marL="0" indent="0">
              <a:buFont typeface="Arial"/>
              <a:buNone/>
            </a:pPr>
            <a:endParaRPr lang="en-US" sz="1200" b="1" dirty="0" smtClean="0">
              <a:latin typeface="Arial" panose="020B0604020202020204" pitchFamily="34" charset="0"/>
              <a:ea typeface="Calibri" charset="0"/>
              <a:cs typeface="Arial" panose="020B0604020202020204" pitchFamily="34" charset="0"/>
            </a:endParaRPr>
          </a:p>
          <a:p>
            <a:pPr marL="0" indent="0">
              <a:buFont typeface="Arial"/>
              <a:buNone/>
            </a:pPr>
            <a:r>
              <a:rPr lang="en-US" sz="1200" b="0" dirty="0" smtClean="0">
                <a:latin typeface="Arial" panose="020B0604020202020204" pitchFamily="34" charset="0"/>
                <a:ea typeface="Calibri" charset="0"/>
                <a:cs typeface="Arial" panose="020B0604020202020204" pitchFamily="34" charset="0"/>
              </a:rPr>
              <a:t>To register: </a:t>
            </a:r>
          </a:p>
          <a:p>
            <a:pPr marL="628650" lvl="1" indent="-171450">
              <a:buFont typeface="Arial"/>
              <a:buChar char="•"/>
            </a:pPr>
            <a:r>
              <a:rPr lang="en-US" sz="1200" dirty="0" smtClean="0">
                <a:latin typeface="Arial" panose="020B0604020202020204" pitchFamily="34" charset="0"/>
                <a:ea typeface="Calibri" charset="0"/>
                <a:cs typeface="Arial" panose="020B0604020202020204" pitchFamily="34" charset="0"/>
              </a:rPr>
              <a:t>Identify the branch of service and component you support. </a:t>
            </a:r>
          </a:p>
          <a:p>
            <a:pPr marL="628650" lvl="1" indent="-171450">
              <a:buFont typeface="Arial"/>
              <a:buChar char="•"/>
            </a:pPr>
            <a:r>
              <a:rPr lang="en-US" sz="1200" dirty="0" smtClean="0">
                <a:latin typeface="Arial" panose="020B0604020202020204" pitchFamily="34" charset="0"/>
                <a:ea typeface="Calibri" charset="0"/>
                <a:cs typeface="Arial" panose="020B0604020202020204" pitchFamily="34" charset="0"/>
              </a:rPr>
              <a:t>Identify the component that you support, your role (service provider) and the location you serve. </a:t>
            </a:r>
          </a:p>
          <a:p>
            <a:pPr marL="628650" lvl="1" indent="-171450">
              <a:buFont typeface="Arial"/>
              <a:buChar char="•"/>
            </a:pPr>
            <a:r>
              <a:rPr lang="en-US" sz="1200" dirty="0" smtClean="0">
                <a:latin typeface="Arial" panose="020B0604020202020204" pitchFamily="34" charset="0"/>
                <a:ea typeface="Calibri" charset="0"/>
                <a:cs typeface="Arial" panose="020B0604020202020204" pitchFamily="34" charset="0"/>
              </a:rPr>
              <a:t>Create a username and password and enter your email address.</a:t>
            </a:r>
            <a:r>
              <a:rPr lang="en-US" sz="1200" baseline="0" dirty="0" smtClean="0">
                <a:latin typeface="Arial" panose="020B0604020202020204" pitchFamily="34" charset="0"/>
                <a:ea typeface="Calibri" charset="0"/>
                <a:cs typeface="Arial" panose="020B0604020202020204" pitchFamily="34" charset="0"/>
              </a:rPr>
              <a:t> </a:t>
            </a:r>
          </a:p>
          <a:p>
            <a:pPr marL="628650" lvl="1" indent="-171450">
              <a:buFont typeface="Arial"/>
              <a:buChar char="•"/>
            </a:pPr>
            <a:r>
              <a:rPr lang="en-US" sz="1200" dirty="0" smtClean="0">
                <a:latin typeface="Arial" panose="020B0604020202020204" pitchFamily="34" charset="0"/>
                <a:ea typeface="Calibri" charset="0"/>
                <a:cs typeface="Arial" panose="020B0604020202020204" pitchFamily="34" charset="0"/>
              </a:rPr>
              <a:t>Check the box stating you are eligible to access Military OneSource. All service providers are eligible to access Military OneSource.</a:t>
            </a:r>
          </a:p>
          <a:p>
            <a:endParaRPr lang="en-US" sz="1200" b="1" u="sng" dirty="0" smtClean="0">
              <a:latin typeface="Arial" panose="020B0604020202020204" pitchFamily="34" charset="0"/>
              <a:ea typeface="Calibri" charset="0"/>
              <a:cs typeface="Arial" panose="020B0604020202020204" pitchFamily="34" charset="0"/>
            </a:endParaRPr>
          </a:p>
          <a:p>
            <a:r>
              <a:rPr lang="en-US" sz="1200" b="1" u="sng" dirty="0" smtClean="0">
                <a:latin typeface="Arial" panose="020B0604020202020204" pitchFamily="34" charset="0"/>
                <a:ea typeface="Calibri" charset="0"/>
                <a:cs typeface="Arial" panose="020B0604020202020204" pitchFamily="34" charset="0"/>
              </a:rPr>
              <a:t>Briefer notes</a:t>
            </a:r>
          </a:p>
          <a:p>
            <a:pPr marL="0" indent="0">
              <a:buFont typeface="Arial"/>
              <a:buNone/>
            </a:pPr>
            <a:r>
              <a:rPr lang="en-US" sz="1200" dirty="0" smtClean="0">
                <a:latin typeface="Arial" panose="020B0604020202020204" pitchFamily="34" charset="0"/>
                <a:ea typeface="Calibri" charset="0"/>
                <a:cs typeface="Arial" panose="020B0604020202020204" pitchFamily="34" charset="0"/>
              </a:rPr>
              <a:t>If the service provider supports more than one branch or component, have them select the primary one that they support.</a:t>
            </a:r>
          </a:p>
          <a:p>
            <a:pPr>
              <a:lnSpc>
                <a:spcPct val="115000"/>
              </a:lnSpc>
              <a:spcBef>
                <a:spcPct val="0"/>
              </a:spcBef>
            </a:pPr>
            <a:endParaRPr lang="en-US" sz="1200" dirty="0" smtClean="0">
              <a:latin typeface="Arial" panose="020B0604020202020204" pitchFamily="34" charset="0"/>
              <a:ea typeface="Calibri" charset="0"/>
              <a:cs typeface="Arial" panose="020B0604020202020204" pitchFamily="34" charset="0"/>
            </a:endParaRPr>
          </a:p>
          <a:p>
            <a:pPr>
              <a:lnSpc>
                <a:spcPct val="115000"/>
              </a:lnSpc>
              <a:spcBef>
                <a:spcPct val="0"/>
              </a:spcBef>
            </a:pPr>
            <a:endParaRPr lang="en-US" sz="1200" dirty="0" smtClean="0">
              <a:latin typeface="Arial" panose="020B0604020202020204" pitchFamily="34" charset="0"/>
              <a:ea typeface="Calibri"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675934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Talking Points — Updated March 2016</a:t>
            </a:r>
          </a:p>
          <a:p>
            <a:r>
              <a:rPr lang="en-US" sz="1200" dirty="0" smtClean="0">
                <a:effectLst/>
                <a:latin typeface="Arial" panose="020B0604020202020204" pitchFamily="34" charset="0"/>
                <a:ea typeface="Calibri"/>
                <a:cs typeface="Arial" panose="020B0604020202020204" pitchFamily="34" charset="0"/>
              </a:rPr>
              <a:t>Once you’ve logged in, there are a few places you can search for specific service provider resources and information. </a:t>
            </a:r>
          </a:p>
          <a:p>
            <a:pPr marL="0" marR="0">
              <a:lnSpc>
                <a:spcPct val="115000"/>
              </a:lnSpc>
              <a:spcBef>
                <a:spcPts val="0"/>
              </a:spcBef>
              <a:spcAft>
                <a:spcPts val="1000"/>
              </a:spcAft>
            </a:pPr>
            <a:r>
              <a:rPr lang="en-US" sz="1200" dirty="0" smtClean="0">
                <a:effectLst/>
                <a:latin typeface="Arial" panose="020B0604020202020204" pitchFamily="34" charset="0"/>
                <a:ea typeface="Calibri"/>
                <a:cs typeface="Arial" panose="020B0604020202020204" pitchFamily="34" charset="0"/>
              </a:rPr>
              <a:t>In the Military OneSource website you can access resources for service providers by going to the Military OneSource home page and scrolling down to the “Looking for this?” section. </a:t>
            </a:r>
          </a:p>
          <a:p>
            <a:pPr marL="742950" marR="0" lvl="1" indent="-285750">
              <a:lnSpc>
                <a:spcPct val="115000"/>
              </a:lnSpc>
              <a:spcBef>
                <a:spcPts val="0"/>
              </a:spcBef>
              <a:spcAft>
                <a:spcPts val="1000"/>
              </a:spcAft>
              <a:buFont typeface="Arial"/>
              <a:buChar char="•"/>
              <a:tabLst>
                <a:tab pos="914400" algn="l"/>
              </a:tabLst>
            </a:pPr>
            <a:r>
              <a:rPr lang="en-US" sz="1200" dirty="0" smtClean="0">
                <a:effectLst/>
                <a:latin typeface="Arial" panose="020B0604020202020204" pitchFamily="34" charset="0"/>
                <a:ea typeface="Calibri"/>
                <a:cs typeface="Arial" panose="020B0604020202020204" pitchFamily="34" charset="0"/>
              </a:rPr>
              <a:t>Move through that carousel until you find Service Providers and click on it. </a:t>
            </a:r>
          </a:p>
          <a:p>
            <a:pPr marL="742950" marR="0" lvl="1" indent="-285750">
              <a:lnSpc>
                <a:spcPct val="115000"/>
              </a:lnSpc>
              <a:spcBef>
                <a:spcPts val="0"/>
              </a:spcBef>
              <a:spcAft>
                <a:spcPts val="1000"/>
              </a:spcAft>
              <a:buFont typeface="Arial"/>
              <a:buChar char="•"/>
              <a:tabLst>
                <a:tab pos="914400" algn="l"/>
              </a:tabLst>
            </a:pPr>
            <a:r>
              <a:rPr lang="en-US" sz="1200" dirty="0" smtClean="0">
                <a:effectLst/>
                <a:latin typeface="Arial" panose="020B0604020202020204" pitchFamily="34" charset="0"/>
                <a:ea typeface="Calibri"/>
                <a:cs typeface="Arial" panose="020B0604020202020204" pitchFamily="34" charset="0"/>
              </a:rPr>
              <a:t>This will take you to the Service Provider’s main page. </a:t>
            </a:r>
          </a:p>
          <a:p>
            <a:pPr marL="742950" marR="0" lvl="1" indent="-285750">
              <a:lnSpc>
                <a:spcPct val="115000"/>
              </a:lnSpc>
              <a:spcBef>
                <a:spcPts val="0"/>
              </a:spcBef>
              <a:spcAft>
                <a:spcPts val="1000"/>
              </a:spcAft>
              <a:buFont typeface="Arial"/>
              <a:buChar char="•"/>
              <a:tabLst>
                <a:tab pos="914400" algn="l"/>
              </a:tabLst>
            </a:pPr>
            <a:r>
              <a:rPr lang="en-US" sz="1200" dirty="0" smtClean="0">
                <a:effectLst/>
                <a:latin typeface="Arial" panose="020B0604020202020204" pitchFamily="34" charset="0"/>
                <a:ea typeface="Calibri"/>
                <a:cs typeface="Arial" panose="020B0604020202020204" pitchFamily="34" charset="0"/>
              </a:rPr>
              <a:t>You don’t have to be logged in to access the information</a:t>
            </a:r>
            <a:r>
              <a:rPr lang="en-US" sz="1200" baseline="0" dirty="0" smtClean="0">
                <a:effectLst/>
                <a:latin typeface="Arial" panose="020B0604020202020204" pitchFamily="34" charset="0"/>
                <a:ea typeface="Calibri"/>
                <a:cs typeface="Arial" panose="020B0604020202020204" pitchFamily="34" charset="0"/>
              </a:rPr>
              <a:t> on the Service Providers page</a:t>
            </a:r>
            <a:r>
              <a:rPr lang="en-US" sz="1200" dirty="0" smtClean="0">
                <a:effectLst/>
                <a:latin typeface="Arial" panose="020B0604020202020204" pitchFamily="34" charset="0"/>
                <a:ea typeface="Calibri"/>
                <a:cs typeface="Arial" panose="020B0604020202020204" pitchFamily="34" charset="0"/>
              </a:rPr>
              <a:t>, but you do have to be logged in to place orders for the no-cost products.  </a:t>
            </a:r>
          </a:p>
          <a:p>
            <a:pPr marL="0" marR="0">
              <a:lnSpc>
                <a:spcPct val="115000"/>
              </a:lnSpc>
              <a:spcBef>
                <a:spcPts val="0"/>
              </a:spcBef>
              <a:spcAft>
                <a:spcPts val="1000"/>
              </a:spcAft>
            </a:pPr>
            <a:r>
              <a:rPr lang="en-US" sz="1200" dirty="0" smtClean="0">
                <a:effectLst/>
                <a:latin typeface="Arial" panose="020B0604020202020204" pitchFamily="34" charset="0"/>
                <a:ea typeface="Calibri"/>
                <a:cs typeface="Arial" panose="020B0604020202020204" pitchFamily="34" charset="0"/>
              </a:rPr>
              <a:t> </a:t>
            </a:r>
          </a:p>
          <a:p>
            <a:pPr marL="0" indent="0">
              <a:lnSpc>
                <a:spcPct val="115000"/>
              </a:lnSpc>
              <a:spcBef>
                <a:spcPct val="0"/>
              </a:spcBef>
              <a:buFont typeface="Arial" pitchFamily="34" charset="0"/>
              <a:buNone/>
            </a:pPr>
            <a:endParaRPr lang="en-US" sz="1200" dirty="0" smtClean="0">
              <a:latin typeface="Arial" panose="020B0604020202020204" pitchFamily="34" charset="0"/>
              <a:ea typeface="Calibri"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512499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Talking Points — Updated March 2016</a:t>
            </a:r>
          </a:p>
          <a:p>
            <a:r>
              <a:rPr lang="en-US" sz="1200" b="0" dirty="0" smtClean="0">
                <a:effectLst/>
                <a:latin typeface="Arial" panose="020B0604020202020204" pitchFamily="34" charset="0"/>
                <a:ea typeface="Calibri"/>
                <a:cs typeface="Arial" panose="020B0604020202020204" pitchFamily="34" charset="0"/>
              </a:rPr>
              <a:t>Now that we know where to find the resources, let’s talk about what those resources are. </a:t>
            </a:r>
          </a:p>
          <a:p>
            <a:pPr marL="0" marR="0">
              <a:lnSpc>
                <a:spcPct val="115000"/>
              </a:lnSpc>
              <a:spcBef>
                <a:spcPts val="0"/>
              </a:spcBef>
              <a:spcAft>
                <a:spcPts val="1000"/>
              </a:spcAft>
            </a:pPr>
            <a:r>
              <a:rPr lang="en-US" sz="1200" b="0" dirty="0" smtClean="0">
                <a:effectLst/>
                <a:latin typeface="Arial" panose="020B0604020202020204" pitchFamily="34" charset="0"/>
                <a:ea typeface="Calibri"/>
                <a:cs typeface="Arial" panose="020B0604020202020204" pitchFamily="34" charset="0"/>
              </a:rPr>
              <a:t>On Military OneSource you will find the following:</a:t>
            </a:r>
          </a:p>
          <a:p>
            <a:pPr marL="742950" marR="0" lvl="1" indent="-285750">
              <a:lnSpc>
                <a:spcPct val="115000"/>
              </a:lnSpc>
              <a:spcBef>
                <a:spcPts val="0"/>
              </a:spcBef>
              <a:spcAft>
                <a:spcPts val="1000"/>
              </a:spcAft>
              <a:buFont typeface="Arial"/>
              <a:buChar char="•"/>
              <a:tabLst>
                <a:tab pos="914400" algn="l"/>
              </a:tabLst>
            </a:pPr>
            <a:r>
              <a:rPr lang="en-US" sz="1200" b="0" dirty="0" smtClean="0">
                <a:effectLst/>
                <a:latin typeface="Arial" panose="020B0604020202020204" pitchFamily="34" charset="0"/>
                <a:ea typeface="Calibri"/>
                <a:cs typeface="Arial" panose="020B0604020202020204" pitchFamily="34" charset="0"/>
              </a:rPr>
              <a:t>Information by topic (by program names) and you can find valuable resources (by resource type), including quick reference guides and downloadable fliers.</a:t>
            </a:r>
          </a:p>
          <a:p>
            <a:pPr marL="1143000" marR="0" lvl="2" indent="-228600">
              <a:lnSpc>
                <a:spcPct val="115000"/>
              </a:lnSpc>
              <a:spcBef>
                <a:spcPts val="0"/>
              </a:spcBef>
              <a:spcAft>
                <a:spcPts val="1000"/>
              </a:spcAft>
              <a:buFont typeface="Arial"/>
              <a:buChar char="•"/>
              <a:tabLst>
                <a:tab pos="1371600" algn="l"/>
              </a:tabLst>
            </a:pPr>
            <a:r>
              <a:rPr lang="en-US" sz="1200" b="0" dirty="0" smtClean="0">
                <a:effectLst/>
                <a:latin typeface="Arial" panose="020B0604020202020204" pitchFamily="34" charset="0"/>
                <a:ea typeface="Calibri"/>
                <a:cs typeface="Arial" panose="020B0604020202020204" pitchFamily="34" charset="0"/>
              </a:rPr>
              <a:t>Topics Customized for Service Providers (by program names)</a:t>
            </a: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3" tooltip="Casualty Assistance"/>
              </a:rPr>
              <a:t>Casualty Assistance</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4" tooltip="Child Abuse and Domestic Abuse"/>
              </a:rPr>
              <a:t>Child Abuse and Domestic Abuse</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5" tooltip="Children, Youth &amp; Teens"/>
              </a:rPr>
              <a:t>Children, Youth &amp; Teens</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6" tooltip="Deployment"/>
              </a:rPr>
              <a:t>Deployment</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7" tooltip="EFMP/Special Needs"/>
              </a:rPr>
              <a:t>EFMP/Special Needs</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8" tooltip="K-12 and College Education"/>
              </a:rPr>
              <a:t>K-12 and College Education</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9" tooltip="Money Management"/>
              </a:rPr>
              <a:t>Money Management</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10" tooltip="Morale, Welfare &amp; Recreation"/>
              </a:rPr>
              <a:t>Morale, Welfare &amp; Recreation</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11" tooltip="Moving"/>
              </a:rPr>
              <a:t>Moving</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12" tooltip="Non-medical Counseling"/>
              </a:rPr>
              <a:t>Non-medical Counseling</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13" tooltip="Parenting"/>
              </a:rPr>
              <a:t>Parenting</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14" tooltip="Spouse Education &amp; Career Opportunities"/>
              </a:rPr>
              <a:t>Spouse Education &amp; Career Opportunities</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15" tooltip="Transition Assistance"/>
              </a:rPr>
              <a:t>Transition Assistance</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sng" kern="1200" dirty="0" smtClean="0">
                <a:solidFill>
                  <a:schemeClr val="tx1"/>
                </a:solidFill>
                <a:effectLst/>
                <a:latin typeface="+mn-lt"/>
                <a:ea typeface="+mn-ea"/>
                <a:cs typeface="+mn-cs"/>
                <a:hlinkClick r:id="rId16" tooltip="Voluntary Education"/>
              </a:rPr>
              <a:t>Voluntary Education</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17" tooltip="Wounded Warrior"/>
              </a:rPr>
              <a:t>Wounded Warrior</a:t>
            </a:r>
            <a:endParaRPr lang="en-US" sz="1200" b="0" i="0" kern="1200" dirty="0" smtClean="0">
              <a:solidFill>
                <a:schemeClr val="tx1"/>
              </a:solidFill>
              <a:effectLst/>
              <a:latin typeface="+mn-lt"/>
              <a:ea typeface="+mn-ea"/>
              <a:cs typeface="+mn-cs"/>
            </a:endParaRPr>
          </a:p>
          <a:p>
            <a:pPr marL="1600200" marR="0" lvl="3" indent="-228600">
              <a:lnSpc>
                <a:spcPct val="115000"/>
              </a:lnSpc>
              <a:spcBef>
                <a:spcPts val="0"/>
              </a:spcBef>
              <a:spcAft>
                <a:spcPts val="1000"/>
              </a:spcAft>
              <a:buFont typeface="Arial"/>
              <a:buChar char="•"/>
              <a:tabLst>
                <a:tab pos="1828800" algn="l"/>
              </a:tabLst>
            </a:pPr>
            <a:endParaRPr lang="en-US" sz="1200" b="0" dirty="0" smtClean="0">
              <a:effectLst/>
              <a:latin typeface="Arial" panose="020B0604020202020204" pitchFamily="34" charset="0"/>
              <a:ea typeface="Calibri"/>
              <a:cs typeface="Arial" panose="020B0604020202020204" pitchFamily="34" charset="0"/>
            </a:endParaRPr>
          </a:p>
          <a:p>
            <a:pPr marL="1143000" marR="0" lvl="2" indent="-228600">
              <a:lnSpc>
                <a:spcPct val="115000"/>
              </a:lnSpc>
              <a:spcBef>
                <a:spcPts val="0"/>
              </a:spcBef>
              <a:spcAft>
                <a:spcPts val="1000"/>
              </a:spcAft>
              <a:buFont typeface="Arial"/>
              <a:buChar char="•"/>
              <a:tabLst>
                <a:tab pos="1371600" algn="l"/>
              </a:tabLst>
            </a:pPr>
            <a:r>
              <a:rPr lang="en-US" sz="1200" b="0" dirty="0" smtClean="0">
                <a:effectLst/>
                <a:latin typeface="Arial" panose="020B0604020202020204" pitchFamily="34" charset="0"/>
                <a:ea typeface="Calibri"/>
                <a:cs typeface="Arial" panose="020B0604020202020204" pitchFamily="34" charset="0"/>
              </a:rPr>
              <a:t>Resources (by resource type) </a:t>
            </a: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18" tooltip="Downloadable Fliers"/>
              </a:rPr>
              <a:t>Downloadable Fliers</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19" tooltip="Military OneSource Presentations"/>
              </a:rPr>
              <a:t>Military OneSource Presentations</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20" tooltip="Specialty Consultations Fact Sheet (PDF)"/>
              </a:rPr>
              <a:t>Specialty Consultations Fact Sheet (PDF)</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21" tooltip="Quick Reference Guides"/>
              </a:rPr>
              <a:t>Quick Reference Guides</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22" tooltip="Military OneSource Service Enhancements (PDF)"/>
              </a:rPr>
              <a:t>Military OneSource Service Enhancements (PDF)</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23" tooltip="Sesame Workshop"/>
              </a:rPr>
              <a:t>Sesame Workshop</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24" tooltip="Military Family Readiness Council"/>
              </a:rPr>
              <a:t>Military Family Readiness Council</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25" tooltip="Link to Military OneSource (PDF)"/>
              </a:rPr>
              <a:t>Link to Military OneSource (PDF)</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26" tooltip="Military Family Programs 101 Fact Sheet"/>
              </a:rPr>
              <a:t>Military Family Programs 101 Fact Sheet</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27" tooltip="Military Families Learning Network"/>
              </a:rPr>
              <a:t>Military Families Learning Network</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28" tooltip="Spouse Relocation and Transition Fact Sheet (PDF)"/>
              </a:rPr>
              <a:t>Spouse Relocation and Transition Fact Sheet (PDF)</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29" tooltip="Community Capacity Building Training "/>
              </a:rPr>
              <a:t>Community Capacity Building Training</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30" tooltip="Community Capacity Building Training Fact Sheet"/>
              </a:rPr>
              <a:t>Community Capacity Building Training Fact Sheet</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31" tooltip="Community/Partners"/>
              </a:rPr>
              <a:t>Community/Partners</a:t>
            </a:r>
            <a:endParaRPr lang="en-US" sz="1200" b="0" i="0" kern="1200" dirty="0" smtClean="0">
              <a:solidFill>
                <a:schemeClr val="tx1"/>
              </a:solidFill>
              <a:effectLst/>
              <a:latin typeface="+mn-lt"/>
              <a:ea typeface="+mn-ea"/>
              <a:cs typeface="+mn-cs"/>
            </a:endParaRPr>
          </a:p>
          <a:p>
            <a:pPr marL="1543050" lvl="3" indent="-17145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hlinkClick r:id="rId32" tooltip="Military Families Learning Network: Network Literacy"/>
              </a:rPr>
              <a:t>Military Families Learning Network: Network Literacy</a:t>
            </a:r>
            <a:endParaRPr lang="en-US" sz="1200" b="0" i="0" kern="1200" dirty="0" smtClean="0">
              <a:solidFill>
                <a:schemeClr val="tx1"/>
              </a:solidFill>
              <a:effectLst/>
              <a:latin typeface="+mn-lt"/>
              <a:ea typeface="+mn-ea"/>
              <a:cs typeface="+mn-cs"/>
            </a:endParaRPr>
          </a:p>
          <a:p>
            <a:pPr marL="1143000" marR="0" lvl="2" indent="-228600">
              <a:lnSpc>
                <a:spcPct val="115000"/>
              </a:lnSpc>
              <a:spcBef>
                <a:spcPts val="0"/>
              </a:spcBef>
              <a:spcAft>
                <a:spcPts val="1000"/>
              </a:spcAft>
              <a:buFont typeface="Arial"/>
              <a:buChar char="•"/>
              <a:tabLst>
                <a:tab pos="1371600" algn="l"/>
              </a:tabLst>
            </a:pPr>
            <a:r>
              <a:rPr lang="en-US" sz="1200" b="0" dirty="0" smtClean="0">
                <a:effectLst/>
                <a:latin typeface="Arial" panose="020B0604020202020204" pitchFamily="34" charset="0"/>
                <a:ea typeface="Calibri"/>
                <a:cs typeface="Arial" panose="020B0604020202020204" pitchFamily="34" charset="0"/>
              </a:rPr>
              <a:t>At the bottom of the website, in the footer, you will find more resources under the following</a:t>
            </a:r>
            <a:r>
              <a:rPr lang="en-US" sz="1200" b="0" baseline="0" dirty="0" smtClean="0">
                <a:effectLst/>
                <a:latin typeface="Arial" panose="020B0604020202020204" pitchFamily="34" charset="0"/>
                <a:ea typeface="Calibri"/>
                <a:cs typeface="Arial" panose="020B0604020202020204" pitchFamily="34" charset="0"/>
              </a:rPr>
              <a:t> headers </a:t>
            </a:r>
            <a:r>
              <a:rPr lang="en-US" sz="1200" b="0" dirty="0" smtClean="0">
                <a:effectLst/>
                <a:latin typeface="Arial" panose="020B0604020202020204" pitchFamily="34" charset="0"/>
                <a:ea typeface="Calibri"/>
                <a:cs typeface="Arial" panose="020B0604020202020204" pitchFamily="34" charset="0"/>
              </a:rPr>
              <a:t>including:</a:t>
            </a:r>
          </a:p>
          <a:p>
            <a:pPr marL="1600200" marR="0" lvl="3" indent="-228600">
              <a:lnSpc>
                <a:spcPct val="115000"/>
              </a:lnSpc>
              <a:spcBef>
                <a:spcPts val="0"/>
              </a:spcBef>
              <a:spcAft>
                <a:spcPts val="1000"/>
              </a:spcAft>
              <a:buFont typeface="Arial"/>
              <a:buChar char="•"/>
              <a:tabLst>
                <a:tab pos="1828800" algn="l"/>
              </a:tabLst>
            </a:pPr>
            <a:r>
              <a:rPr lang="en-US" sz="1200" b="1" dirty="0" smtClean="0">
                <a:effectLst/>
                <a:latin typeface="Arial" panose="020B0604020202020204" pitchFamily="34" charset="0"/>
                <a:ea typeface="Calibri"/>
                <a:cs typeface="Arial" panose="020B0604020202020204" pitchFamily="34" charset="0"/>
              </a:rPr>
              <a:t>Military OneSource:</a:t>
            </a:r>
            <a:r>
              <a:rPr lang="en-US" sz="1200" b="1" baseline="0" dirty="0" smtClean="0">
                <a:effectLst/>
                <a:latin typeface="Arial" panose="020B0604020202020204" pitchFamily="34" charset="0"/>
                <a:ea typeface="Calibri"/>
                <a:cs typeface="Arial" panose="020B0604020202020204" pitchFamily="34" charset="0"/>
              </a:rPr>
              <a:t> </a:t>
            </a:r>
            <a:r>
              <a:rPr lang="en-US" sz="1200" b="0" baseline="0" dirty="0" smtClean="0">
                <a:effectLst/>
                <a:latin typeface="Arial" panose="020B0604020202020204" pitchFamily="34" charset="0"/>
                <a:ea typeface="Calibri"/>
                <a:cs typeface="Arial" panose="020B0604020202020204" pitchFamily="34" charset="0"/>
              </a:rPr>
              <a:t>This header includes information such as the About Us page, contact information, emergency contact, frequently asked questions, t</a:t>
            </a:r>
            <a:r>
              <a:rPr lang="en-US" sz="1200" b="0" dirty="0" smtClean="0">
                <a:effectLst/>
                <a:latin typeface="Arial" panose="020B0604020202020204" pitchFamily="34" charset="0"/>
                <a:ea typeface="Calibri"/>
                <a:cs typeface="Arial" panose="020B0604020202020204" pitchFamily="34" charset="0"/>
              </a:rPr>
              <a:t>he</a:t>
            </a:r>
            <a:r>
              <a:rPr lang="en-US" sz="1200" b="0" baseline="0" dirty="0" smtClean="0">
                <a:effectLst/>
                <a:latin typeface="Arial" panose="020B0604020202020204" pitchFamily="34" charset="0"/>
                <a:ea typeface="Calibri"/>
                <a:cs typeface="Arial" panose="020B0604020202020204" pitchFamily="34" charset="0"/>
              </a:rPr>
              <a:t> </a:t>
            </a:r>
            <a:r>
              <a:rPr lang="en-US" sz="1200" b="0" dirty="0" smtClean="0">
                <a:effectLst/>
                <a:latin typeface="Arial" panose="020B0604020202020204" pitchFamily="34" charset="0"/>
                <a:ea typeface="Calibri"/>
                <a:cs typeface="Arial" panose="020B0604020202020204" pitchFamily="34" charset="0"/>
              </a:rPr>
              <a:t>MC&amp;FP Websites and Applications,</a:t>
            </a:r>
            <a:r>
              <a:rPr lang="en-US" sz="1200" b="0" baseline="0" dirty="0" smtClean="0">
                <a:effectLst/>
                <a:latin typeface="Arial" panose="020B0604020202020204" pitchFamily="34" charset="0"/>
                <a:ea typeface="Calibri"/>
                <a:cs typeface="Arial" panose="020B0604020202020204" pitchFamily="34" charset="0"/>
              </a:rPr>
              <a:t> reports and surveys and a site map</a:t>
            </a:r>
          </a:p>
          <a:p>
            <a:pPr marL="1600200" marR="0" lvl="3" indent="-228600">
              <a:lnSpc>
                <a:spcPct val="115000"/>
              </a:lnSpc>
              <a:spcBef>
                <a:spcPts val="0"/>
              </a:spcBef>
              <a:spcAft>
                <a:spcPts val="1000"/>
              </a:spcAft>
              <a:buFont typeface="Arial"/>
              <a:buChar char="•"/>
              <a:tabLst>
                <a:tab pos="1828800" algn="l"/>
              </a:tabLst>
            </a:pPr>
            <a:r>
              <a:rPr lang="en-US" sz="1200" b="1" baseline="0" dirty="0" smtClean="0">
                <a:effectLst/>
                <a:latin typeface="Arial" panose="020B0604020202020204" pitchFamily="34" charset="0"/>
                <a:ea typeface="Calibri"/>
                <a:cs typeface="Arial" panose="020B0604020202020204" pitchFamily="34" charset="0"/>
              </a:rPr>
              <a:t>Categories:</a:t>
            </a:r>
            <a:r>
              <a:rPr lang="en-US" sz="1200" b="0" baseline="0" dirty="0" smtClean="0">
                <a:effectLst/>
                <a:latin typeface="Arial" panose="020B0604020202020204" pitchFamily="34" charset="0"/>
                <a:ea typeface="Calibri"/>
                <a:cs typeface="Arial" panose="020B0604020202020204" pitchFamily="34" charset="0"/>
              </a:rPr>
              <a:t> Below this header you will find links to each category page on the website</a:t>
            </a:r>
          </a:p>
          <a:p>
            <a:pPr marL="1600200" marR="0" lvl="3" indent="-228600">
              <a:lnSpc>
                <a:spcPct val="115000"/>
              </a:lnSpc>
              <a:spcBef>
                <a:spcPts val="0"/>
              </a:spcBef>
              <a:spcAft>
                <a:spcPts val="1000"/>
              </a:spcAft>
              <a:buFont typeface="Arial"/>
              <a:buChar char="•"/>
              <a:tabLst>
                <a:tab pos="1828800" algn="l"/>
              </a:tabLst>
            </a:pPr>
            <a:r>
              <a:rPr lang="en-US" sz="1200" b="1" baseline="0" dirty="0" err="1" smtClean="0">
                <a:effectLst/>
                <a:latin typeface="Arial" panose="020B0604020202020204" pitchFamily="34" charset="0"/>
                <a:ea typeface="Calibri"/>
                <a:cs typeface="Arial" panose="020B0604020202020204" pitchFamily="34" charset="0"/>
              </a:rPr>
              <a:t>eNewsletter</a:t>
            </a:r>
            <a:r>
              <a:rPr lang="en-US" sz="1200" b="1" baseline="0" dirty="0" smtClean="0">
                <a:effectLst/>
                <a:latin typeface="Arial" panose="020B0604020202020204" pitchFamily="34" charset="0"/>
                <a:ea typeface="Calibri"/>
                <a:cs typeface="Arial" panose="020B0604020202020204" pitchFamily="34" charset="0"/>
              </a:rPr>
              <a:t>:</a:t>
            </a:r>
            <a:r>
              <a:rPr lang="en-US" sz="1200" b="0" baseline="0" dirty="0" smtClean="0">
                <a:effectLst/>
                <a:latin typeface="Arial" panose="020B0604020202020204" pitchFamily="34" charset="0"/>
                <a:ea typeface="Calibri"/>
                <a:cs typeface="Arial" panose="020B0604020202020204" pitchFamily="34" charset="0"/>
              </a:rPr>
              <a:t> Under this header we’ve stored information including s</a:t>
            </a:r>
            <a:r>
              <a:rPr lang="en-US" sz="1200" b="0" dirty="0" smtClean="0">
                <a:effectLst/>
                <a:latin typeface="Arial" panose="020B0604020202020204" pitchFamily="34" charset="0"/>
                <a:ea typeface="Calibri"/>
                <a:cs typeface="Arial" panose="020B0604020202020204" pitchFamily="34" charset="0"/>
              </a:rPr>
              <a:t>ubscription options for all of the eNewsletters that can keep you informed of the most current or recently updated resources</a:t>
            </a:r>
            <a:r>
              <a:rPr lang="en-US" sz="1200" b="0" baseline="0" dirty="0" smtClean="0">
                <a:effectLst/>
                <a:latin typeface="Arial" panose="020B0604020202020204" pitchFamily="34" charset="0"/>
                <a:ea typeface="Calibri"/>
                <a:cs typeface="Arial" panose="020B0604020202020204" pitchFamily="34" charset="0"/>
              </a:rPr>
              <a:t> as well as the archives page</a:t>
            </a:r>
          </a:p>
          <a:p>
            <a:pPr marL="1600200" marR="0" lvl="3" indent="-228600">
              <a:lnSpc>
                <a:spcPct val="115000"/>
              </a:lnSpc>
              <a:spcBef>
                <a:spcPts val="0"/>
              </a:spcBef>
              <a:spcAft>
                <a:spcPts val="1000"/>
              </a:spcAft>
              <a:buFont typeface="Arial"/>
              <a:buChar char="•"/>
              <a:tabLst>
                <a:tab pos="1828800" algn="l"/>
              </a:tabLst>
            </a:pPr>
            <a:r>
              <a:rPr lang="en-US" sz="1200" b="1" baseline="0" dirty="0" smtClean="0">
                <a:effectLst/>
                <a:latin typeface="Arial" panose="020B0604020202020204" pitchFamily="34" charset="0"/>
                <a:ea typeface="Calibri"/>
                <a:cs typeface="Arial" panose="020B0604020202020204" pitchFamily="34" charset="0"/>
              </a:rPr>
              <a:t>Legal and Security: </a:t>
            </a:r>
            <a:r>
              <a:rPr lang="en-US" sz="1200" b="0" baseline="0" dirty="0" smtClean="0">
                <a:effectLst/>
                <a:latin typeface="Arial" panose="020B0604020202020204" pitchFamily="34" charset="0"/>
                <a:ea typeface="Calibri"/>
                <a:cs typeface="Arial" panose="020B0604020202020204" pitchFamily="34" charset="0"/>
              </a:rPr>
              <a:t>Information listed under this header includes Accessibility, Accessibility Tools, Disclaimer, DoD No Fear Act, FOIA and Privacy Act Statement and Security</a:t>
            </a:r>
            <a:endParaRPr lang="en-US" sz="1200" b="0" dirty="0" smtClean="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1000"/>
              </a:spcAft>
            </a:pPr>
            <a:endParaRPr lang="en-US" sz="1200" b="0" dirty="0" smtClean="0">
              <a:effectLst/>
              <a:latin typeface="Arial" panose="020B0604020202020204" pitchFamily="34" charset="0"/>
              <a:ea typeface="Calibri"/>
              <a:cs typeface="Arial" panose="020B0604020202020204" pitchFamily="34" charset="0"/>
            </a:endParaRPr>
          </a:p>
          <a:p>
            <a:pPr marL="0" indent="0">
              <a:buFont typeface="Arial" panose="020B0604020202020204" pitchFamily="34" charset="0"/>
              <a:buNone/>
            </a:pPr>
            <a:endParaRPr lang="en-US" b="0" u="none"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C28D949-B16B-E84B-B434-391559256F8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959490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Talking Points — Updated March 2016</a:t>
            </a:r>
          </a:p>
          <a:p>
            <a:r>
              <a:rPr lang="en-US" sz="1200" dirty="0" smtClean="0">
                <a:effectLst/>
                <a:latin typeface="Arial" panose="020B0604020202020204" pitchFamily="34" charset="0"/>
                <a:ea typeface="Calibri"/>
                <a:cs typeface="Arial" panose="020B0604020202020204" pitchFamily="34" charset="0"/>
              </a:rPr>
              <a:t>Presentations are available to educate others about Military OneSource.</a:t>
            </a:r>
          </a:p>
          <a:p>
            <a:pPr marL="742950" marR="0" lvl="1" indent="-285750">
              <a:lnSpc>
                <a:spcPct val="115000"/>
              </a:lnSpc>
              <a:spcBef>
                <a:spcPts val="0"/>
              </a:spcBef>
              <a:spcAft>
                <a:spcPts val="1000"/>
              </a:spcAft>
              <a:buFont typeface="Arial"/>
              <a:buChar char="•"/>
              <a:tabLst>
                <a:tab pos="914400" algn="l"/>
              </a:tabLst>
            </a:pPr>
            <a:r>
              <a:rPr lang="en-US" sz="1200" dirty="0" smtClean="0">
                <a:effectLst/>
                <a:latin typeface="Arial" panose="020B0604020202020204" pitchFamily="34" charset="0"/>
                <a:ea typeface="Calibri"/>
                <a:cs typeface="Arial" panose="020B0604020202020204" pitchFamily="34" charset="0"/>
              </a:rPr>
              <a:t>You can see a list of available</a:t>
            </a:r>
            <a:r>
              <a:rPr lang="en-US" sz="1200" baseline="0" dirty="0" smtClean="0">
                <a:effectLst/>
                <a:latin typeface="Arial" panose="020B0604020202020204" pitchFamily="34" charset="0"/>
                <a:ea typeface="Calibri"/>
                <a:cs typeface="Arial" panose="020B0604020202020204" pitchFamily="34" charset="0"/>
              </a:rPr>
              <a:t> presentations by going to the Service Providers home page and under the Resources header, click on Military OneSource Presentations. </a:t>
            </a:r>
          </a:p>
          <a:p>
            <a:pPr marL="742950" marR="0" lvl="1" indent="-285750">
              <a:lnSpc>
                <a:spcPct val="115000"/>
              </a:lnSpc>
              <a:spcBef>
                <a:spcPts val="0"/>
              </a:spcBef>
              <a:spcAft>
                <a:spcPts val="1000"/>
              </a:spcAft>
              <a:buFont typeface="Arial"/>
              <a:buChar char="•"/>
              <a:tabLst>
                <a:tab pos="914400" algn="l"/>
              </a:tabLst>
            </a:pPr>
            <a:r>
              <a:rPr lang="en-US" sz="1200" dirty="0" smtClean="0">
                <a:effectLst/>
                <a:latin typeface="Arial" panose="020B0604020202020204" pitchFamily="34" charset="0"/>
                <a:ea typeface="Calibri"/>
                <a:cs typeface="Arial" panose="020B0604020202020204" pitchFamily="34" charset="0"/>
              </a:rPr>
              <a:t>To request a presenter to deliver the Military OneSource overview presentation or one of the specialty overviews during an event, fill out the Resource Request Form. </a:t>
            </a:r>
          </a:p>
          <a:p>
            <a:pPr marL="1200150" marR="0" lvl="2" indent="-285750">
              <a:lnSpc>
                <a:spcPct val="115000"/>
              </a:lnSpc>
              <a:spcBef>
                <a:spcPts val="0"/>
              </a:spcBef>
              <a:spcAft>
                <a:spcPts val="1000"/>
              </a:spcAft>
              <a:buFont typeface="Arial"/>
              <a:buChar char="•"/>
              <a:tabLst>
                <a:tab pos="914400" algn="l"/>
              </a:tabLst>
            </a:pPr>
            <a:r>
              <a:rPr lang="en-US" sz="1200" dirty="0" smtClean="0">
                <a:effectLst/>
                <a:latin typeface="Arial" panose="020B0604020202020204" pitchFamily="34" charset="0"/>
                <a:ea typeface="Calibri"/>
                <a:cs typeface="Arial" panose="020B0604020202020204" pitchFamily="34" charset="0"/>
              </a:rPr>
              <a:t>You can find the Resource</a:t>
            </a:r>
            <a:r>
              <a:rPr lang="en-US" sz="1200" baseline="0" dirty="0" smtClean="0">
                <a:effectLst/>
                <a:latin typeface="Arial" panose="020B0604020202020204" pitchFamily="34" charset="0"/>
                <a:ea typeface="Calibri"/>
                <a:cs typeface="Arial" panose="020B0604020202020204" pitchFamily="34" charset="0"/>
              </a:rPr>
              <a:t> Request Form by scrolling to the Military OneSource footer and clicking on MC&amp;FP Websites and Applications and then clicking on the Resource Request System in that list.  </a:t>
            </a:r>
          </a:p>
          <a:p>
            <a:pPr marL="1200150" marR="0" lvl="2" indent="-285750">
              <a:lnSpc>
                <a:spcPct val="115000"/>
              </a:lnSpc>
              <a:spcBef>
                <a:spcPts val="0"/>
              </a:spcBef>
              <a:spcAft>
                <a:spcPts val="1000"/>
              </a:spcAft>
              <a:buFont typeface="Arial"/>
              <a:buChar char="•"/>
              <a:tabLst>
                <a:tab pos="914400" algn="l"/>
              </a:tabLst>
            </a:pPr>
            <a:r>
              <a:rPr lang="en-US" sz="1200" b="0" i="0" kern="1200" dirty="0" smtClean="0">
                <a:solidFill>
                  <a:schemeClr val="tx1"/>
                </a:solidFill>
                <a:effectLst/>
                <a:latin typeface="+mn-lt"/>
                <a:ea typeface="+mn-ea"/>
                <a:cs typeface="+mn-cs"/>
              </a:rPr>
              <a:t>The Resource Request System allows military units and military-connected organizations to request in-person services through the Military OneSource and Military and Family Life Counseling Programs. Eligible service members and their families may receive support from Military OneSource representatives, military and family life counselors, child and youth behavioral counselors, and personal financial counselors on short-term assignments.</a:t>
            </a:r>
            <a:endParaRPr lang="en-US" sz="1200" dirty="0" smtClean="0">
              <a:effectLst/>
              <a:latin typeface="Arial" panose="020B0604020202020204" pitchFamily="34" charset="0"/>
              <a:ea typeface="Calibri"/>
              <a:cs typeface="Arial" panose="020B0604020202020204" pitchFamily="34"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a:cs typeface="Arial" panose="020B0604020202020204" pitchFamily="34" charset="0"/>
              </a:rPr>
              <a:t> </a:t>
            </a:r>
          </a:p>
          <a:p>
            <a:pPr>
              <a:lnSpc>
                <a:spcPct val="115000"/>
              </a:lnSpc>
              <a:spcBef>
                <a:spcPct val="0"/>
              </a:spcBef>
            </a:pPr>
            <a:endParaRPr lang="en-US" sz="1200" b="1" dirty="0" smtClean="0">
              <a:latin typeface="Arial" panose="020B0604020202020204" pitchFamily="34" charset="0"/>
              <a:ea typeface="Calibri"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31556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Talking Points — Updated March 2016</a:t>
            </a:r>
          </a:p>
          <a:p>
            <a:r>
              <a:rPr lang="en-US" b="0" u="none" baseline="0" dirty="0" smtClean="0">
                <a:latin typeface="Arial" panose="020B0604020202020204" pitchFamily="34" charset="0"/>
                <a:cs typeface="Arial" panose="020B0604020202020204" pitchFamily="34" charset="0"/>
              </a:rPr>
              <a:t>Sign up for the Military OneSource </a:t>
            </a:r>
            <a:r>
              <a:rPr lang="en-US" b="0" u="none" baseline="0" dirty="0" err="1" smtClean="0">
                <a:latin typeface="Arial" panose="020B0604020202020204" pitchFamily="34" charset="0"/>
                <a:cs typeface="Arial" panose="020B0604020202020204" pitchFamily="34" charset="0"/>
              </a:rPr>
              <a:t>eNewsletter</a:t>
            </a:r>
            <a:r>
              <a:rPr lang="en-US" b="0" u="none" baseline="0" dirty="0" smtClean="0">
                <a:latin typeface="Arial" panose="020B0604020202020204" pitchFamily="34" charset="0"/>
                <a:cs typeface="Arial" panose="020B0604020202020204" pitchFamily="34" charset="0"/>
              </a:rPr>
              <a:t> today. The </a:t>
            </a:r>
            <a:r>
              <a:rPr lang="en-US" b="0" u="none" baseline="0" dirty="0" err="1" smtClean="0">
                <a:latin typeface="Arial" panose="020B0604020202020204" pitchFamily="34" charset="0"/>
                <a:cs typeface="Arial" panose="020B0604020202020204" pitchFamily="34" charset="0"/>
              </a:rPr>
              <a:t>eNewsletter</a:t>
            </a:r>
            <a:r>
              <a:rPr lang="en-US" b="0" u="none" baseline="0" dirty="0" smtClean="0">
                <a:latin typeface="Arial" panose="020B0604020202020204" pitchFamily="34" charset="0"/>
                <a:cs typeface="Arial" panose="020B0604020202020204" pitchFamily="34" charset="0"/>
              </a:rPr>
              <a:t> ensures you’re the first to know about resources as they become available </a:t>
            </a:r>
            <a:r>
              <a:rPr lang="en-US" sz="1200" b="0" u="none" kern="1200" dirty="0" smtClean="0">
                <a:solidFill>
                  <a:schemeClr val="tx1"/>
                </a:solidFill>
                <a:effectLst/>
                <a:latin typeface="+mn-lt"/>
                <a:ea typeface="+mn-ea"/>
                <a:cs typeface="+mn-cs"/>
              </a:rPr>
              <a:t>—</a:t>
            </a:r>
            <a:r>
              <a:rPr lang="en-US" sz="1200" b="0" u="none" kern="1200" baseline="0" dirty="0" smtClean="0">
                <a:solidFill>
                  <a:schemeClr val="tx1"/>
                </a:solidFill>
                <a:effectLst/>
                <a:latin typeface="Arial" panose="020B0604020202020204" pitchFamily="34" charset="0"/>
                <a:ea typeface="+mn-ea"/>
                <a:cs typeface="Arial" panose="020B0604020202020204" pitchFamily="34" charset="0"/>
              </a:rPr>
              <a:t> including information that matters to both service members and military families</a:t>
            </a:r>
            <a:r>
              <a:rPr lang="en-US" b="0" u="none" baseline="0" dirty="0" smtClean="0">
                <a:latin typeface="Arial" panose="020B0604020202020204" pitchFamily="34" charset="0"/>
                <a:cs typeface="Arial" panose="020B0604020202020204" pitchFamily="34" charset="0"/>
              </a:rPr>
              <a:t>.</a:t>
            </a:r>
            <a:endParaRPr lang="en-US" b="0" u="none"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You can locate this</a:t>
            </a:r>
            <a:r>
              <a:rPr lang="en-US" baseline="0" dirty="0" smtClean="0">
                <a:latin typeface="Arial" panose="020B0604020202020204" pitchFamily="34" charset="0"/>
                <a:cs typeface="Arial" panose="020B0604020202020204" pitchFamily="34" charset="0"/>
              </a:rPr>
              <a:t> and subscribe to receive it through the link found in the footer at the bottom of any page on Military OneSource.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800663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Talking Points — Updated March 2016</a:t>
            </a:r>
          </a:p>
          <a:p>
            <a:r>
              <a:rPr lang="en-US" sz="1200" dirty="0" smtClean="0">
                <a:latin typeface="Arial" panose="020B0604020202020204" pitchFamily="34" charset="0"/>
                <a:cs typeface="Arial" panose="020B0604020202020204" pitchFamily="34" charset="0"/>
              </a:rPr>
              <a:t>Printable fliers, topical lists and a program overview are great when you need information fast to share with service members and their families or when supply is low.  These materials also work great for promotional displays, briefings or classes.</a:t>
            </a:r>
          </a:p>
          <a:p>
            <a:pPr marL="628650" lvl="1" indent="-171450">
              <a:buFont typeface="Arial"/>
              <a:buChar char="•"/>
            </a:pPr>
            <a:r>
              <a:rPr lang="en-US" sz="1200" dirty="0" smtClean="0">
                <a:latin typeface="Arial" panose="020B0604020202020204" pitchFamily="34" charset="0"/>
                <a:cs typeface="Arial" panose="020B0604020202020204" pitchFamily="34" charset="0"/>
              </a:rPr>
              <a:t>The financial counseling flier and the money matters topical list are resources to share in a budgeting class.</a:t>
            </a:r>
          </a:p>
          <a:p>
            <a:pPr marL="628650" lvl="1" indent="-171450">
              <a:buFont typeface="Arial"/>
              <a:buChar char="•"/>
            </a:pPr>
            <a:r>
              <a:rPr lang="en-US" sz="1200" dirty="0" smtClean="0">
                <a:latin typeface="Arial" panose="020B0604020202020204" pitchFamily="34" charset="0"/>
                <a:cs typeface="Arial" panose="020B0604020202020204" pitchFamily="34" charset="0"/>
              </a:rPr>
              <a:t>The health and wellness coaching flier is a resource to share during a stress management class.</a:t>
            </a:r>
          </a:p>
          <a:p>
            <a:pPr marL="171450" indent="-171450">
              <a:buFont typeface="Arial"/>
              <a:buChar char="•"/>
            </a:pPr>
            <a:endParaRPr lang="en-US" sz="1200" dirty="0" smtClean="0">
              <a:latin typeface="Arial" panose="020B0604020202020204" pitchFamily="34" charset="0"/>
              <a:cs typeface="Arial" panose="020B0604020202020204" pitchFamily="34" charset="0"/>
            </a:endParaRPr>
          </a:p>
          <a:p>
            <a:pPr marL="0" indent="0">
              <a:buFont typeface="Arial"/>
              <a:buNone/>
            </a:pPr>
            <a:r>
              <a:rPr lang="en-US" sz="1200" dirty="0" smtClean="0">
                <a:latin typeface="Arial" panose="020B0604020202020204" pitchFamily="34" charset="0"/>
                <a:cs typeface="Arial" panose="020B0604020202020204" pitchFamily="34" charset="0"/>
              </a:rPr>
              <a:t>The Wounded, Ill and Injured tool kit has a variety of information to view and utilize whenever suitable in educating audiences regarding their TRICARE benefits.</a:t>
            </a:r>
          </a:p>
          <a:p>
            <a:r>
              <a:rPr lang="en-US" sz="1200" b="1" dirty="0" smtClean="0">
                <a:solidFill>
                  <a:srgbClr val="FF0000"/>
                </a:solidFill>
                <a:latin typeface="Arial" panose="020B0604020202020204" pitchFamily="34" charset="0"/>
                <a:cs typeface="Arial" panose="020B0604020202020204" pitchFamily="34" charset="0"/>
              </a:rPr>
              <a:t> </a:t>
            </a:r>
            <a:endParaRPr lang="en-US" sz="1200" dirty="0" smtClean="0">
              <a:solidFill>
                <a:srgbClr val="FF0000"/>
              </a:solidFill>
              <a:latin typeface="Arial" panose="020B0604020202020204" pitchFamily="34" charset="0"/>
              <a:cs typeface="Arial" panose="020B0604020202020204" pitchFamily="34" charset="0"/>
            </a:endParaRPr>
          </a:p>
          <a:p>
            <a:r>
              <a:rPr lang="en-US" sz="1200" b="1" u="sng" dirty="0" smtClean="0">
                <a:latin typeface="Arial" panose="020B0604020202020204" pitchFamily="34" charset="0"/>
                <a:cs typeface="Arial" panose="020B0604020202020204" pitchFamily="34" charset="0"/>
              </a:rPr>
              <a:t>Briefer</a:t>
            </a:r>
            <a:r>
              <a:rPr lang="en-US" sz="1200" b="1" u="sng" baseline="0" dirty="0" smtClean="0">
                <a:latin typeface="Arial" panose="020B0604020202020204" pitchFamily="34" charset="0"/>
                <a:cs typeface="Arial" panose="020B0604020202020204" pitchFamily="34" charset="0"/>
              </a:rPr>
              <a:t> notes</a:t>
            </a:r>
            <a:endParaRPr lang="en-US" sz="1200" b="1" u="sng" dirty="0" smtClean="0">
              <a:latin typeface="Arial" panose="020B0604020202020204" pitchFamily="34" charset="0"/>
              <a:cs typeface="Arial" panose="020B0604020202020204" pitchFamily="34" charset="0"/>
            </a:endParaRPr>
          </a:p>
          <a:p>
            <a:pPr marL="0" indent="0">
              <a:buFont typeface="Arial"/>
              <a:buNone/>
            </a:pPr>
            <a:r>
              <a:rPr lang="en-US" sz="1200" dirty="0" smtClean="0">
                <a:latin typeface="Arial" panose="020B0604020202020204" pitchFamily="34" charset="0"/>
                <a:cs typeface="Arial" panose="020B0604020202020204" pitchFamily="34" charset="0"/>
              </a:rPr>
              <a:t>Use examples that apply for the service provider.</a:t>
            </a:r>
          </a:p>
          <a:p>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847308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Talking Points — Updated March 2016</a:t>
            </a:r>
          </a:p>
          <a:p>
            <a:r>
              <a:rPr lang="en-US" sz="1200" dirty="0" smtClean="0">
                <a:latin typeface="Arial" panose="020B0604020202020204" pitchFamily="34" charset="0"/>
                <a:cs typeface="Arial" panose="020B0604020202020204" pitchFamily="34" charset="0"/>
              </a:rPr>
              <a:t>Click on the Products</a:t>
            </a:r>
            <a:r>
              <a:rPr lang="en-US" sz="1200" baseline="0" dirty="0" smtClean="0">
                <a:latin typeface="Arial" panose="020B0604020202020204" pitchFamily="34" charset="0"/>
                <a:cs typeface="Arial" panose="020B0604020202020204" pitchFamily="34" charset="0"/>
              </a:rPr>
              <a:t> link (shopping cart icon found in the “Looking for this?” carousel at the bottom of the Military OneSource page) </a:t>
            </a:r>
          </a:p>
          <a:p>
            <a:pPr marL="0" indent="0">
              <a:buFont typeface="Arial"/>
              <a:buNone/>
            </a:pPr>
            <a:endParaRPr lang="en-US" sz="1200" baseline="0" dirty="0" smtClean="0">
              <a:latin typeface="Arial" panose="020B0604020202020204" pitchFamily="34" charset="0"/>
              <a:cs typeface="Arial" panose="020B0604020202020204" pitchFamily="34" charset="0"/>
            </a:endParaRPr>
          </a:p>
          <a:p>
            <a:pPr marL="0" indent="0">
              <a:buFont typeface="Arial"/>
              <a:buNone/>
            </a:pPr>
            <a:r>
              <a:rPr lang="en-US" sz="1200" dirty="0" smtClean="0">
                <a:latin typeface="Arial" panose="020B0604020202020204" pitchFamily="34" charset="0"/>
                <a:cs typeface="Arial" panose="020B0604020202020204" pitchFamily="34" charset="0"/>
              </a:rPr>
              <a:t>Military OneSource has a products page with headings and subheadings for specific topics to make it easy to quickly access information and educational materials available through the website.  </a:t>
            </a:r>
          </a:p>
          <a:p>
            <a:pPr marL="0" indent="0">
              <a:buFont typeface="Arial"/>
              <a:buNone/>
            </a:pPr>
            <a:endParaRPr lang="en-US" sz="1200" dirty="0" smtClean="0">
              <a:latin typeface="Arial" panose="020B0604020202020204" pitchFamily="34" charset="0"/>
              <a:cs typeface="Arial" panose="020B0604020202020204" pitchFamily="34" charset="0"/>
            </a:endParaRPr>
          </a:p>
          <a:p>
            <a:pPr marL="0" indent="0">
              <a:buFont typeface="Arial"/>
              <a:buNone/>
            </a:pPr>
            <a:r>
              <a:rPr lang="en-US" sz="1200" dirty="0" smtClean="0">
                <a:latin typeface="Arial" panose="020B0604020202020204" pitchFamily="34" charset="0"/>
                <a:cs typeface="Arial" panose="020B0604020202020204" pitchFamily="34" charset="0"/>
              </a:rPr>
              <a:t>Topics are categorized by subject and contain links to additional content areas containing informational subcategories listing articles, booklets, CDs and DVDs, online library resources, resource guides and useful Web links.</a:t>
            </a:r>
          </a:p>
          <a:p>
            <a:pPr marL="171450" indent="-171450">
              <a:buFont typeface="Arial"/>
              <a:buChar char="•"/>
            </a:pPr>
            <a:endParaRPr lang="en-US" sz="1200" dirty="0" smtClean="0">
              <a:latin typeface="Arial" panose="020B0604020202020204" pitchFamily="34" charset="0"/>
              <a:cs typeface="Arial" panose="020B0604020202020204" pitchFamily="34" charset="0"/>
            </a:endParaRPr>
          </a:p>
          <a:p>
            <a:pPr marL="0" indent="0">
              <a:buFont typeface="Arial"/>
              <a:buNone/>
            </a:pPr>
            <a:r>
              <a:rPr lang="en-US" sz="1200" dirty="0" smtClean="0">
                <a:latin typeface="Arial" panose="020B0604020202020204" pitchFamily="34" charset="0"/>
                <a:cs typeface="Arial" panose="020B0604020202020204" pitchFamily="34" charset="0"/>
              </a:rPr>
              <a:t>Service members and</a:t>
            </a:r>
            <a:r>
              <a:rPr lang="en-US" sz="1200" baseline="0" dirty="0" smtClean="0">
                <a:latin typeface="Arial" panose="020B0604020202020204" pitchFamily="34" charset="0"/>
                <a:cs typeface="Arial" panose="020B0604020202020204" pitchFamily="34" charset="0"/>
              </a:rPr>
              <a:t> family members can</a:t>
            </a:r>
            <a:r>
              <a:rPr lang="en-US" sz="1200" dirty="0" smtClean="0">
                <a:latin typeface="Arial" panose="020B0604020202020204" pitchFamily="34" charset="0"/>
                <a:cs typeface="Arial" panose="020B0604020202020204" pitchFamily="34" charset="0"/>
              </a:rPr>
              <a:t> request educational materials online or by phone. Information is accessible via the products</a:t>
            </a:r>
            <a:r>
              <a:rPr lang="en-US" sz="1200" baseline="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link at the bottom of the Military OneSource home page.  </a:t>
            </a:r>
          </a:p>
          <a:p>
            <a:pPr marL="628650" lvl="1" indent="-171450">
              <a:buFont typeface="Arial"/>
              <a:buChar char="•"/>
            </a:pPr>
            <a:r>
              <a:rPr lang="en-US" sz="1200" dirty="0" smtClean="0">
                <a:latin typeface="Arial" panose="020B0604020202020204" pitchFamily="34" charset="0"/>
                <a:cs typeface="Arial" panose="020B0604020202020204" pitchFamily="34" charset="0"/>
              </a:rPr>
              <a:t>Service providers can order promotional materials to help promote Military OneSource</a:t>
            </a:r>
            <a:r>
              <a:rPr lang="en-US" sz="1200" baseline="0" dirty="0" smtClean="0">
                <a:latin typeface="Arial" panose="020B0604020202020204" pitchFamily="34" charset="0"/>
                <a:cs typeface="Arial" panose="020B0604020202020204" pitchFamily="34" charset="0"/>
              </a:rPr>
              <a:t> resources and services by logging in.</a:t>
            </a:r>
          </a:p>
          <a:p>
            <a:pPr marL="0" lvl="0" indent="0">
              <a:buFont typeface="Arial"/>
              <a:buNone/>
            </a:pPr>
            <a:endParaRPr lang="en-US" sz="1200" b="1" u="sng" baseline="0" dirty="0" smtClean="0">
              <a:latin typeface="Arial" panose="020B0604020202020204" pitchFamily="34" charset="0"/>
              <a:cs typeface="Arial" panose="020B0604020202020204" pitchFamily="34" charset="0"/>
            </a:endParaRPr>
          </a:p>
          <a:p>
            <a:pPr marL="0" lvl="0" indent="0">
              <a:buFont typeface="Arial"/>
              <a:buNone/>
            </a:pPr>
            <a:r>
              <a:rPr lang="en-US" sz="1200" b="1" u="sng" dirty="0" smtClean="0">
                <a:latin typeface="Arial" panose="020B0604020202020204" pitchFamily="34" charset="0"/>
                <a:cs typeface="Arial" panose="020B0604020202020204" pitchFamily="34" charset="0"/>
              </a:rPr>
              <a:t>Briefer notes</a:t>
            </a:r>
            <a:endParaRPr lang="en-US" sz="1200" dirty="0" smtClean="0">
              <a:latin typeface="Arial" panose="020B0604020202020204" pitchFamily="34" charset="0"/>
              <a:cs typeface="Arial" panose="020B0604020202020204" pitchFamily="34" charset="0"/>
            </a:endParaRPr>
          </a:p>
          <a:p>
            <a:pPr>
              <a:buFontTx/>
              <a:buNone/>
            </a:pPr>
            <a:r>
              <a:rPr lang="en-US" sz="1200" dirty="0" smtClean="0">
                <a:latin typeface="Arial" panose="020B0604020202020204" pitchFamily="34" charset="0"/>
                <a:cs typeface="Arial" panose="020B0604020202020204" pitchFamily="34" charset="0"/>
              </a:rPr>
              <a:t>Familiarize yourself with multiple topics for varied audiences.</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88936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Talking Points — Updated March 2016</a:t>
            </a:r>
          </a:p>
          <a:p>
            <a:r>
              <a:rPr lang="en-US" sz="1200" b="0" u="none" dirty="0" smtClean="0">
                <a:latin typeface="Arial" panose="020B0604020202020204" pitchFamily="34" charset="0"/>
                <a:cs typeface="Arial" panose="020B0604020202020204" pitchFamily="34" charset="0"/>
              </a:rPr>
              <a:t>Providers interested in joining the Military OneSource team can find affiliate provider network criteria, the link to join the network</a:t>
            </a:r>
            <a:r>
              <a:rPr lang="en-US" sz="1200" b="0" u="none" baseline="0" dirty="0" smtClean="0">
                <a:latin typeface="Arial" panose="020B0604020202020204" pitchFamily="34" charset="0"/>
                <a:cs typeface="Arial" panose="020B0604020202020204" pitchFamily="34" charset="0"/>
              </a:rPr>
              <a:t> and access to the affiliate provider information from this page.</a:t>
            </a:r>
            <a:endParaRPr lang="en-US" sz="1200" dirty="0" smtClean="0">
              <a:latin typeface="Arial" panose="020B0604020202020204" pitchFamily="34" charset="0"/>
              <a:cs typeface="Arial" panose="020B0604020202020204" pitchFamily="34" charset="0"/>
            </a:endParaRPr>
          </a:p>
          <a:p>
            <a:endParaRPr lang="en-US" sz="1200" b="1" dirty="0" smtClean="0">
              <a:latin typeface="Arial" panose="020B0604020202020204" pitchFamily="34" charset="0"/>
              <a:cs typeface="Arial" panose="020B0604020202020204" pitchFamily="34" charset="0"/>
            </a:endParaRPr>
          </a:p>
          <a:p>
            <a:r>
              <a:rPr lang="en-US" sz="1200" b="1" u="sng" dirty="0" smtClean="0">
                <a:latin typeface="Arial" panose="020B0604020202020204" pitchFamily="34" charset="0"/>
                <a:cs typeface="Arial" panose="020B0604020202020204" pitchFamily="34" charset="0"/>
              </a:rPr>
              <a:t>Briefer notes</a:t>
            </a:r>
          </a:p>
          <a:p>
            <a:pPr marL="0" indent="0">
              <a:buFont typeface="Arial" pitchFamily="34" charset="0"/>
              <a:buNone/>
            </a:pPr>
            <a:r>
              <a:rPr lang="en-US" sz="1200" b="0" u="none" dirty="0" smtClean="0">
                <a:latin typeface="Arial" panose="020B0604020202020204" pitchFamily="34" charset="0"/>
                <a:cs typeface="Arial" panose="020B0604020202020204" pitchFamily="34" charset="0"/>
              </a:rPr>
              <a:t>Familiarize</a:t>
            </a:r>
            <a:r>
              <a:rPr lang="en-US" sz="1200" b="0" u="none" baseline="0" dirty="0" smtClean="0">
                <a:latin typeface="Arial" panose="020B0604020202020204" pitchFamily="34" charset="0"/>
                <a:cs typeface="Arial" panose="020B0604020202020204" pitchFamily="34" charset="0"/>
              </a:rPr>
              <a:t> yourself with the affiliate provider network criteria. Refer the provider to the link on the affiliate provider home page for a complete listing of the criteria.</a:t>
            </a:r>
          </a:p>
          <a:p>
            <a:endParaRPr lang="en-US" sz="1200" b="0" u="none" baseline="0" dirty="0" smtClean="0">
              <a:latin typeface="Arial" panose="020B0604020202020204" pitchFamily="34" charset="0"/>
              <a:cs typeface="Arial" panose="020B0604020202020204" pitchFamily="34" charset="0"/>
            </a:endParaRPr>
          </a:p>
          <a:p>
            <a:endParaRPr lang="en-US" sz="1200" b="0" u="none"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74FC1A3-E520-BB47-966D-5CAAF0E05D70}"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846543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1" name="White Masthead"/>
          <p:cNvGrpSpPr/>
          <p:nvPr userDrawn="1"/>
        </p:nvGrpSpPr>
        <p:grpSpPr>
          <a:xfrm>
            <a:off x="0" y="1"/>
            <a:ext cx="9144000" cy="2505073"/>
            <a:chOff x="0" y="1"/>
            <a:chExt cx="9144000" cy="2505073"/>
          </a:xfrm>
        </p:grpSpPr>
        <p:sp>
          <p:nvSpPr>
            <p:cNvPr id="9" name="White Rectangle"/>
            <p:cNvSpPr/>
            <p:nvPr userDrawn="1"/>
          </p:nvSpPr>
          <p:spPr>
            <a:xfrm>
              <a:off x="0" y="1"/>
              <a:ext cx="9144000" cy="241935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Red Line"/>
            <p:cNvSpPr/>
            <p:nvPr userDrawn="1"/>
          </p:nvSpPr>
          <p:spPr>
            <a:xfrm>
              <a:off x="0" y="2419350"/>
              <a:ext cx="9144000" cy="85724"/>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7" name="Subtitle PlaceHolder"/>
          <p:cNvSpPr>
            <a:spLocks noGrp="1"/>
          </p:cNvSpPr>
          <p:nvPr>
            <p:ph type="subTitle" idx="1"/>
          </p:nvPr>
        </p:nvSpPr>
        <p:spPr>
          <a:xfrm>
            <a:off x="1371600" y="5081920"/>
            <a:ext cx="6400800" cy="1776080"/>
          </a:xfrm>
          <a:prstGeom prst="rect">
            <a:avLst/>
          </a:prstGeom>
        </p:spPr>
        <p:txBody>
          <a:bodyPr anchor="ctr" anchorCtr="0"/>
          <a:lstStyle>
            <a:lvl1pPr marL="0" indent="0" algn="ctr">
              <a:buNone/>
              <a:defRPr>
                <a:solidFill>
                  <a:srgbClr val="ECC2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Placeholder"/>
          <p:cNvSpPr>
            <a:spLocks noGrp="1"/>
          </p:cNvSpPr>
          <p:nvPr>
            <p:ph type="ctrTitle"/>
          </p:nvPr>
        </p:nvSpPr>
        <p:spPr>
          <a:xfrm>
            <a:off x="685800" y="3611895"/>
            <a:ext cx="7772400" cy="1470025"/>
          </a:xfrm>
          <a:prstGeom prst="rect">
            <a:avLst/>
          </a:prstGeom>
        </p:spPr>
        <p:txBody>
          <a:bodyPr/>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8307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3611895"/>
            <a:ext cx="7772400" cy="1470025"/>
          </a:xfrm>
          <a:prstGeom prst="rect">
            <a:avLst/>
          </a:prstGeom>
        </p:spPr>
        <p:txBody>
          <a:bodyPr/>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081920"/>
            <a:ext cx="6400800" cy="1776080"/>
          </a:xfrm>
          <a:prstGeom prst="rect">
            <a:avLst/>
          </a:prstGeom>
        </p:spPr>
        <p:txBody>
          <a:bodyPr anchor="ctr" anchorCtr="0"/>
          <a:lstStyle>
            <a:lvl1pPr marL="0" indent="0" algn="ctr">
              <a:buNone/>
              <a:defRPr>
                <a:solidFill>
                  <a:srgbClr val="ECC2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Content Placeholder 2"/>
          <p:cNvSpPr>
            <a:spLocks noGrp="1"/>
          </p:cNvSpPr>
          <p:nvPr>
            <p:ph idx="11" hasCustomPrompt="1"/>
          </p:nvPr>
        </p:nvSpPr>
        <p:spPr>
          <a:xfrm>
            <a:off x="2630056" y="318641"/>
            <a:ext cx="3888512" cy="1730184"/>
          </a:xfrm>
          <a:prstGeom prst="rect">
            <a:avLst/>
          </a:prstGeom>
        </p:spPr>
        <p:txBody>
          <a:bodyPr/>
          <a:lstStyle>
            <a:lvl1pPr marL="0" indent="0">
              <a:lnSpc>
                <a:spcPct val="100000"/>
              </a:lnSpc>
              <a:spcBef>
                <a:spcPts val="0"/>
              </a:spcBef>
              <a:spcAft>
                <a:spcPts val="1200"/>
              </a:spcAft>
              <a:buClr>
                <a:srgbClr val="ECC265"/>
              </a:buClr>
              <a:buSzPct val="100000"/>
              <a:buFont typeface="Arial"/>
              <a:buNone/>
              <a:defRPr sz="700">
                <a:latin typeface="Arial"/>
                <a:cs typeface="Arial"/>
              </a:defRPr>
            </a:lvl1pPr>
            <a:lvl2pPr marL="457200" indent="0">
              <a:lnSpc>
                <a:spcPct val="100000"/>
              </a:lnSpc>
              <a:spcBef>
                <a:spcPts val="0"/>
              </a:spcBef>
              <a:spcAft>
                <a:spcPts val="600"/>
              </a:spcAft>
              <a:buClr>
                <a:srgbClr val="BF0C1D"/>
              </a:buClr>
              <a:buSzPct val="120000"/>
              <a:buFont typeface="Arial"/>
              <a:buNone/>
              <a:defRPr sz="2000">
                <a:latin typeface="Arial"/>
                <a:cs typeface="Arial"/>
              </a:defRPr>
            </a:lvl2pPr>
            <a:lvl3pPr marL="914400" indent="0">
              <a:lnSpc>
                <a:spcPct val="100000"/>
              </a:lnSpc>
              <a:spcBef>
                <a:spcPts val="0"/>
              </a:spcBef>
              <a:spcAft>
                <a:spcPts val="600"/>
              </a:spcAft>
              <a:buClr>
                <a:srgbClr val="003A6D"/>
              </a:buClr>
              <a:buSzPct val="120000"/>
              <a:buFont typeface="Arial"/>
              <a:buNone/>
              <a:defRPr sz="1800">
                <a:latin typeface="Arial"/>
                <a:cs typeface="Arial"/>
              </a:defRPr>
            </a:lvl3pPr>
          </a:lstStyle>
          <a:p>
            <a:pPr lvl="0"/>
            <a:r>
              <a:rPr lang="en-US" dirty="0" smtClean="0"/>
              <a:t>Second level</a:t>
            </a:r>
          </a:p>
        </p:txBody>
      </p:sp>
    </p:spTree>
    <p:extLst>
      <p:ext uri="{BB962C8B-B14F-4D97-AF65-F5344CB8AC3E}">
        <p14:creationId xmlns:p14="http://schemas.microsoft.com/office/powerpoint/2010/main" val="294523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6" name="Background Content"/>
          <p:cNvGrpSpPr/>
          <p:nvPr userDrawn="1"/>
        </p:nvGrpSpPr>
        <p:grpSpPr>
          <a:xfrm>
            <a:off x="0" y="0"/>
            <a:ext cx="9144000" cy="6863874"/>
            <a:chOff x="0" y="0"/>
            <a:chExt cx="9144000" cy="6863874"/>
          </a:xfrm>
        </p:grpSpPr>
        <p:sp>
          <p:nvSpPr>
            <p:cNvPr id="17"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8"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2"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12"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Content Placeholder"/>
          <p:cNvSpPr>
            <a:spLocks noGrp="1"/>
          </p:cNvSpPr>
          <p:nvPr>
            <p:ph idx="1"/>
          </p:nvPr>
        </p:nvSpPr>
        <p:spPr>
          <a:xfrm>
            <a:off x="685800" y="1301545"/>
            <a:ext cx="7772400" cy="3978802"/>
          </a:xfrm>
          <a:prstGeom prst="rect">
            <a:avLst/>
          </a:prstGeom>
        </p:spPr>
        <p:txBody>
          <a:bodyPr/>
          <a:lstStyle>
            <a:lvl1pPr marL="342900" indent="-342900">
              <a:lnSpc>
                <a:spcPct val="100000"/>
              </a:lnSpc>
              <a:spcBef>
                <a:spcPts val="0"/>
              </a:spcBef>
              <a:spcAft>
                <a:spcPts val="600"/>
              </a:spcAft>
              <a:buClr>
                <a:srgbClr val="BF0C1D"/>
              </a:buClr>
              <a:buSzPct val="115000"/>
              <a:buFontTx/>
              <a:buBlip>
                <a:blip r:embed="rId3"/>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grpSp>
        <p:nvGrpSpPr>
          <p:cNvPr id="14" name="Group 13"/>
          <p:cNvGrpSpPr/>
          <p:nvPr userDrawn="1"/>
        </p:nvGrpSpPr>
        <p:grpSpPr>
          <a:xfrm>
            <a:off x="-50800" y="5562600"/>
            <a:ext cx="9118600" cy="1295400"/>
            <a:chOff x="-50800" y="5562600"/>
            <a:chExt cx="9118600" cy="1295400"/>
          </a:xfrm>
        </p:grpSpPr>
        <p:pic>
          <p:nvPicPr>
            <p:cNvPr id="15"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 y="5562600"/>
              <a:ext cx="1190625" cy="914400"/>
            </a:xfrm>
            <a:prstGeom prst="rect">
              <a:avLst/>
            </a:prstGeom>
          </p:spPr>
        </p:pic>
        <p:sp>
          <p:nvSpPr>
            <p:cNvPr id="19" name="TextBox 18"/>
            <p:cNvSpPr txBox="1"/>
            <p:nvPr userDrawn="1"/>
          </p:nvSpPr>
          <p:spPr>
            <a:xfrm>
              <a:off x="7239000" y="6477000"/>
              <a:ext cx="1828800" cy="338554"/>
            </a:xfrm>
            <a:prstGeom prst="rect">
              <a:avLst/>
            </a:prstGeom>
            <a:noFill/>
          </p:spPr>
          <p:txBody>
            <a:bodyPr wrap="square" rtlCol="0">
              <a:spAutoFit/>
            </a:bodyPr>
            <a:lstStyle/>
            <a:p>
              <a:pPr>
                <a:spcBef>
                  <a:spcPts val="1200"/>
                </a:spcBef>
                <a:spcAft>
                  <a:spcPts val="1200"/>
                </a:spcAft>
              </a:pPr>
              <a:r>
                <a:rPr lang="en-US" sz="1400" dirty="0" smtClean="0">
                  <a:solidFill>
                    <a:schemeClr val="bg1"/>
                  </a:solidFill>
                  <a:latin typeface="Arial"/>
                  <a:cs typeface="Arial"/>
                </a:rPr>
                <a:t>Service Providers </a:t>
              </a:r>
              <a:r>
                <a:rPr lang="en-US" sz="1600" dirty="0" smtClean="0">
                  <a:solidFill>
                    <a:schemeClr val="bg1"/>
                  </a:solidFill>
                  <a:latin typeface="Arial"/>
                  <a:cs typeface="Arial"/>
                </a:rPr>
                <a:t>-</a:t>
              </a:r>
            </a:p>
          </p:txBody>
        </p:sp>
        <p:pic>
          <p:nvPicPr>
            <p:cNvPr id="20" name="Picture 19"/>
            <p:cNvPicPr>
              <a:picLocks noChangeAspect="1"/>
            </p:cNvPicPr>
            <p:nvPr userDrawn="1"/>
          </p:nvPicPr>
          <p:blipFill>
            <a:blip r:embed="rId5"/>
            <a:stretch>
              <a:fillRect/>
            </a:stretch>
          </p:blipFill>
          <p:spPr>
            <a:xfrm>
              <a:off x="-50800" y="6311900"/>
              <a:ext cx="3022600" cy="546100"/>
            </a:xfrm>
            <a:prstGeom prst="rect">
              <a:avLst/>
            </a:prstGeom>
          </p:spPr>
        </p:pic>
      </p:grpSp>
    </p:spTree>
    <p:extLst>
      <p:ext uri="{BB962C8B-B14F-4D97-AF65-F5344CB8AC3E}">
        <p14:creationId xmlns:p14="http://schemas.microsoft.com/office/powerpoint/2010/main" val="271197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10" name="Right Content Placeholder"/>
          <p:cNvSpPr>
            <a:spLocks noGrp="1"/>
          </p:cNvSpPr>
          <p:nvPr>
            <p:ph idx="10"/>
          </p:nvPr>
        </p:nvSpPr>
        <p:spPr>
          <a:xfrm>
            <a:off x="4574312" y="1301545"/>
            <a:ext cx="3888512" cy="3978802"/>
          </a:xfrm>
          <a:prstGeom prst="rect">
            <a:avLst/>
          </a:prstGeom>
        </p:spPr>
        <p:txBody>
          <a:bodyPr/>
          <a:lstStyle>
            <a:lvl1pPr marL="342900" indent="-342900">
              <a:buClr>
                <a:srgbClr val="BF0C1D"/>
              </a:buClr>
              <a:buSzPct val="115000"/>
              <a:buFontTx/>
              <a:buBlip>
                <a:blip r:embed="rId3"/>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Left Content Placeholder"/>
          <p:cNvSpPr>
            <a:spLocks noGrp="1"/>
          </p:cNvSpPr>
          <p:nvPr>
            <p:ph idx="1"/>
          </p:nvPr>
        </p:nvSpPr>
        <p:spPr>
          <a:xfrm>
            <a:off x="685800" y="1301545"/>
            <a:ext cx="3888512" cy="3978802"/>
          </a:xfrm>
          <a:prstGeom prst="rect">
            <a:avLst/>
          </a:prstGeom>
        </p:spPr>
        <p:txBody>
          <a:bodyPr/>
          <a:lstStyle>
            <a:lvl1pPr marL="342900" indent="-342900">
              <a:buClr>
                <a:srgbClr val="BF0C1D"/>
              </a:buClr>
              <a:buSzPct val="115000"/>
              <a:buFontTx/>
              <a:buBlip>
                <a:blip r:embed="rId3"/>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Title"/>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grpSp>
        <p:nvGrpSpPr>
          <p:cNvPr id="14" name="Group 13"/>
          <p:cNvGrpSpPr/>
          <p:nvPr userDrawn="1"/>
        </p:nvGrpSpPr>
        <p:grpSpPr>
          <a:xfrm>
            <a:off x="-50800" y="5562600"/>
            <a:ext cx="9118600" cy="1295400"/>
            <a:chOff x="-50800" y="5562600"/>
            <a:chExt cx="9118600" cy="1295400"/>
          </a:xfrm>
        </p:grpSpPr>
        <p:pic>
          <p:nvPicPr>
            <p:cNvPr id="20" name="MOS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600" y="5562600"/>
              <a:ext cx="1190625" cy="914400"/>
            </a:xfrm>
            <a:prstGeom prst="rect">
              <a:avLst/>
            </a:prstGeom>
          </p:spPr>
        </p:pic>
        <p:sp>
          <p:nvSpPr>
            <p:cNvPr id="21" name="TextBox 20"/>
            <p:cNvSpPr txBox="1"/>
            <p:nvPr userDrawn="1"/>
          </p:nvSpPr>
          <p:spPr>
            <a:xfrm>
              <a:off x="7239000" y="6477000"/>
              <a:ext cx="1828800" cy="338554"/>
            </a:xfrm>
            <a:prstGeom prst="rect">
              <a:avLst/>
            </a:prstGeom>
            <a:noFill/>
          </p:spPr>
          <p:txBody>
            <a:bodyPr wrap="square" rtlCol="0">
              <a:spAutoFit/>
            </a:bodyPr>
            <a:lstStyle/>
            <a:p>
              <a:pPr>
                <a:spcBef>
                  <a:spcPts val="1200"/>
                </a:spcBef>
                <a:spcAft>
                  <a:spcPts val="1200"/>
                </a:spcAft>
              </a:pPr>
              <a:r>
                <a:rPr lang="en-US" sz="1400" dirty="0" smtClean="0">
                  <a:solidFill>
                    <a:schemeClr val="bg1"/>
                  </a:solidFill>
                  <a:latin typeface="Arial"/>
                  <a:cs typeface="Arial"/>
                </a:rPr>
                <a:t>Service Providers </a:t>
              </a:r>
              <a:r>
                <a:rPr lang="en-US" sz="1600" dirty="0" smtClean="0">
                  <a:solidFill>
                    <a:schemeClr val="bg1"/>
                  </a:solidFill>
                  <a:latin typeface="Arial"/>
                  <a:cs typeface="Arial"/>
                </a:rPr>
                <a:t>-</a:t>
              </a:r>
            </a:p>
          </p:txBody>
        </p:sp>
        <p:pic>
          <p:nvPicPr>
            <p:cNvPr id="22" name="Picture 21"/>
            <p:cNvPicPr>
              <a:picLocks noChangeAspect="1"/>
            </p:cNvPicPr>
            <p:nvPr userDrawn="1"/>
          </p:nvPicPr>
          <p:blipFill>
            <a:blip r:embed="rId5"/>
            <a:stretch>
              <a:fillRect/>
            </a:stretch>
          </p:blipFill>
          <p:spPr>
            <a:xfrm>
              <a:off x="-50800" y="6311900"/>
              <a:ext cx="3022600" cy="546100"/>
            </a:xfrm>
            <a:prstGeom prst="rect">
              <a:avLst/>
            </a:prstGeom>
          </p:spPr>
        </p:pic>
      </p:grpSp>
    </p:spTree>
    <p:extLst>
      <p:ext uri="{BB962C8B-B14F-4D97-AF65-F5344CB8AC3E}">
        <p14:creationId xmlns:p14="http://schemas.microsoft.com/office/powerpoint/2010/main" val="226822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pSp>
        <p:nvGrpSpPr>
          <p:cNvPr id="11" name="Background Content"/>
          <p:cNvGrpSpPr/>
          <p:nvPr userDrawn="1"/>
        </p:nvGrpSpPr>
        <p:grpSpPr>
          <a:xfrm>
            <a:off x="0" y="0"/>
            <a:ext cx="9144000" cy="6863874"/>
            <a:chOff x="0" y="0"/>
            <a:chExt cx="9144000" cy="6863874"/>
          </a:xfrm>
        </p:grpSpPr>
        <p:sp>
          <p:nvSpPr>
            <p:cNvPr id="12"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3"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6"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7"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19"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6" name="Right Content Placeholder"/>
          <p:cNvSpPr>
            <a:spLocks noGrp="1"/>
          </p:cNvSpPr>
          <p:nvPr>
            <p:ph idx="11" hasCustomPrompt="1"/>
          </p:nvPr>
        </p:nvSpPr>
        <p:spPr>
          <a:xfrm>
            <a:off x="4574312" y="1990146"/>
            <a:ext cx="3888512" cy="3290200"/>
          </a:xfrm>
          <a:prstGeom prst="rect">
            <a:avLst/>
          </a:prstGeom>
        </p:spPr>
        <p:txBody>
          <a:bodyPr/>
          <a:lstStyle>
            <a:lvl1pPr marL="342900" indent="-342900">
              <a:lnSpc>
                <a:spcPct val="100000"/>
              </a:lnSpc>
              <a:spcBef>
                <a:spcPts val="0"/>
              </a:spcBef>
              <a:spcAft>
                <a:spcPts val="1200"/>
              </a:spcAft>
              <a:buClr>
                <a:srgbClr val="ECC265"/>
              </a:buClr>
              <a:buSzPct val="100000"/>
              <a:buFontTx/>
              <a:buBlip>
                <a:blip r:embed="rId3"/>
              </a:buBlip>
              <a:defRPr sz="2200">
                <a:latin typeface="Arial"/>
                <a:cs typeface="Arial"/>
              </a:defRPr>
            </a:lvl1pPr>
            <a:lvl2pPr marL="742950" indent="-285750">
              <a:lnSpc>
                <a:spcPct val="100000"/>
              </a:lnSpc>
              <a:spcBef>
                <a:spcPts val="0"/>
              </a:spcBef>
              <a:spcAft>
                <a:spcPts val="600"/>
              </a:spcAft>
              <a:buClr>
                <a:srgbClr val="BF0C1D"/>
              </a:buClr>
              <a:buSzPct val="120000"/>
              <a:buFont typeface="Arial"/>
              <a:buChar char="•"/>
              <a:defRPr sz="2000">
                <a:latin typeface="Arial"/>
                <a:cs typeface="Arial"/>
              </a:defRPr>
            </a:lvl2pPr>
            <a:lvl3pPr marL="1143000" indent="-228600">
              <a:lnSpc>
                <a:spcPct val="100000"/>
              </a:lnSpc>
              <a:spcBef>
                <a:spcPts val="0"/>
              </a:spcBef>
              <a:spcAft>
                <a:spcPts val="600"/>
              </a:spcAft>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10" name="Left Content Placeholder"/>
          <p:cNvSpPr>
            <a:spLocks noGrp="1"/>
          </p:cNvSpPr>
          <p:nvPr>
            <p:ph idx="10" hasCustomPrompt="1"/>
          </p:nvPr>
        </p:nvSpPr>
        <p:spPr>
          <a:xfrm>
            <a:off x="685800" y="1990146"/>
            <a:ext cx="3888512" cy="3290201"/>
          </a:xfrm>
          <a:prstGeom prst="rect">
            <a:avLst/>
          </a:prstGeom>
        </p:spPr>
        <p:txBody>
          <a:bodyPr/>
          <a:lstStyle>
            <a:lvl1pPr marL="342900" indent="-342900">
              <a:buClr>
                <a:srgbClr val="ECC265"/>
              </a:buClr>
              <a:buSzPct val="100000"/>
              <a:buFontTx/>
              <a:buBlip>
                <a:blip r:embed="rId3"/>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1"/>
            <a:r>
              <a:rPr lang="en-US" dirty="0" smtClean="0"/>
              <a:t>Second level</a:t>
            </a:r>
          </a:p>
          <a:p>
            <a:pPr lvl="2"/>
            <a:r>
              <a:rPr lang="en-US" dirty="0" smtClean="0"/>
              <a:t>Third level</a:t>
            </a:r>
          </a:p>
        </p:txBody>
      </p:sp>
      <p:sp>
        <p:nvSpPr>
          <p:cNvPr id="9" name="Main Content Placeholder"/>
          <p:cNvSpPr>
            <a:spLocks noGrp="1"/>
          </p:cNvSpPr>
          <p:nvPr>
            <p:ph idx="1"/>
          </p:nvPr>
        </p:nvSpPr>
        <p:spPr>
          <a:xfrm>
            <a:off x="685800" y="1301547"/>
            <a:ext cx="7772400" cy="478584"/>
          </a:xfrm>
          <a:prstGeom prst="rect">
            <a:avLst/>
          </a:prstGeom>
        </p:spPr>
        <p:txBody>
          <a:bodyPr/>
          <a:lstStyle>
            <a:lvl1pPr marL="342900" indent="-342900">
              <a:buClr>
                <a:srgbClr val="BF0C1D"/>
              </a:buClr>
              <a:buSzPct val="115000"/>
              <a:buFontTx/>
              <a:buBlip>
                <a:blip r:embed="rId4"/>
              </a:buBlip>
              <a:defRPr sz="2200">
                <a:latin typeface="Arial"/>
                <a:cs typeface="Arial"/>
              </a:defRPr>
            </a:lvl1pPr>
            <a:lvl2pPr marL="742950" indent="-285750">
              <a:buClr>
                <a:srgbClr val="BF0C1D"/>
              </a:buClr>
              <a:buSzPct val="120000"/>
              <a:buFont typeface="Arial"/>
              <a:buChar char="•"/>
              <a:defRPr sz="2000">
                <a:latin typeface="Arial"/>
                <a:cs typeface="Arial"/>
              </a:defRPr>
            </a:lvl2pPr>
            <a:lvl3pPr marL="1143000" indent="-228600">
              <a:buClr>
                <a:srgbClr val="003A6D"/>
              </a:buClr>
              <a:buSzPct val="120000"/>
              <a:buFont typeface="Arial"/>
              <a:buChar char="•"/>
              <a:defRPr sz="1800">
                <a:latin typeface="Arial"/>
                <a:cs typeface="Arial"/>
              </a:defRPr>
            </a:lvl3pPr>
          </a:lstStyle>
          <a:p>
            <a:pPr lvl="0"/>
            <a:r>
              <a:rPr lang="en-US" dirty="0" smtClean="0"/>
              <a:t>Click to edit Master text styles</a:t>
            </a:r>
          </a:p>
        </p:txBody>
      </p:sp>
      <p:sp>
        <p:nvSpPr>
          <p:cNvPr id="7" name="Title Placeholder"/>
          <p:cNvSpPr>
            <a:spLocks noGrp="1"/>
          </p:cNvSpPr>
          <p:nvPr>
            <p:ph type="ctrTitle"/>
          </p:nvPr>
        </p:nvSpPr>
        <p:spPr>
          <a:xfrm>
            <a:off x="685800" y="1"/>
            <a:ext cx="7772400" cy="1072622"/>
          </a:xfrm>
          <a:prstGeom prst="rect">
            <a:avLst/>
          </a:prstGeom>
        </p:spPr>
        <p:txBody>
          <a:bodyPr anchor="ctr" anchorCtr="0"/>
          <a:lstStyle>
            <a:lvl1pPr>
              <a:defRPr sz="3600">
                <a:solidFill>
                  <a:srgbClr val="FFFFFF"/>
                </a:solidFill>
                <a:latin typeface="Times New Roman"/>
                <a:cs typeface="Times New Roman"/>
              </a:defRPr>
            </a:lvl1pPr>
          </a:lstStyle>
          <a:p>
            <a:r>
              <a:rPr lang="en-US" smtClean="0"/>
              <a:t>Click to edit Master title style</a:t>
            </a:r>
            <a:endParaRPr lang="en-US" dirty="0"/>
          </a:p>
        </p:txBody>
      </p:sp>
      <p:grpSp>
        <p:nvGrpSpPr>
          <p:cNvPr id="14" name="Group 13"/>
          <p:cNvGrpSpPr/>
          <p:nvPr userDrawn="1"/>
        </p:nvGrpSpPr>
        <p:grpSpPr>
          <a:xfrm>
            <a:off x="-50800" y="5562600"/>
            <a:ext cx="9118600" cy="1295400"/>
            <a:chOff x="-50800" y="5562600"/>
            <a:chExt cx="9118600" cy="1295400"/>
          </a:xfrm>
        </p:grpSpPr>
        <p:pic>
          <p:nvPicPr>
            <p:cNvPr id="20" name="MOS 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600" y="5562600"/>
              <a:ext cx="1190625" cy="914400"/>
            </a:xfrm>
            <a:prstGeom prst="rect">
              <a:avLst/>
            </a:prstGeom>
          </p:spPr>
        </p:pic>
        <p:sp>
          <p:nvSpPr>
            <p:cNvPr id="21" name="TextBox 20"/>
            <p:cNvSpPr txBox="1"/>
            <p:nvPr userDrawn="1"/>
          </p:nvSpPr>
          <p:spPr>
            <a:xfrm>
              <a:off x="7239000" y="6477000"/>
              <a:ext cx="1828800" cy="338554"/>
            </a:xfrm>
            <a:prstGeom prst="rect">
              <a:avLst/>
            </a:prstGeom>
            <a:noFill/>
          </p:spPr>
          <p:txBody>
            <a:bodyPr wrap="square" rtlCol="0">
              <a:spAutoFit/>
            </a:bodyPr>
            <a:lstStyle/>
            <a:p>
              <a:pPr>
                <a:spcBef>
                  <a:spcPts val="1200"/>
                </a:spcBef>
                <a:spcAft>
                  <a:spcPts val="1200"/>
                </a:spcAft>
              </a:pPr>
              <a:r>
                <a:rPr lang="en-US" sz="1400" dirty="0" smtClean="0">
                  <a:solidFill>
                    <a:schemeClr val="bg1"/>
                  </a:solidFill>
                  <a:latin typeface="Arial"/>
                  <a:cs typeface="Arial"/>
                </a:rPr>
                <a:t>Service Providers </a:t>
              </a:r>
              <a:r>
                <a:rPr lang="en-US" sz="1600" dirty="0" smtClean="0">
                  <a:solidFill>
                    <a:schemeClr val="bg1"/>
                  </a:solidFill>
                  <a:latin typeface="Arial"/>
                  <a:cs typeface="Arial"/>
                </a:rPr>
                <a:t>-</a:t>
              </a:r>
            </a:p>
          </p:txBody>
        </p:sp>
        <p:pic>
          <p:nvPicPr>
            <p:cNvPr id="22" name="Picture 21"/>
            <p:cNvPicPr>
              <a:picLocks noChangeAspect="1"/>
            </p:cNvPicPr>
            <p:nvPr userDrawn="1"/>
          </p:nvPicPr>
          <p:blipFill>
            <a:blip r:embed="rId6"/>
            <a:stretch>
              <a:fillRect/>
            </a:stretch>
          </p:blipFill>
          <p:spPr>
            <a:xfrm>
              <a:off x="-50800" y="6311900"/>
              <a:ext cx="3022600" cy="546100"/>
            </a:xfrm>
            <a:prstGeom prst="rect">
              <a:avLst/>
            </a:prstGeom>
          </p:spPr>
        </p:pic>
      </p:grpSp>
    </p:spTree>
    <p:extLst>
      <p:ext uri="{BB962C8B-B14F-4D97-AF65-F5344CB8AC3E}">
        <p14:creationId xmlns:p14="http://schemas.microsoft.com/office/powerpoint/2010/main" val="133663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3" name="Picture Placeholder"/>
          <p:cNvSpPr>
            <a:spLocks noGrp="1"/>
          </p:cNvSpPr>
          <p:nvPr>
            <p:ph type="pic" idx="1"/>
          </p:nvPr>
        </p:nvSpPr>
        <p:spPr>
          <a:xfrm>
            <a:off x="673470" y="1253883"/>
            <a:ext cx="782172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7" name="Title Placeholder"/>
          <p:cNvSpPr txBox="1">
            <a:spLocks/>
          </p:cNvSpPr>
          <p:nvPr userDrawn="1"/>
        </p:nvSpPr>
        <p:spPr>
          <a:xfrm>
            <a:off x="685800" y="1"/>
            <a:ext cx="7772400" cy="1072622"/>
          </a:xfrm>
          <a:prstGeom prst="rect">
            <a:avLst/>
          </a:prstGeom>
        </p:spPr>
        <p:txBody>
          <a:bodyPr anchor="ctr" anchorCtr="0"/>
          <a:lstStyle>
            <a:lvl1pPr algn="ctr" defTabSz="457200" rtl="0" eaLnBrk="1" latinLnBrk="0" hangingPunct="1">
              <a:spcBef>
                <a:spcPct val="0"/>
              </a:spcBef>
              <a:buNone/>
              <a:defRPr sz="3200" b="1" i="0" kern="1200">
                <a:solidFill>
                  <a:srgbClr val="FFFFFF"/>
                </a:solidFill>
                <a:latin typeface="Century Schoolbook"/>
                <a:ea typeface="+mj-ea"/>
                <a:cs typeface="Century Schoolbook"/>
              </a:defRPr>
            </a:lvl1pPr>
          </a:lstStyle>
          <a:p>
            <a:r>
              <a:rPr lang="en-US" sz="3600" dirty="0" smtClean="0">
                <a:latin typeface="Times New Roman"/>
                <a:cs typeface="Times New Roman"/>
              </a:rPr>
              <a:t>Click to edit Master title style</a:t>
            </a:r>
            <a:endParaRPr lang="en-US" sz="3600" dirty="0">
              <a:latin typeface="Times New Roman"/>
              <a:cs typeface="Times New Roman"/>
            </a:endParaRPr>
          </a:p>
        </p:txBody>
      </p:sp>
      <p:grpSp>
        <p:nvGrpSpPr>
          <p:cNvPr id="17" name="Group 16"/>
          <p:cNvGrpSpPr/>
          <p:nvPr userDrawn="1"/>
        </p:nvGrpSpPr>
        <p:grpSpPr>
          <a:xfrm>
            <a:off x="-50800" y="5562600"/>
            <a:ext cx="9118600" cy="1295400"/>
            <a:chOff x="-50800" y="5562600"/>
            <a:chExt cx="9118600" cy="1295400"/>
          </a:xfrm>
        </p:grpSpPr>
        <p:pic>
          <p:nvPicPr>
            <p:cNvPr id="18" name="MO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5562600"/>
              <a:ext cx="1190625" cy="914400"/>
            </a:xfrm>
            <a:prstGeom prst="rect">
              <a:avLst/>
            </a:prstGeom>
          </p:spPr>
        </p:pic>
        <p:sp>
          <p:nvSpPr>
            <p:cNvPr id="19" name="TextBox 18"/>
            <p:cNvSpPr txBox="1"/>
            <p:nvPr userDrawn="1"/>
          </p:nvSpPr>
          <p:spPr>
            <a:xfrm>
              <a:off x="7239000" y="6477000"/>
              <a:ext cx="1828800" cy="338554"/>
            </a:xfrm>
            <a:prstGeom prst="rect">
              <a:avLst/>
            </a:prstGeom>
            <a:noFill/>
          </p:spPr>
          <p:txBody>
            <a:bodyPr wrap="square" rtlCol="0">
              <a:spAutoFit/>
            </a:bodyPr>
            <a:lstStyle/>
            <a:p>
              <a:pPr>
                <a:spcBef>
                  <a:spcPts val="1200"/>
                </a:spcBef>
                <a:spcAft>
                  <a:spcPts val="1200"/>
                </a:spcAft>
              </a:pPr>
              <a:r>
                <a:rPr lang="en-US" sz="1400" dirty="0" smtClean="0">
                  <a:solidFill>
                    <a:schemeClr val="bg1"/>
                  </a:solidFill>
                  <a:latin typeface="Arial"/>
                  <a:cs typeface="Arial"/>
                </a:rPr>
                <a:t>Service Providers </a:t>
              </a:r>
              <a:r>
                <a:rPr lang="en-US" sz="1600" dirty="0" smtClean="0">
                  <a:solidFill>
                    <a:schemeClr val="bg1"/>
                  </a:solidFill>
                  <a:latin typeface="Arial"/>
                  <a:cs typeface="Arial"/>
                </a:rPr>
                <a:t>-</a:t>
              </a:r>
            </a:p>
          </p:txBody>
        </p:sp>
        <p:pic>
          <p:nvPicPr>
            <p:cNvPr id="20" name="Picture 19"/>
            <p:cNvPicPr>
              <a:picLocks noChangeAspect="1"/>
            </p:cNvPicPr>
            <p:nvPr userDrawn="1"/>
          </p:nvPicPr>
          <p:blipFill>
            <a:blip r:embed="rId4"/>
            <a:stretch>
              <a:fillRect/>
            </a:stretch>
          </p:blipFill>
          <p:spPr>
            <a:xfrm>
              <a:off x="-50800" y="6311900"/>
              <a:ext cx="3022600" cy="546100"/>
            </a:xfrm>
            <a:prstGeom prst="rect">
              <a:avLst/>
            </a:prstGeom>
          </p:spPr>
        </p:pic>
      </p:grpSp>
    </p:spTree>
    <p:extLst>
      <p:ext uri="{BB962C8B-B14F-4D97-AF65-F5344CB8AC3E}">
        <p14:creationId xmlns:p14="http://schemas.microsoft.com/office/powerpoint/2010/main" val="4276422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6" name="Title Placeholder"/>
          <p:cNvSpPr>
            <a:spLocks noGrp="1"/>
          </p:cNvSpPr>
          <p:nvPr>
            <p:ph type="ctrTitle"/>
          </p:nvPr>
        </p:nvSpPr>
        <p:spPr>
          <a:xfrm>
            <a:off x="685800" y="1"/>
            <a:ext cx="7772400" cy="6857998"/>
          </a:xfrm>
          <a:prstGeom prst="rect">
            <a:avLst/>
          </a:prstGeom>
        </p:spPr>
        <p:txBody>
          <a:bodyPr anchor="ctr" anchorCtr="0"/>
          <a:lstStyle>
            <a:lvl1pPr>
              <a:defRPr sz="4400">
                <a:solidFill>
                  <a:srgbClr val="FFFFFF"/>
                </a:solidFill>
                <a:latin typeface="Times New Roman"/>
                <a:cs typeface="Times New Roman"/>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16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grpSp>
        <p:nvGrpSpPr>
          <p:cNvPr id="2" name="White Masthead"/>
          <p:cNvGrpSpPr/>
          <p:nvPr userDrawn="1"/>
        </p:nvGrpSpPr>
        <p:grpSpPr>
          <a:xfrm>
            <a:off x="0" y="-18472"/>
            <a:ext cx="9144000" cy="3280928"/>
            <a:chOff x="0" y="-18472"/>
            <a:chExt cx="9144000" cy="3280928"/>
          </a:xfrm>
        </p:grpSpPr>
        <p:sp>
          <p:nvSpPr>
            <p:cNvPr id="7" name="Red Line"/>
            <p:cNvSpPr/>
            <p:nvPr userDrawn="1"/>
          </p:nvSpPr>
          <p:spPr>
            <a:xfrm>
              <a:off x="0" y="3084945"/>
              <a:ext cx="9144000" cy="177511"/>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 name="White Rectangle"/>
            <p:cNvSpPr/>
            <p:nvPr userDrawn="1"/>
          </p:nvSpPr>
          <p:spPr>
            <a:xfrm>
              <a:off x="0" y="-18472"/>
              <a:ext cx="9144000" cy="317369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8" name="Subtitle Placeholder"/>
          <p:cNvSpPr>
            <a:spLocks noGrp="1"/>
          </p:cNvSpPr>
          <p:nvPr>
            <p:ph type="subTitle" idx="1"/>
          </p:nvPr>
        </p:nvSpPr>
        <p:spPr>
          <a:xfrm>
            <a:off x="1371600" y="5040367"/>
            <a:ext cx="6400800" cy="830062"/>
          </a:xfrm>
          <a:prstGeom prst="rect">
            <a:avLst/>
          </a:prstGeom>
        </p:spPr>
        <p:txBody>
          <a:bodyPr anchor="ctr" anchorCtr="0"/>
          <a:lstStyle>
            <a:lvl1pPr marL="0" indent="0" algn="ctr">
              <a:buNone/>
              <a:defRPr sz="2400" b="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itle Placeholder"/>
          <p:cNvSpPr>
            <a:spLocks noGrp="1"/>
          </p:cNvSpPr>
          <p:nvPr>
            <p:ph type="ctrTitle"/>
          </p:nvPr>
        </p:nvSpPr>
        <p:spPr>
          <a:xfrm>
            <a:off x="685800" y="3831902"/>
            <a:ext cx="7772400" cy="1208466"/>
          </a:xfrm>
          <a:prstGeom prst="rect">
            <a:avLst/>
          </a:prstGeom>
        </p:spPr>
        <p:txBody>
          <a:bodyPr anchor="ctr" anchorCtr="0"/>
          <a:lstStyle>
            <a:lvl1pPr>
              <a:defRPr sz="4400" b="0" i="1">
                <a:solidFill>
                  <a:srgbClr val="ECC265"/>
                </a:solidFill>
                <a:latin typeface="Times New Roman"/>
                <a:cs typeface="Times New Roman"/>
              </a:defRPr>
            </a:lvl1pPr>
          </a:lstStyle>
          <a:p>
            <a:r>
              <a:rPr lang="en-US" smtClean="0"/>
              <a:t>Click to edit Master title style</a:t>
            </a:r>
            <a:endParaRPr lang="en-US" dirty="0"/>
          </a:p>
        </p:txBody>
      </p:sp>
    </p:spTree>
    <p:extLst>
      <p:ext uri="{BB962C8B-B14F-4D97-AF65-F5344CB8AC3E}">
        <p14:creationId xmlns:p14="http://schemas.microsoft.com/office/powerpoint/2010/main" val="129456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9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Picture with Caption">
    <p:spTree>
      <p:nvGrpSpPr>
        <p:cNvPr id="1" name=""/>
        <p:cNvGrpSpPr/>
        <p:nvPr/>
      </p:nvGrpSpPr>
      <p:grpSpPr>
        <a:xfrm>
          <a:off x="0" y="0"/>
          <a:ext cx="0" cy="0"/>
          <a:chOff x="0" y="0"/>
          <a:chExt cx="0" cy="0"/>
        </a:xfrm>
      </p:grpSpPr>
      <p:grpSp>
        <p:nvGrpSpPr>
          <p:cNvPr id="6" name="Background Content"/>
          <p:cNvGrpSpPr/>
          <p:nvPr userDrawn="1"/>
        </p:nvGrpSpPr>
        <p:grpSpPr>
          <a:xfrm>
            <a:off x="0" y="0"/>
            <a:ext cx="9144000" cy="6863874"/>
            <a:chOff x="0" y="0"/>
            <a:chExt cx="9144000" cy="6863874"/>
          </a:xfrm>
        </p:grpSpPr>
        <p:sp>
          <p:nvSpPr>
            <p:cNvPr id="8" name="Red Line"/>
            <p:cNvSpPr/>
            <p:nvPr userDrawn="1"/>
          </p:nvSpPr>
          <p:spPr>
            <a:xfrm>
              <a:off x="0" y="6347170"/>
              <a:ext cx="9144000" cy="138225"/>
            </a:xfrm>
            <a:prstGeom prst="rect">
              <a:avLst/>
            </a:prstGeom>
            <a:solidFill>
              <a:srgbClr val="BF0C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Dotted Box"/>
            <p:cNvSpPr/>
            <p:nvPr userDrawn="1"/>
          </p:nvSpPr>
          <p:spPr>
            <a:xfrm>
              <a:off x="0" y="6416282"/>
              <a:ext cx="9144000" cy="447592"/>
            </a:xfrm>
            <a:prstGeom prst="rect">
              <a:avLst/>
            </a:prstGeom>
            <a:blipFill dpi="0" rotWithShape="1">
              <a:blip r:embed="rId2"/>
              <a:srcRect/>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 name="Gradation"/>
            <p:cNvSpPr/>
            <p:nvPr userDrawn="1"/>
          </p:nvSpPr>
          <p:spPr>
            <a:xfrm>
              <a:off x="0" y="0"/>
              <a:ext cx="9144000" cy="6364315"/>
            </a:xfrm>
            <a:prstGeom prst="rect">
              <a:avLst/>
            </a:prstGeom>
            <a:gradFill>
              <a:gsLst>
                <a:gs pos="28000">
                  <a:schemeClr val="bg1"/>
                </a:gs>
                <a:gs pos="98750">
                  <a:schemeClr val="bg1">
                    <a:alpha val="0"/>
                  </a:schemeClr>
                </a:gs>
                <a:gs pos="78000">
                  <a:schemeClr val="bg1">
                    <a:alpha val="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3" name="White Space"/>
            <p:cNvSpPr/>
            <p:nvPr userDrawn="1"/>
          </p:nvSpPr>
          <p:spPr>
            <a:xfrm>
              <a:off x="457200" y="1066800"/>
              <a:ext cx="8210550" cy="5297515"/>
            </a:xfrm>
            <a:custGeom>
              <a:avLst/>
              <a:gdLst>
                <a:gd name="connsiteX0" fmla="*/ 0 w 8201025"/>
                <a:gd name="connsiteY0" fmla="*/ 0 h 5785377"/>
                <a:gd name="connsiteX1" fmla="*/ 8201025 w 8201025"/>
                <a:gd name="connsiteY1" fmla="*/ 0 h 5785377"/>
                <a:gd name="connsiteX2" fmla="*/ 8201025 w 8201025"/>
                <a:gd name="connsiteY2" fmla="*/ 5785377 h 5785377"/>
                <a:gd name="connsiteX3" fmla="*/ 0 w 8201025"/>
                <a:gd name="connsiteY3" fmla="*/ 5785377 h 5785377"/>
                <a:gd name="connsiteX4" fmla="*/ 0 w 8201025"/>
                <a:gd name="connsiteY4" fmla="*/ 0 h 5785377"/>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5791200 h 5791200"/>
                <a:gd name="connsiteX4" fmla="*/ 0 w 8201025"/>
                <a:gd name="connsiteY4" fmla="*/ 5791200 h 5791200"/>
                <a:gd name="connsiteX5" fmla="*/ 0 w 8201025"/>
                <a:gd name="connsiteY5" fmla="*/ 5823 h 5791200"/>
                <a:gd name="connsiteX0" fmla="*/ 0 w 8201025"/>
                <a:gd name="connsiteY0" fmla="*/ 5823 h 5791200"/>
                <a:gd name="connsiteX1" fmla="*/ 8001000 w 8201025"/>
                <a:gd name="connsiteY1" fmla="*/ 0 h 5791200"/>
                <a:gd name="connsiteX2" fmla="*/ 8201025 w 8201025"/>
                <a:gd name="connsiteY2" fmla="*/ 5823 h 5791200"/>
                <a:gd name="connsiteX3" fmla="*/ 8201025 w 8201025"/>
                <a:gd name="connsiteY3" fmla="*/ 200025 h 5791200"/>
                <a:gd name="connsiteX4" fmla="*/ 8201025 w 8201025"/>
                <a:gd name="connsiteY4" fmla="*/ 5791200 h 5791200"/>
                <a:gd name="connsiteX5" fmla="*/ 0 w 8201025"/>
                <a:gd name="connsiteY5" fmla="*/ 5791200 h 5791200"/>
                <a:gd name="connsiteX6" fmla="*/ 0 w 8201025"/>
                <a:gd name="connsiteY6" fmla="*/ 5823 h 5791200"/>
                <a:gd name="connsiteX0" fmla="*/ 0 w 8201025"/>
                <a:gd name="connsiteY0" fmla="*/ 5823 h 5791200"/>
                <a:gd name="connsiteX1" fmla="*/ 219075 w 8201025"/>
                <a:gd name="connsiteY1" fmla="*/ 9525 h 5791200"/>
                <a:gd name="connsiteX2" fmla="*/ 8001000 w 8201025"/>
                <a:gd name="connsiteY2" fmla="*/ 0 h 5791200"/>
                <a:gd name="connsiteX3" fmla="*/ 8201025 w 8201025"/>
                <a:gd name="connsiteY3" fmla="*/ 5823 h 5791200"/>
                <a:gd name="connsiteX4" fmla="*/ 8201025 w 8201025"/>
                <a:gd name="connsiteY4" fmla="*/ 200025 h 5791200"/>
                <a:gd name="connsiteX5" fmla="*/ 8201025 w 8201025"/>
                <a:gd name="connsiteY5" fmla="*/ 5791200 h 5791200"/>
                <a:gd name="connsiteX6" fmla="*/ 0 w 8201025"/>
                <a:gd name="connsiteY6" fmla="*/ 5791200 h 5791200"/>
                <a:gd name="connsiteX7" fmla="*/ 0 w 8201025"/>
                <a:gd name="connsiteY7" fmla="*/ 5823 h 5791200"/>
                <a:gd name="connsiteX0" fmla="*/ 9525 w 8210550"/>
                <a:gd name="connsiteY0" fmla="*/ 5823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8" fmla="*/ 9525 w 8210550"/>
                <a:gd name="connsiteY8" fmla="*/ 5823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5823 h 5791200"/>
                <a:gd name="connsiteX4" fmla="*/ 8210550 w 8210550"/>
                <a:gd name="connsiteY4" fmla="*/ 200025 h 5791200"/>
                <a:gd name="connsiteX5" fmla="*/ 8210550 w 8210550"/>
                <a:gd name="connsiteY5" fmla="*/ 5791200 h 5791200"/>
                <a:gd name="connsiteX6" fmla="*/ 9525 w 8210550"/>
                <a:gd name="connsiteY6" fmla="*/ 5791200 h 5791200"/>
                <a:gd name="connsiteX7" fmla="*/ 0 w 8210550"/>
                <a:gd name="connsiteY7"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 name="connsiteX0" fmla="*/ 0 w 8210550"/>
                <a:gd name="connsiteY0" fmla="*/ 228600 h 5791200"/>
                <a:gd name="connsiteX1" fmla="*/ 228600 w 8210550"/>
                <a:gd name="connsiteY1" fmla="*/ 9525 h 5791200"/>
                <a:gd name="connsiteX2" fmla="*/ 8010525 w 8210550"/>
                <a:gd name="connsiteY2" fmla="*/ 0 h 5791200"/>
                <a:gd name="connsiteX3" fmla="*/ 8210550 w 8210550"/>
                <a:gd name="connsiteY3" fmla="*/ 200025 h 5791200"/>
                <a:gd name="connsiteX4" fmla="*/ 8210550 w 8210550"/>
                <a:gd name="connsiteY4" fmla="*/ 5791200 h 5791200"/>
                <a:gd name="connsiteX5" fmla="*/ 9525 w 8210550"/>
                <a:gd name="connsiteY5" fmla="*/ 5791200 h 5791200"/>
                <a:gd name="connsiteX6" fmla="*/ 0 w 8210550"/>
                <a:gd name="connsiteY6" fmla="*/ 228600 h 57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0550" h="5791200">
                  <a:moveTo>
                    <a:pt x="0" y="228600"/>
                  </a:moveTo>
                  <a:cubicBezTo>
                    <a:pt x="0" y="146050"/>
                    <a:pt x="9525" y="25400"/>
                    <a:pt x="228600" y="9525"/>
                  </a:cubicBezTo>
                  <a:lnTo>
                    <a:pt x="8010525" y="0"/>
                  </a:lnTo>
                  <a:cubicBezTo>
                    <a:pt x="8201025" y="0"/>
                    <a:pt x="8210550" y="104775"/>
                    <a:pt x="8210550" y="200025"/>
                  </a:cubicBezTo>
                  <a:lnTo>
                    <a:pt x="8210550" y="5791200"/>
                  </a:lnTo>
                  <a:lnTo>
                    <a:pt x="9525" y="5791200"/>
                  </a:lnTo>
                  <a:lnTo>
                    <a:pt x="0" y="22860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grpSp>
      <p:sp>
        <p:nvSpPr>
          <p:cNvPr id="15"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23" name="Slide Number"/>
          <p:cNvSpPr txBox="1">
            <a:spLocks/>
          </p:cNvSpPr>
          <p:nvPr userDrawn="1"/>
        </p:nvSpPr>
        <p:spPr>
          <a:xfrm>
            <a:off x="6745600" y="6411073"/>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smtClean="0">
                <a:solidFill>
                  <a:prstClr val="white"/>
                </a:solidFill>
                <a:latin typeface="Arial"/>
                <a:cs typeface="Arial"/>
              </a:rPr>
              <a:pPr algn="r"/>
              <a:t>‹#›</a:t>
            </a:fld>
            <a:endParaRPr lang="en-US" dirty="0">
              <a:solidFill>
                <a:prstClr val="white"/>
              </a:solidFill>
              <a:latin typeface="Arial"/>
              <a:cs typeface="Arial"/>
            </a:endParaRPr>
          </a:p>
        </p:txBody>
      </p:sp>
      <p:sp>
        <p:nvSpPr>
          <p:cNvPr id="59" name="Title"/>
          <p:cNvSpPr>
            <a:spLocks noGrp="1"/>
          </p:cNvSpPr>
          <p:nvPr>
            <p:ph type="ctrTitle"/>
          </p:nvPr>
        </p:nvSpPr>
        <p:spPr>
          <a:xfrm>
            <a:off x="685800" y="1"/>
            <a:ext cx="7772400" cy="1072622"/>
          </a:xfrm>
          <a:prstGeom prst="rect">
            <a:avLst/>
          </a:prstGeom>
        </p:spPr>
        <p:txBody>
          <a:bodyPr anchor="ctr" anchorCtr="0"/>
          <a:lstStyle>
            <a:lvl1pPr>
              <a:defRPr sz="3600" i="0">
                <a:solidFill>
                  <a:srgbClr val="FFFFFF"/>
                </a:solidFill>
                <a:latin typeface="Times New Roman"/>
                <a:cs typeface="Times New Roman"/>
              </a:defRPr>
            </a:lvl1pPr>
          </a:lstStyle>
          <a:p>
            <a:r>
              <a:rPr lang="en-US" smtClean="0"/>
              <a:t>Click to edit Master title style</a:t>
            </a:r>
            <a:endParaRPr lang="en-US" dirty="0"/>
          </a:p>
        </p:txBody>
      </p:sp>
      <p:sp>
        <p:nvSpPr>
          <p:cNvPr id="45" name="Text Placeholder 3"/>
          <p:cNvSpPr>
            <a:spLocks noGrp="1"/>
          </p:cNvSpPr>
          <p:nvPr>
            <p:ph type="body" sz="quarter" idx="10"/>
          </p:nvPr>
        </p:nvSpPr>
        <p:spPr>
          <a:xfrm>
            <a:off x="2795878" y="1371969"/>
            <a:ext cx="34464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7" name="Text Placeholder 3"/>
          <p:cNvSpPr>
            <a:spLocks noGrp="1"/>
          </p:cNvSpPr>
          <p:nvPr>
            <p:ph type="body" sz="quarter" idx="11"/>
          </p:nvPr>
        </p:nvSpPr>
        <p:spPr>
          <a:xfrm>
            <a:off x="1916113" y="1963454"/>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8" name="Text Placeholder 3"/>
          <p:cNvSpPr>
            <a:spLocks noGrp="1"/>
          </p:cNvSpPr>
          <p:nvPr>
            <p:ph type="body" sz="quarter" idx="12"/>
          </p:nvPr>
        </p:nvSpPr>
        <p:spPr>
          <a:xfrm>
            <a:off x="5345113" y="1957758"/>
            <a:ext cx="1846262" cy="532095"/>
          </a:xfrm>
          <a:prstGeom prst="roundRect">
            <a:avLst/>
          </a:prstGeom>
          <a:solidFill>
            <a:srgbClr val="ECC265"/>
          </a:solidFill>
        </p:spPr>
        <p:txBody>
          <a:bodyPr anchor="ctr" anchorCtr="0"/>
          <a:lstStyle>
            <a:lvl1pPr marL="0" indent="0" algn="ctr">
              <a:buNone/>
              <a:defRPr sz="1400" b="0">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49" name="Text Placeholder 3"/>
          <p:cNvSpPr>
            <a:spLocks noGrp="1"/>
          </p:cNvSpPr>
          <p:nvPr>
            <p:ph type="body" sz="quarter" idx="13"/>
          </p:nvPr>
        </p:nvSpPr>
        <p:spPr>
          <a:xfrm>
            <a:off x="1184275" y="25492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1" name="Text Placeholder 3"/>
          <p:cNvSpPr>
            <a:spLocks noGrp="1"/>
          </p:cNvSpPr>
          <p:nvPr>
            <p:ph type="body" sz="quarter" idx="14"/>
          </p:nvPr>
        </p:nvSpPr>
        <p:spPr>
          <a:xfrm>
            <a:off x="5954713" y="2543545"/>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2" name="Text Placeholder 3"/>
          <p:cNvSpPr>
            <a:spLocks noGrp="1"/>
          </p:cNvSpPr>
          <p:nvPr>
            <p:ph type="body" sz="quarter" idx="15"/>
          </p:nvPr>
        </p:nvSpPr>
        <p:spPr>
          <a:xfrm>
            <a:off x="692152"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3" name="Text Placeholder 3"/>
          <p:cNvSpPr>
            <a:spLocks noGrp="1"/>
          </p:cNvSpPr>
          <p:nvPr>
            <p:ph type="body" sz="quarter" idx="16"/>
          </p:nvPr>
        </p:nvSpPr>
        <p:spPr>
          <a:xfrm>
            <a:off x="6474835" y="313092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4" name="Text Placeholder 3"/>
          <p:cNvSpPr>
            <a:spLocks noGrp="1"/>
          </p:cNvSpPr>
          <p:nvPr>
            <p:ph type="body" sz="quarter" idx="17"/>
          </p:nvPr>
        </p:nvSpPr>
        <p:spPr>
          <a:xfrm>
            <a:off x="1185863" y="3717642"/>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5" name="Text Placeholder 3"/>
          <p:cNvSpPr>
            <a:spLocks noGrp="1"/>
          </p:cNvSpPr>
          <p:nvPr>
            <p:ph type="body" sz="quarter" idx="18"/>
          </p:nvPr>
        </p:nvSpPr>
        <p:spPr>
          <a:xfrm>
            <a:off x="5938116" y="3715557"/>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6" name="Text Placeholder 3"/>
          <p:cNvSpPr>
            <a:spLocks noGrp="1"/>
          </p:cNvSpPr>
          <p:nvPr>
            <p:ph type="body" sz="quarter" idx="19"/>
          </p:nvPr>
        </p:nvSpPr>
        <p:spPr>
          <a:xfrm>
            <a:off x="1851025" y="4313110"/>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7" name="Text Placeholder 3"/>
          <p:cNvSpPr>
            <a:spLocks noGrp="1"/>
          </p:cNvSpPr>
          <p:nvPr>
            <p:ph type="body" sz="quarter" idx="20"/>
          </p:nvPr>
        </p:nvSpPr>
        <p:spPr>
          <a:xfrm>
            <a:off x="5335588" y="4304083"/>
            <a:ext cx="1865311"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
        <p:nvSpPr>
          <p:cNvPr id="58" name="Text Placeholder 3"/>
          <p:cNvSpPr>
            <a:spLocks noGrp="1"/>
          </p:cNvSpPr>
          <p:nvPr>
            <p:ph type="body" sz="quarter" idx="21"/>
          </p:nvPr>
        </p:nvSpPr>
        <p:spPr>
          <a:xfrm>
            <a:off x="2806168" y="4896504"/>
            <a:ext cx="3408895" cy="532095"/>
          </a:xfrm>
          <a:prstGeom prst="roundRect">
            <a:avLst/>
          </a:prstGeom>
          <a:solidFill>
            <a:srgbClr val="ECC265"/>
          </a:solidFill>
        </p:spPr>
        <p:txBody>
          <a:bodyPr anchor="ctr" anchorCtr="0"/>
          <a:lstStyle>
            <a:lvl1pPr marL="0" indent="0" algn="ctr">
              <a:buNone/>
              <a:defRPr sz="1400" b="0" u="none">
                <a:latin typeface="Arial" panose="020B0604020202020204" pitchFamily="34" charset="0"/>
                <a:cs typeface="Arial" panose="020B060402020202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grpSp>
        <p:nvGrpSpPr>
          <p:cNvPr id="25" name="Group 24"/>
          <p:cNvGrpSpPr/>
          <p:nvPr userDrawn="1"/>
        </p:nvGrpSpPr>
        <p:grpSpPr>
          <a:xfrm>
            <a:off x="-50800" y="5562600"/>
            <a:ext cx="9118600" cy="1295400"/>
            <a:chOff x="-50800" y="5562600"/>
            <a:chExt cx="9118600" cy="1295400"/>
          </a:xfrm>
        </p:grpSpPr>
        <p:pic>
          <p:nvPicPr>
            <p:cNvPr id="26" name="MOS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 y="5562600"/>
              <a:ext cx="1190625" cy="914400"/>
            </a:xfrm>
            <a:prstGeom prst="rect">
              <a:avLst/>
            </a:prstGeom>
          </p:spPr>
        </p:pic>
        <p:sp>
          <p:nvSpPr>
            <p:cNvPr id="27" name="TextBox 26"/>
            <p:cNvSpPr txBox="1"/>
            <p:nvPr userDrawn="1"/>
          </p:nvSpPr>
          <p:spPr>
            <a:xfrm>
              <a:off x="7239000" y="6477000"/>
              <a:ext cx="1828800" cy="338554"/>
            </a:xfrm>
            <a:prstGeom prst="rect">
              <a:avLst/>
            </a:prstGeom>
            <a:noFill/>
          </p:spPr>
          <p:txBody>
            <a:bodyPr wrap="square" rtlCol="0">
              <a:spAutoFit/>
            </a:bodyPr>
            <a:lstStyle/>
            <a:p>
              <a:pPr>
                <a:spcBef>
                  <a:spcPts val="1200"/>
                </a:spcBef>
                <a:spcAft>
                  <a:spcPts val="1200"/>
                </a:spcAft>
              </a:pPr>
              <a:r>
                <a:rPr lang="en-US" sz="1400" dirty="0" smtClean="0">
                  <a:solidFill>
                    <a:schemeClr val="bg1"/>
                  </a:solidFill>
                  <a:latin typeface="Arial"/>
                  <a:cs typeface="Arial"/>
                </a:rPr>
                <a:t>Service Providers </a:t>
              </a:r>
              <a:r>
                <a:rPr lang="en-US" sz="1600" dirty="0" smtClean="0">
                  <a:solidFill>
                    <a:schemeClr val="bg1"/>
                  </a:solidFill>
                  <a:latin typeface="Arial"/>
                  <a:cs typeface="Arial"/>
                </a:rPr>
                <a:t>-</a:t>
              </a:r>
            </a:p>
          </p:txBody>
        </p:sp>
        <p:pic>
          <p:nvPicPr>
            <p:cNvPr id="28" name="Picture 27"/>
            <p:cNvPicPr>
              <a:picLocks noChangeAspect="1"/>
            </p:cNvPicPr>
            <p:nvPr userDrawn="1"/>
          </p:nvPicPr>
          <p:blipFill>
            <a:blip r:embed="rId4"/>
            <a:stretch>
              <a:fillRect/>
            </a:stretch>
          </p:blipFill>
          <p:spPr>
            <a:xfrm>
              <a:off x="-50800" y="6311900"/>
              <a:ext cx="3022600" cy="546100"/>
            </a:xfrm>
            <a:prstGeom prst="rect">
              <a:avLst/>
            </a:prstGeom>
          </p:spPr>
        </p:pic>
      </p:grpSp>
    </p:spTree>
    <p:extLst>
      <p:ext uri="{BB962C8B-B14F-4D97-AF65-F5344CB8AC3E}">
        <p14:creationId xmlns:p14="http://schemas.microsoft.com/office/powerpoint/2010/main" val="294858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839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www.valueoptions.com/provider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Title"/>
          <p:cNvSpPr>
            <a:spLocks noGrp="1"/>
          </p:cNvSpPr>
          <p:nvPr>
            <p:ph type="ctrTitle"/>
          </p:nvPr>
        </p:nvSpPr>
        <p:spPr>
          <a:prstGeom prst="rect">
            <a:avLst/>
          </a:prstGeom>
        </p:spPr>
        <p:txBody>
          <a:bodyPr/>
          <a:lstStyle/>
          <a:p>
            <a:r>
              <a:rPr lang="en-US" dirty="0" smtClean="0"/>
              <a:t>Service Providers</a:t>
            </a:r>
            <a:endParaRPr lang="en-US" dirty="0"/>
          </a:p>
        </p:txBody>
      </p:sp>
      <p:pic>
        <p:nvPicPr>
          <p:cNvPr id="6" name="MOS Logo" descr="Military OneSource logo" title="Military OneSource log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93020" y="-48426"/>
            <a:ext cx="3160118" cy="3160118"/>
          </a:xfrm>
          <a:prstGeom prst="rect">
            <a:avLst/>
          </a:prstGeom>
        </p:spPr>
      </p:pic>
    </p:spTree>
    <p:extLst>
      <p:ext uri="{BB962C8B-B14F-4D97-AF65-F5344CB8AC3E}">
        <p14:creationId xmlns:p14="http://schemas.microsoft.com/office/powerpoint/2010/main" val="313655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Login</a:t>
            </a:r>
            <a:endParaRPr lang="en-US" dirty="0"/>
          </a:p>
        </p:txBody>
      </p:sp>
      <p:pic>
        <p:nvPicPr>
          <p:cNvPr id="1027" name="Screenshot of log-in location" descr="MOS website Login screensho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72378" y="1382265"/>
            <a:ext cx="5345328" cy="3892082"/>
          </a:xfrm>
          <a:prstGeom prst="rect">
            <a:avLst/>
          </a:prstGeom>
          <a:noFill/>
          <a:ln>
            <a:solidFill>
              <a:schemeClr val="bg1">
                <a:lumMod val="7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MySite Log-in location oval"/>
          <p:cNvSpPr/>
          <p:nvPr/>
        </p:nvSpPr>
        <p:spPr>
          <a:xfrm>
            <a:off x="4155441" y="1320800"/>
            <a:ext cx="663142" cy="27766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2" name="Picture 1" descr="Login registration screensh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2057" y="3517862"/>
            <a:ext cx="4701094" cy="2730576"/>
          </a:xfrm>
          <a:prstGeom prst="rect">
            <a:avLst/>
          </a:prstGeom>
          <a:ln>
            <a:noFill/>
          </a:ln>
          <a:effectLst>
            <a:outerShdw blurRad="190500" algn="tl" rotWithShape="0">
              <a:srgbClr val="000000">
                <a:alpha val="70000"/>
              </a:srgbClr>
            </a:outerShdw>
          </a:effectLst>
        </p:spPr>
      </p:pic>
      <p:sp>
        <p:nvSpPr>
          <p:cNvPr id="7" name="MySite Log-in credential location oval"/>
          <p:cNvSpPr/>
          <p:nvPr/>
        </p:nvSpPr>
        <p:spPr>
          <a:xfrm>
            <a:off x="6500178" y="3949700"/>
            <a:ext cx="2095500" cy="18669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418193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Service </a:t>
            </a:r>
            <a:r>
              <a:rPr lang="en-US" dirty="0"/>
              <a:t>p</a:t>
            </a:r>
            <a:r>
              <a:rPr lang="en-US" dirty="0" smtClean="0"/>
              <a:t>rovider home page</a:t>
            </a:r>
            <a:endParaRPr lang="en-US" dirty="0"/>
          </a:p>
        </p:txBody>
      </p:sp>
      <p:pic>
        <p:nvPicPr>
          <p:cNvPr id="5" name="Picture 4" descr="Service Provider Carousel screensh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010" y="1247260"/>
            <a:ext cx="6084786" cy="1889640"/>
          </a:xfrm>
          <a:prstGeom prst="rect">
            <a:avLst/>
          </a:prstGeom>
          <a:ln>
            <a:noFill/>
          </a:ln>
          <a:effectLst>
            <a:outerShdw blurRad="190500" algn="tl" rotWithShape="0">
              <a:srgbClr val="000000">
                <a:alpha val="70000"/>
              </a:srgbClr>
            </a:outerShdw>
          </a:effectLst>
        </p:spPr>
      </p:pic>
      <p:sp>
        <p:nvSpPr>
          <p:cNvPr id="7" name="MySite Log-in location oval"/>
          <p:cNvSpPr/>
          <p:nvPr/>
        </p:nvSpPr>
        <p:spPr>
          <a:xfrm>
            <a:off x="1386510" y="1488746"/>
            <a:ext cx="1064259" cy="27766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8" name="Picture 7" descr="Service Provider screensh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4280" y="3194083"/>
            <a:ext cx="4414320" cy="3008432"/>
          </a:xfrm>
          <a:prstGeom prst="rect">
            <a:avLst/>
          </a:prstGeom>
          <a:ln>
            <a:noFill/>
          </a:ln>
          <a:effectLst>
            <a:outerShdw blurRad="190500" algn="tl" rotWithShape="0">
              <a:srgbClr val="000000">
                <a:alpha val="70000"/>
              </a:srgbClr>
            </a:outerShdw>
          </a:effectLst>
        </p:spPr>
      </p:pic>
      <p:sp>
        <p:nvSpPr>
          <p:cNvPr id="9" name="MySite Log-in location oval"/>
          <p:cNvSpPr/>
          <p:nvPr/>
        </p:nvSpPr>
        <p:spPr>
          <a:xfrm>
            <a:off x="3581400" y="4267200"/>
            <a:ext cx="1293190" cy="277668"/>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147733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ervice provider screensh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371600"/>
            <a:ext cx="4711700" cy="3211101"/>
          </a:xfrm>
          <a:prstGeom prst="rect">
            <a:avLst/>
          </a:prstGeom>
          <a:ln>
            <a:noFill/>
          </a:ln>
          <a:effectLst>
            <a:outerShdw blurRad="190500" algn="tl" rotWithShape="0">
              <a:srgbClr val="000000">
                <a:alpha val="70000"/>
              </a:srgbClr>
            </a:outerShdw>
          </a:effectLst>
        </p:spPr>
      </p:pic>
      <p:pic>
        <p:nvPicPr>
          <p:cNvPr id="5" name="Picture 4" descr="Service provider topics page screensho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9944" y="2680250"/>
            <a:ext cx="4312417" cy="3378937"/>
          </a:xfrm>
          <a:prstGeom prst="rect">
            <a:avLst/>
          </a:prstGeom>
          <a:ln>
            <a:noFill/>
          </a:ln>
          <a:effectLst>
            <a:outerShdw blurRad="190500" algn="tl" rotWithShape="0">
              <a:srgbClr val="000000">
                <a:alpha val="70000"/>
              </a:srgbClr>
            </a:outerShdw>
          </a:effectLst>
        </p:spPr>
      </p:pic>
      <p:sp>
        <p:nvSpPr>
          <p:cNvPr id="3" name="Title"/>
          <p:cNvSpPr>
            <a:spLocks noGrp="1"/>
          </p:cNvSpPr>
          <p:nvPr>
            <p:ph type="ctrTitle"/>
          </p:nvPr>
        </p:nvSpPr>
        <p:spPr/>
        <p:txBody>
          <a:bodyPr/>
          <a:lstStyle/>
          <a:p>
            <a:r>
              <a:rPr lang="en-US" dirty="0" smtClean="0"/>
              <a:t>Service provider </a:t>
            </a:r>
            <a:r>
              <a:rPr lang="en-US" dirty="0"/>
              <a:t>r</a:t>
            </a:r>
            <a:r>
              <a:rPr lang="en-US" dirty="0" smtClean="0"/>
              <a:t>esources</a:t>
            </a:r>
            <a:endParaRPr lang="en-US" dirty="0"/>
          </a:p>
        </p:txBody>
      </p:sp>
    </p:spTree>
    <p:extLst>
      <p:ext uri="{BB962C8B-B14F-4D97-AF65-F5344CB8AC3E}">
        <p14:creationId xmlns:p14="http://schemas.microsoft.com/office/powerpoint/2010/main" val="116507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Events and presentations</a:t>
            </a:r>
            <a:endParaRPr lang="en-US" dirty="0"/>
          </a:p>
        </p:txBody>
      </p:sp>
      <p:pic>
        <p:nvPicPr>
          <p:cNvPr id="2" name="Picture 1" descr="Resource Request System screensh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791" y="1232772"/>
            <a:ext cx="7534005" cy="42146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5448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Military OneSource eNewsletter</a:t>
            </a:r>
            <a:endParaRPr lang="en-US" dirty="0"/>
          </a:p>
        </p:txBody>
      </p:sp>
      <p:pic>
        <p:nvPicPr>
          <p:cNvPr id="6146" name="MOS eNewsletter screenshot" descr="Military OneSource eNewsletter screensho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04694" y="2298700"/>
            <a:ext cx="4642611" cy="37121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Content"/>
          <p:cNvSpPr>
            <a:spLocks noGrp="1"/>
          </p:cNvSpPr>
          <p:nvPr>
            <p:ph idx="1"/>
          </p:nvPr>
        </p:nvSpPr>
        <p:spPr>
          <a:xfrm>
            <a:off x="685800" y="1301545"/>
            <a:ext cx="7772400" cy="997155"/>
          </a:xfrm>
          <a:prstGeom prst="rect">
            <a:avLst/>
          </a:prstGeom>
        </p:spPr>
        <p:txBody>
          <a:bodyPr/>
          <a:lstStyle/>
          <a:p>
            <a:r>
              <a:rPr lang="en-US" dirty="0" smtClean="0"/>
              <a:t>Subscribe to the eNewsletter</a:t>
            </a:r>
          </a:p>
          <a:p>
            <a:r>
              <a:rPr lang="en-US" dirty="0" smtClean="0"/>
              <a:t>View current and archived issues</a:t>
            </a:r>
            <a:endParaRPr lang="en-US" dirty="0"/>
          </a:p>
        </p:txBody>
      </p:sp>
    </p:spTree>
    <p:extLst>
      <p:ext uri="{BB962C8B-B14F-4D97-AF65-F5344CB8AC3E}">
        <p14:creationId xmlns:p14="http://schemas.microsoft.com/office/powerpoint/2010/main" val="610074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Printable materials</a:t>
            </a:r>
            <a:endParaRPr lang="en-US" dirty="0"/>
          </a:p>
        </p:txBody>
      </p:sp>
      <p:sp>
        <p:nvSpPr>
          <p:cNvPr id="2" name="Content"/>
          <p:cNvSpPr>
            <a:spLocks noGrp="1"/>
          </p:cNvSpPr>
          <p:nvPr>
            <p:ph idx="1"/>
          </p:nvPr>
        </p:nvSpPr>
        <p:spPr>
          <a:xfrm>
            <a:off x="685800" y="1301545"/>
            <a:ext cx="3556416" cy="1426665"/>
          </a:xfrm>
          <a:prstGeom prst="rect">
            <a:avLst/>
          </a:prstGeom>
        </p:spPr>
        <p:txBody>
          <a:bodyPr/>
          <a:lstStyle/>
          <a:p>
            <a:r>
              <a:rPr lang="en-US" dirty="0" smtClean="0"/>
              <a:t>Fliers</a:t>
            </a:r>
          </a:p>
          <a:p>
            <a:r>
              <a:rPr lang="en-US" dirty="0" smtClean="0"/>
              <a:t>Topical lists</a:t>
            </a:r>
          </a:p>
          <a:p>
            <a:r>
              <a:rPr lang="en-US" dirty="0" smtClean="0"/>
              <a:t>Program overview</a:t>
            </a:r>
            <a:endParaRPr lang="en-US" dirty="0"/>
          </a:p>
        </p:txBody>
      </p:sp>
      <p:pic>
        <p:nvPicPr>
          <p:cNvPr id="6" name="'What can Military OneSource do for you?' Flyer" descr="Printable material screensho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0724459">
            <a:off x="3338180" y="2211069"/>
            <a:ext cx="2904653" cy="313246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7" name="Health Coaching Flyer" descr="Health coaching flie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559002">
            <a:off x="4622161" y="2291707"/>
            <a:ext cx="2624911" cy="31756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17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Finding information and products</a:t>
            </a:r>
            <a:endParaRPr lang="en-US" dirty="0"/>
          </a:p>
        </p:txBody>
      </p:sp>
      <p:pic>
        <p:nvPicPr>
          <p:cNvPr id="8194" name="Installation Locator Screen Shot" descr="Products page screenshot"/>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76400" y="3809264"/>
            <a:ext cx="3048000" cy="215391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0" name="Product Link Oval"/>
          <p:cNvSpPr/>
          <p:nvPr/>
        </p:nvSpPr>
        <p:spPr>
          <a:xfrm>
            <a:off x="1752600" y="4572000"/>
            <a:ext cx="574395" cy="279398"/>
          </a:xfrm>
          <a:prstGeom prst="ellipse">
            <a:avLst/>
          </a:prstGeom>
          <a:noFill/>
          <a:ln w="95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Content"/>
          <p:cNvSpPr>
            <a:spLocks noGrp="1"/>
          </p:cNvSpPr>
          <p:nvPr>
            <p:ph idx="1"/>
          </p:nvPr>
        </p:nvSpPr>
        <p:spPr>
          <a:prstGeom prst="rect">
            <a:avLst/>
          </a:prstGeom>
        </p:spPr>
        <p:txBody>
          <a:bodyPr/>
          <a:lstStyle/>
          <a:p>
            <a:r>
              <a:rPr lang="en-US" dirty="0" smtClean="0"/>
              <a:t>Click to quickly access information available through Military OneSource</a:t>
            </a:r>
            <a:endParaRPr lang="en-US" dirty="0"/>
          </a:p>
        </p:txBody>
      </p:sp>
      <p:pic>
        <p:nvPicPr>
          <p:cNvPr id="4" name="Picture 3" descr="Products Carousel screensh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901" y="2206948"/>
            <a:ext cx="5106449" cy="1403555"/>
          </a:xfrm>
          <a:prstGeom prst="rect">
            <a:avLst/>
          </a:prstGeom>
          <a:ln>
            <a:noFill/>
          </a:ln>
          <a:effectLst>
            <a:outerShdw blurRad="190500" algn="tl" rotWithShape="0">
              <a:srgbClr val="000000">
                <a:alpha val="70000"/>
              </a:srgbClr>
            </a:outerShdw>
          </a:effectLst>
        </p:spPr>
      </p:pic>
      <p:pic>
        <p:nvPicPr>
          <p:cNvPr id="8195" name="Product Log-in Screen Shot" descr="Browse by Topic pages screenshot"/>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128530" y="2075025"/>
            <a:ext cx="2925540" cy="21745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Product Link Oval"/>
          <p:cNvSpPr/>
          <p:nvPr/>
        </p:nvSpPr>
        <p:spPr>
          <a:xfrm>
            <a:off x="1564248" y="3022602"/>
            <a:ext cx="574395" cy="279398"/>
          </a:xfrm>
          <a:prstGeom prst="ellipse">
            <a:avLst/>
          </a:prstGeom>
          <a:noFill/>
          <a:ln w="95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Product Log-in Oval" descr="Oval detailing the location of Loggin in to the EAP on the Products page"/>
          <p:cNvSpPr/>
          <p:nvPr/>
        </p:nvSpPr>
        <p:spPr>
          <a:xfrm>
            <a:off x="5108849" y="2290146"/>
            <a:ext cx="850901" cy="4572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 name="Product Log-in Oval" descr="Oval detailing the location of Loggin in to the EAP on the Products page"/>
          <p:cNvSpPr/>
          <p:nvPr/>
        </p:nvSpPr>
        <p:spPr>
          <a:xfrm>
            <a:off x="6577592" y="2305697"/>
            <a:ext cx="850901" cy="4572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11582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ctrTitle"/>
          </p:nvPr>
        </p:nvSpPr>
        <p:spPr>
          <a:prstGeom prst="rect">
            <a:avLst/>
          </a:prstGeom>
        </p:spPr>
        <p:txBody>
          <a:bodyPr/>
          <a:lstStyle/>
          <a:p>
            <a:r>
              <a:rPr lang="en-US" dirty="0" smtClean="0"/>
              <a:t>Affiliate provider </a:t>
            </a:r>
            <a:r>
              <a:rPr lang="en-US" dirty="0"/>
              <a:t>i</a:t>
            </a:r>
            <a:r>
              <a:rPr lang="en-US" dirty="0" smtClean="0"/>
              <a:t>nformation</a:t>
            </a:r>
            <a:endParaRPr lang="en-US" dirty="0"/>
          </a:p>
        </p:txBody>
      </p:sp>
      <p:sp>
        <p:nvSpPr>
          <p:cNvPr id="2" name="Content"/>
          <p:cNvSpPr>
            <a:spLocks noGrp="1"/>
          </p:cNvSpPr>
          <p:nvPr>
            <p:ph idx="1"/>
          </p:nvPr>
        </p:nvSpPr>
        <p:spPr>
          <a:prstGeom prst="rect">
            <a:avLst/>
          </a:prstGeom>
        </p:spPr>
        <p:txBody>
          <a:bodyPr/>
          <a:lstStyle/>
          <a:p>
            <a:r>
              <a:rPr lang="en-US" dirty="0" smtClean="0"/>
              <a:t>Affiliate provider </a:t>
            </a:r>
            <a:r>
              <a:rPr lang="en-US" dirty="0"/>
              <a:t>n</a:t>
            </a:r>
            <a:r>
              <a:rPr lang="en-US" dirty="0" smtClean="0"/>
              <a:t>etwork criteria:</a:t>
            </a:r>
          </a:p>
          <a:p>
            <a:pPr lvl="1"/>
            <a:r>
              <a:rPr lang="en-US" dirty="0" smtClean="0"/>
              <a:t>Master’s degree or higher in counseling, social work, psychology or related mental health profession</a:t>
            </a:r>
          </a:p>
          <a:p>
            <a:pPr lvl="1"/>
            <a:r>
              <a:rPr lang="en-US" dirty="0" smtClean="0"/>
              <a:t>Five years post-master’s clinical experience</a:t>
            </a:r>
          </a:p>
          <a:p>
            <a:pPr lvl="1"/>
            <a:r>
              <a:rPr lang="en-US" dirty="0" smtClean="0"/>
              <a:t>Minimum three years employee assistance program experience</a:t>
            </a:r>
          </a:p>
          <a:p>
            <a:pPr lvl="1"/>
            <a:r>
              <a:rPr lang="en-US" dirty="0" smtClean="0"/>
              <a:t>State license and certification in areas of specialty</a:t>
            </a:r>
          </a:p>
          <a:p>
            <a:r>
              <a:rPr lang="en-US" dirty="0" smtClean="0"/>
              <a:t>For more information on joining the network </a:t>
            </a:r>
            <a:r>
              <a:rPr lang="en-US" dirty="0"/>
              <a:t>or for additional </a:t>
            </a:r>
            <a:r>
              <a:rPr lang="en-US" dirty="0" smtClean="0"/>
              <a:t>criteria, visit </a:t>
            </a:r>
            <a:r>
              <a:rPr lang="en-US" dirty="0" smtClean="0">
                <a:hlinkClick r:id="rId3" tooltip="ValueOptions Provider Services page"/>
              </a:rPr>
              <a:t>http://www.valueoptions.com/providers  </a:t>
            </a:r>
            <a:endParaRPr lang="en-US" dirty="0"/>
          </a:p>
        </p:txBody>
      </p:sp>
      <p:pic>
        <p:nvPicPr>
          <p:cNvPr id="4" name="Picture 3" descr="ValueOptions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2872" y="4953001"/>
            <a:ext cx="2848412" cy="11049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78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MOS_Relaunch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1410</Words>
  <Application>Microsoft Office PowerPoint</Application>
  <PresentationFormat>On-screen Show (4:3)</PresentationFormat>
  <Paragraphs>136</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Schoolbook</vt:lpstr>
      <vt:lpstr>Franklin Gothic Book</vt:lpstr>
      <vt:lpstr>Times New Roman</vt:lpstr>
      <vt:lpstr>MOS_Relaunch_PPT template</vt:lpstr>
      <vt:lpstr>Service Providers</vt:lpstr>
      <vt:lpstr>Login</vt:lpstr>
      <vt:lpstr>Service provider home page</vt:lpstr>
      <vt:lpstr>Service provider resources</vt:lpstr>
      <vt:lpstr>Events and presentations</vt:lpstr>
      <vt:lpstr>Military OneSource eNewsletter</vt:lpstr>
      <vt:lpstr>Printable materials</vt:lpstr>
      <vt:lpstr>Finding information and products</vt:lpstr>
      <vt:lpstr>Affiliate provider information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Providers</dc:title>
  <dc:creator>Julie Dymon</dc:creator>
  <cp:lastModifiedBy>JaNeice Gilbert</cp:lastModifiedBy>
  <cp:revision>30</cp:revision>
  <dcterms:created xsi:type="dcterms:W3CDTF">2015-11-24T20:20:14Z</dcterms:created>
  <dcterms:modified xsi:type="dcterms:W3CDTF">2016-03-29T03:33:02Z</dcterms:modified>
</cp:coreProperties>
</file>