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4"/>
    <p:sldMasterId id="2147483682" r:id="rId5"/>
    <p:sldMasterId id="2147483672" r:id="rId6"/>
  </p:sldMasterIdLst>
  <p:notesMasterIdLst>
    <p:notesMasterId r:id="rId34"/>
  </p:notesMasterIdLst>
  <p:sldIdLst>
    <p:sldId id="290" r:id="rId7"/>
    <p:sldId id="257" r:id="rId8"/>
    <p:sldId id="291" r:id="rId9"/>
    <p:sldId id="307" r:id="rId10"/>
    <p:sldId id="308" r:id="rId11"/>
    <p:sldId id="261" r:id="rId12"/>
    <p:sldId id="313" r:id="rId13"/>
    <p:sldId id="314" r:id="rId14"/>
    <p:sldId id="315" r:id="rId15"/>
    <p:sldId id="284" r:id="rId16"/>
    <p:sldId id="271" r:id="rId17"/>
    <p:sldId id="285" r:id="rId18"/>
    <p:sldId id="286" r:id="rId19"/>
    <p:sldId id="287" r:id="rId20"/>
    <p:sldId id="288" r:id="rId21"/>
    <p:sldId id="273" r:id="rId22"/>
    <p:sldId id="297" r:id="rId23"/>
    <p:sldId id="312" r:id="rId24"/>
    <p:sldId id="276" r:id="rId25"/>
    <p:sldId id="299" r:id="rId26"/>
    <p:sldId id="306" r:id="rId27"/>
    <p:sldId id="289" r:id="rId28"/>
    <p:sldId id="300" r:id="rId29"/>
    <p:sldId id="310" r:id="rId30"/>
    <p:sldId id="311" r:id="rId31"/>
    <p:sldId id="282" r:id="rId32"/>
    <p:sldId id="283" r:id="rId33"/>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hondKC" initials="M"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0C1D"/>
    <a:srgbClr val="002658"/>
    <a:srgbClr val="00264D"/>
    <a:srgbClr val="ECC265"/>
    <a:srgbClr val="003A6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5" autoAdjust="0"/>
    <p:restoredTop sz="80227" autoAdjust="0"/>
  </p:normalViewPr>
  <p:slideViewPr>
    <p:cSldViewPr snapToGrid="0" snapToObjects="1">
      <p:cViewPr>
        <p:scale>
          <a:sx n="50" d="100"/>
          <a:sy n="50" d="100"/>
        </p:scale>
        <p:origin x="-648" y="72"/>
      </p:cViewPr>
      <p:guideLst>
        <p:guide orient="horz" pos="2160"/>
        <p:guide pos="2880"/>
      </p:guideLst>
    </p:cSldViewPr>
  </p:slideViewPr>
  <p:outlineViewPr>
    <p:cViewPr>
      <p:scale>
        <a:sx n="33" d="100"/>
        <a:sy n="33" d="100"/>
      </p:scale>
      <p:origin x="0" y="990"/>
    </p:cViewPr>
  </p:outlineViewPr>
  <p:notesTextViewPr>
    <p:cViewPr>
      <p:scale>
        <a:sx n="75" d="100"/>
        <a:sy n="75" d="100"/>
      </p:scale>
      <p:origin x="0" y="0"/>
    </p:cViewPr>
  </p:notesTextViewPr>
  <p:sorterViewPr>
    <p:cViewPr>
      <p:scale>
        <a:sx n="66" d="100"/>
        <a:sy n="66" d="100"/>
      </p:scale>
      <p:origin x="0" y="0"/>
    </p:cViewPr>
  </p:sorterViewPr>
  <p:notesViewPr>
    <p:cSldViewPr snapToGrid="0" snapToObjects="1">
      <p:cViewPr>
        <p:scale>
          <a:sx n="90" d="100"/>
          <a:sy n="90" d="100"/>
        </p:scale>
        <p:origin x="-636" y="110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2830" tIns="46415" rIns="92830" bIns="46415" rtlCol="0"/>
          <a:lstStyle>
            <a:lvl1pPr algn="r">
              <a:defRPr sz="1200"/>
            </a:lvl1pPr>
          </a:lstStyle>
          <a:p>
            <a:fld id="{04CE30CE-AB21-2E45-B521-30E835B03D0D}" type="datetimeFigureOut">
              <a:rPr lang="en-US" smtClean="0"/>
              <a:pPr/>
              <a:t>9/9/2014</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2971800" cy="464820"/>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6"/>
            <a:ext cx="2971800" cy="464820"/>
          </a:xfrm>
          <a:prstGeom prst="rect">
            <a:avLst/>
          </a:prstGeom>
        </p:spPr>
        <p:txBody>
          <a:bodyPr vert="horz" lIns="92830" tIns="46415" rIns="92830" bIns="46415" rtlCol="0" anchor="b"/>
          <a:lstStyle>
            <a:lvl1pPr algn="r">
              <a:defRPr sz="1200"/>
            </a:lvl1pPr>
          </a:lstStyle>
          <a:p>
            <a:fld id="{E74FC1A3-E520-BB47-966D-5CAAF0E05D70}" type="slidenum">
              <a:rPr lang="en-US" smtClean="0"/>
              <a:pPr/>
              <a:t>‹#›</a:t>
            </a:fld>
            <a:endParaRPr lang="en-US"/>
          </a:p>
        </p:txBody>
      </p:sp>
    </p:spTree>
    <p:extLst>
      <p:ext uri="{BB962C8B-B14F-4D97-AF65-F5344CB8AC3E}">
        <p14:creationId xmlns:p14="http://schemas.microsoft.com/office/powerpoint/2010/main" val="24682253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militaryonesourceeap.org/achievesolutions/en/militaryonesource/Topic.do?centerId=290&amp;topicId=1563"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Military</a:t>
            </a:r>
            <a:r>
              <a:rPr lang="en-US" baseline="0" dirty="0" smtClean="0">
                <a:latin typeface="Arial" panose="020B0604020202020204" pitchFamily="34" charset="0"/>
                <a:cs typeface="Arial" panose="020B0604020202020204" pitchFamily="34" charset="0"/>
              </a:rPr>
              <a:t> OneSource logo. Call. 800-342-9647, Click. www.militaryonesource.mil, Connect. 24/7</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latin typeface="Arial" panose="020B0604020202020204" pitchFamily="34" charset="0"/>
              <a:cs typeface="Arial" panose="020B0604020202020204" pitchFamily="34" charset="0"/>
            </a:endParaRPr>
          </a:p>
          <a:p>
            <a:r>
              <a:rPr lang="en-US" sz="1200" kern="1200" dirty="0" smtClean="0">
                <a:solidFill>
                  <a:schemeClr val="tx1"/>
                </a:solidFill>
                <a:effectLst/>
                <a:latin typeface="Arial" panose="020B0604020202020204" pitchFamily="34" charset="0"/>
                <a:ea typeface="+mn-ea"/>
                <a:cs typeface="Arial" panose="020B0604020202020204" pitchFamily="34" charset="0"/>
              </a:rPr>
              <a:t>Military OneSource is a Department of Defense-funded program providing comprehensive information on every aspect of military life at no cost to a</a:t>
            </a:r>
            <a:r>
              <a:rPr lang="en-US" dirty="0" smtClean="0">
                <a:latin typeface="Arial" panose="020B0604020202020204" pitchFamily="34" charset="0"/>
                <a:cs typeface="Arial" panose="020B0604020202020204" pitchFamily="34" charset="0"/>
              </a:rPr>
              <a:t>ctive duty, National Guard and Reserve Component service members</a:t>
            </a:r>
            <a:r>
              <a:rPr lang="en-US" sz="1200" kern="1200" dirty="0" smtClean="0">
                <a:solidFill>
                  <a:schemeClr val="tx1"/>
                </a:solidFill>
                <a:effectLst/>
                <a:latin typeface="Arial" panose="020B0604020202020204" pitchFamily="34" charset="0"/>
                <a:ea typeface="+mn-ea"/>
                <a:cs typeface="Arial" panose="020B0604020202020204" pitchFamily="34" charset="0"/>
              </a:rPr>
              <a:t>, and their families. Information includes but is not limited to deployment, reunion</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and reintegration, </a:t>
            </a:r>
            <a:r>
              <a:rPr lang="en-US" sz="1200" kern="1200" dirty="0" smtClean="0">
                <a:solidFill>
                  <a:schemeClr val="tx1"/>
                </a:solidFill>
                <a:effectLst/>
                <a:latin typeface="Arial" panose="020B0604020202020204" pitchFamily="34" charset="0"/>
                <a:ea typeface="+mn-ea"/>
                <a:cs typeface="Arial" panose="020B0604020202020204" pitchFamily="34" charset="0"/>
              </a:rPr>
              <a:t>relationship, grief, spouse employment and education, parenting and child care, and much more. </a:t>
            </a:r>
          </a:p>
          <a:p>
            <a:r>
              <a:rPr lang="en-US" sz="1200" kern="1200" dirty="0" smtClean="0">
                <a:solidFill>
                  <a:schemeClr val="tx1"/>
                </a:solidFill>
                <a:effectLst/>
                <a:latin typeface="Arial" panose="020B0604020202020204" pitchFamily="34" charset="0"/>
                <a:ea typeface="+mn-ea"/>
                <a:cs typeface="Arial" panose="020B0604020202020204" pitchFamily="34" charset="0"/>
              </a:rPr>
              <a:t> </a:t>
            </a:r>
          </a:p>
          <a:p>
            <a:r>
              <a:rPr lang="en-US" sz="1200" kern="1200" dirty="0" smtClean="0">
                <a:solidFill>
                  <a:schemeClr val="tx1"/>
                </a:solidFill>
                <a:effectLst/>
                <a:latin typeface="Arial" panose="020B0604020202020204" pitchFamily="34" charset="0"/>
                <a:ea typeface="+mn-ea"/>
                <a:cs typeface="Arial" panose="020B0604020202020204" pitchFamily="34" charset="0"/>
              </a:rPr>
              <a:t>Military OneSource has policy and programmatic information, helpful resources, products, articles and tips on numerous topics related to military life. Services are available 24 hours a day by telephone and online. In addition to the website support, Military OneSource offers call center and online support for consultations on a number of issues such as spouse education and career opportunities, issues specific to families with a member with special needs, health coaching, financial support and resources.</a:t>
            </a:r>
          </a:p>
        </p:txBody>
      </p:sp>
      <p:sp>
        <p:nvSpPr>
          <p:cNvPr id="4" name="Slide Number Placeholder 3"/>
          <p:cNvSpPr>
            <a:spLocks noGrp="1"/>
          </p:cNvSpPr>
          <p:nvPr>
            <p:ph type="sldNum" sz="quarter" idx="10"/>
          </p:nvPr>
        </p:nvSpPr>
        <p:spPr/>
        <p:txBody>
          <a:bodyPr/>
          <a:lstStyle/>
          <a:p>
            <a:fld id="{6C28D949-B16B-E84B-B434-391559256F84}" type="slidenum">
              <a:rPr lang="en-US" smtClean="0"/>
              <a:t>1</a:t>
            </a:fld>
            <a:endParaRPr lang="en-US"/>
          </a:p>
        </p:txBody>
      </p:sp>
    </p:spTree>
    <p:extLst>
      <p:ext uri="{BB962C8B-B14F-4D97-AF65-F5344CB8AC3E}">
        <p14:creationId xmlns:p14="http://schemas.microsoft.com/office/powerpoint/2010/main" val="3115127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latin typeface="Arial" pitchFamily="34" charset="0"/>
                <a:cs typeface="Arial" pitchFamily="34" charset="0"/>
              </a:rPr>
              <a:t>Talking points</a:t>
            </a:r>
          </a:p>
          <a:p>
            <a:pPr marL="171450" indent="-171450">
              <a:buFont typeface="Arial" pitchFamily="34" charset="0"/>
              <a:buChar char="•"/>
            </a:pPr>
            <a:r>
              <a:rPr lang="en-US" b="0" u="none" dirty="0" smtClean="0">
                <a:latin typeface="Arial" pitchFamily="34" charset="0"/>
                <a:cs typeface="Arial" pitchFamily="34" charset="0"/>
              </a:rPr>
              <a:t>First</a:t>
            </a:r>
            <a:r>
              <a:rPr lang="en-US" b="0" u="none" baseline="0" dirty="0" smtClean="0">
                <a:latin typeface="Arial" pitchFamily="34" charset="0"/>
                <a:cs typeface="Arial" pitchFamily="34" charset="0"/>
              </a:rPr>
              <a:t> fill in the required fields, status, branch of service and familial status.</a:t>
            </a:r>
          </a:p>
          <a:p>
            <a:pPr marL="171450" indent="-171450">
              <a:buFont typeface="Arial" pitchFamily="34" charset="0"/>
              <a:buChar char="•"/>
            </a:pPr>
            <a:r>
              <a:rPr lang="en-US" b="0" u="none" baseline="0" dirty="0" smtClean="0">
                <a:latin typeface="Arial" pitchFamily="34" charset="0"/>
                <a:cs typeface="Arial" pitchFamily="34" charset="0"/>
              </a:rPr>
              <a:t>Then make your selection from the menu on the right. Choose from:</a:t>
            </a:r>
          </a:p>
          <a:p>
            <a:pPr marL="628650" lvl="1" indent="-171450">
              <a:buFont typeface="Arial" pitchFamily="34" charset="0"/>
              <a:buChar char="•"/>
            </a:pPr>
            <a:r>
              <a:rPr lang="en-US" b="0" u="none" baseline="0" dirty="0" smtClean="0">
                <a:latin typeface="Arial" pitchFamily="34" charset="0"/>
                <a:cs typeface="Arial" pitchFamily="34" charset="0"/>
              </a:rPr>
              <a:t>Pre-deployment/mobilization (being prepared)</a:t>
            </a:r>
          </a:p>
          <a:p>
            <a:pPr marL="628650" lvl="1" indent="-171450">
              <a:buFont typeface="Arial" pitchFamily="34" charset="0"/>
              <a:buChar char="•"/>
            </a:pPr>
            <a:r>
              <a:rPr lang="en-US" b="0" u="none" baseline="0" dirty="0" smtClean="0">
                <a:latin typeface="Arial" pitchFamily="34" charset="0"/>
                <a:cs typeface="Arial" pitchFamily="34" charset="0"/>
              </a:rPr>
              <a:t>Deployment/mobilization (staying connected)</a:t>
            </a:r>
          </a:p>
          <a:p>
            <a:pPr marL="628650" lvl="1" indent="-171450">
              <a:buFont typeface="Arial" pitchFamily="34" charset="0"/>
              <a:buChar char="•"/>
            </a:pPr>
            <a:r>
              <a:rPr lang="en-US" b="0" u="none" baseline="0" dirty="0" smtClean="0">
                <a:latin typeface="Arial" pitchFamily="34" charset="0"/>
                <a:cs typeface="Arial" pitchFamily="34" charset="0"/>
              </a:rPr>
              <a:t>Reunion/reintegration (successful homecoming)</a:t>
            </a:r>
          </a:p>
          <a:p>
            <a:pPr marL="628650" lvl="1" indent="-171450">
              <a:buFont typeface="Arial" pitchFamily="34" charset="0"/>
              <a:buChar char="•"/>
            </a:pPr>
            <a:r>
              <a:rPr lang="en-US" b="0" u="none" baseline="0" dirty="0" smtClean="0">
                <a:latin typeface="Arial" pitchFamily="34" charset="0"/>
                <a:cs typeface="Arial" pitchFamily="34" charset="0"/>
              </a:rPr>
              <a:t>Reintegration (settling in)</a:t>
            </a:r>
          </a:p>
          <a:p>
            <a:pPr marL="171450" lvl="0" indent="-171450">
              <a:buFont typeface="Arial" pitchFamily="34" charset="0"/>
              <a:buChar char="•"/>
            </a:pPr>
            <a:r>
              <a:rPr lang="en-US" b="0" u="none" baseline="0" dirty="0" smtClean="0">
                <a:latin typeface="Arial" pitchFamily="34" charset="0"/>
                <a:cs typeface="Arial" pitchFamily="34" charset="0"/>
              </a:rPr>
              <a:t>After you make your selection, you can view to-do lists and tips based on the criteria you entered (that is, your status, branch of service and familial status). </a:t>
            </a:r>
            <a:r>
              <a:rPr lang="en-US" b="0" u="none" baseline="0" dirty="0" smtClean="0">
                <a:solidFill>
                  <a:srgbClr val="FF0000"/>
                </a:solidFill>
                <a:latin typeface="Arial" pitchFamily="34" charset="0"/>
                <a:cs typeface="Arial" pitchFamily="34" charset="0"/>
              </a:rPr>
              <a:t>You will also see a list of support resources for deployment that are specific to your service branch and a list of deployment tasks that will help you become more organized during this phase. You can customize your deployment list by selecting Customize Master Checklist. Once you make your selection of tasks you can click on the download button to create your unique master list.</a:t>
            </a:r>
          </a:p>
          <a:p>
            <a:pPr marL="171450" lvl="0" indent="-171450">
              <a:buFont typeface="Arial" pitchFamily="34" charset="0"/>
              <a:buChar char="•"/>
            </a:pPr>
            <a:r>
              <a:rPr lang="en-US" b="0" u="none" baseline="0" dirty="0" smtClean="0">
                <a:latin typeface="Arial" pitchFamily="34" charset="0"/>
                <a:cs typeface="Arial" pitchFamily="34" charset="0"/>
              </a:rPr>
              <a:t>Enter your deployment and return date for more specific information.</a:t>
            </a:r>
          </a:p>
          <a:p>
            <a:pPr marL="0" lvl="0" indent="0">
              <a:buFont typeface="Arial" pitchFamily="34" charset="0"/>
              <a:buNone/>
            </a:pPr>
            <a:r>
              <a:rPr lang="en-US" b="1" u="sng" baseline="0" dirty="0" smtClean="0">
                <a:latin typeface="Arial" pitchFamily="34" charset="0"/>
                <a:cs typeface="Arial" pitchFamily="34" charset="0"/>
              </a:rPr>
              <a:t>Briefer notes</a:t>
            </a:r>
          </a:p>
          <a:p>
            <a:pPr marL="171450" lvl="0" indent="-171450">
              <a:buFont typeface="Arial" pitchFamily="34" charset="0"/>
              <a:buChar char="•"/>
            </a:pPr>
            <a:r>
              <a:rPr lang="en-US" b="0" u="none" baseline="0" dirty="0" smtClean="0">
                <a:latin typeface="Arial" pitchFamily="34" charset="0"/>
                <a:cs typeface="Arial" pitchFamily="34" charset="0"/>
              </a:rPr>
              <a:t>Plan my Deployment can be found by selecting Deployment from the Military Life Topics tab at the top of the homepage.</a:t>
            </a:r>
          </a:p>
          <a:p>
            <a:pPr marL="171450" lvl="0" indent="-171450">
              <a:buFont typeface="Arial" pitchFamily="34" charset="0"/>
              <a:buChar char="•"/>
            </a:pPr>
            <a:r>
              <a:rPr lang="en-US" b="0" u="none" baseline="0" dirty="0" smtClean="0">
                <a:latin typeface="Arial" pitchFamily="34" charset="0"/>
                <a:cs typeface="Arial" pitchFamily="34" charset="0"/>
              </a:rPr>
              <a:t>The link for Plan my Deployment is listed under Popular Links. </a:t>
            </a:r>
          </a:p>
        </p:txBody>
      </p:sp>
      <p:sp>
        <p:nvSpPr>
          <p:cNvPr id="4" name="Slide Number Placeholder 3"/>
          <p:cNvSpPr>
            <a:spLocks noGrp="1"/>
          </p:cNvSpPr>
          <p:nvPr>
            <p:ph type="sldNum" sz="quarter" idx="10"/>
          </p:nvPr>
        </p:nvSpPr>
        <p:spPr/>
        <p:txBody>
          <a:bodyPr/>
          <a:lstStyle/>
          <a:p>
            <a:fld id="{6C28D949-B16B-E84B-B434-391559256F84}"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4240775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0"/>
              </a:spcBef>
              <a:spcAft>
                <a:spcPts val="0"/>
              </a:spcAft>
              <a:defRPr/>
            </a:pPr>
            <a:r>
              <a:rPr lang="en-US" sz="1200" b="1" u="sng" dirty="0" smtClean="0">
                <a:latin typeface="Arial" pitchFamily="34" charset="0"/>
                <a:ea typeface="Calibri"/>
                <a:cs typeface="Arial" pitchFamily="34" charset="0"/>
              </a:rPr>
              <a:t>Talking points</a:t>
            </a:r>
            <a:endParaRPr lang="en-US" sz="1200" b="1" dirty="0" smtClean="0">
              <a:latin typeface="Arial" pitchFamily="34" charset="0"/>
              <a:ea typeface="Calibri"/>
              <a:cs typeface="Arial" pitchFamily="34" charset="0"/>
            </a:endParaRPr>
          </a:p>
          <a:p>
            <a:pPr marL="171450" indent="-171450">
              <a:lnSpc>
                <a:spcPct val="115000"/>
              </a:lnSpc>
              <a:spcBef>
                <a:spcPts val="250"/>
              </a:spcBef>
              <a:buFont typeface="Arial" pitchFamily="34" charset="0"/>
              <a:buChar char="•"/>
              <a:defRPr/>
            </a:pPr>
            <a:r>
              <a:rPr lang="en-US" sz="1200" dirty="0" smtClean="0">
                <a:solidFill>
                  <a:prstClr val="black"/>
                </a:solidFill>
                <a:latin typeface="Arial" charset="0"/>
                <a:ea typeface="+mn-ea"/>
                <a:cs typeface="Arial" charset="0"/>
              </a:rPr>
              <a:t>It is important to remember all of those that</a:t>
            </a:r>
            <a:r>
              <a:rPr lang="en-US" sz="1200" baseline="0" dirty="0" smtClean="0">
                <a:solidFill>
                  <a:prstClr val="black"/>
                </a:solidFill>
                <a:latin typeface="Arial" charset="0"/>
                <a:ea typeface="+mn-ea"/>
                <a:cs typeface="Arial" charset="0"/>
              </a:rPr>
              <a:t> </a:t>
            </a:r>
            <a:r>
              <a:rPr lang="en-US" sz="1200" dirty="0" smtClean="0">
                <a:solidFill>
                  <a:prstClr val="black"/>
                </a:solidFill>
                <a:latin typeface="Arial" charset="0"/>
                <a:ea typeface="+mn-ea"/>
                <a:cs typeface="Arial" charset="0"/>
              </a:rPr>
              <a:t>are affected by the deployment of your service member, and be</a:t>
            </a:r>
            <a:r>
              <a:rPr lang="en-US" sz="1200" baseline="0" dirty="0" smtClean="0">
                <a:solidFill>
                  <a:prstClr val="black"/>
                </a:solidFill>
                <a:latin typeface="Arial" charset="0"/>
                <a:ea typeface="+mn-ea"/>
                <a:cs typeface="Arial" charset="0"/>
              </a:rPr>
              <a:t> </a:t>
            </a:r>
            <a:r>
              <a:rPr lang="en-US" sz="1200" dirty="0" smtClean="0">
                <a:solidFill>
                  <a:prstClr val="black"/>
                </a:solidFill>
                <a:latin typeface="Arial" charset="0"/>
                <a:ea typeface="+mn-ea"/>
                <a:cs typeface="Arial" charset="0"/>
              </a:rPr>
              <a:t>sure that each one is aware of the information and resources that are available to assist during the deployment.</a:t>
            </a:r>
            <a:endParaRPr lang="en-US" sz="1200" b="1" dirty="0" smtClean="0">
              <a:latin typeface="Arial" pitchFamily="34" charset="0"/>
              <a:ea typeface="Calibri"/>
              <a:cs typeface="Arial" pitchFamily="34" charset="0"/>
            </a:endParaRPr>
          </a:p>
        </p:txBody>
      </p:sp>
      <p:sp>
        <p:nvSpPr>
          <p:cNvPr id="4" name="Slide Number Placeholder 3"/>
          <p:cNvSpPr>
            <a:spLocks noGrp="1"/>
          </p:cNvSpPr>
          <p:nvPr>
            <p:ph type="sldNum" sz="quarter" idx="10"/>
          </p:nvPr>
        </p:nvSpPr>
        <p:spPr/>
        <p:txBody>
          <a:bodyPr/>
          <a:lstStyle/>
          <a:p>
            <a:fld id="{E74FC1A3-E520-BB47-966D-5CAAF0E05D70}" type="slidenum">
              <a:rPr lang="en-US" smtClean="0"/>
              <a:pPr/>
              <a:t>11</a:t>
            </a:fld>
            <a:endParaRPr lang="en-US"/>
          </a:p>
        </p:txBody>
      </p:sp>
    </p:spTree>
    <p:extLst>
      <p:ext uri="{BB962C8B-B14F-4D97-AF65-F5344CB8AC3E}">
        <p14:creationId xmlns:p14="http://schemas.microsoft.com/office/powerpoint/2010/main" val="1762583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sz="800" b="1" u="sng" dirty="0" smtClean="0">
                <a:latin typeface="Arial" charset="0"/>
                <a:cs typeface="Arial" charset="0"/>
              </a:rPr>
              <a:t>Talking points</a:t>
            </a:r>
          </a:p>
          <a:p>
            <a:pPr marL="171450" indent="-171450">
              <a:lnSpc>
                <a:spcPct val="95000"/>
              </a:lnSpc>
              <a:spcBef>
                <a:spcPts val="600"/>
              </a:spcBef>
              <a:buFont typeface="Arial"/>
              <a:buChar char="•"/>
            </a:pPr>
            <a:r>
              <a:rPr lang="en-US" sz="800" dirty="0" smtClean="0">
                <a:latin typeface="Arial" charset="0"/>
                <a:ea typeface="Calibri" charset="0"/>
                <a:cs typeface="Arial" charset="0"/>
              </a:rPr>
              <a:t>As the service member, you have had plenty of training on preparing for your deployment, but there may be a few things that have not yet been addressed.  One question to consider is whether you have completed all the necessary things related to your financial and legal rights, particularly under the Service Members</a:t>
            </a:r>
            <a:r>
              <a:rPr lang="ja-JP" altLang="en-US" sz="800" dirty="0" smtClean="0">
                <a:latin typeface="Arial" charset="0"/>
                <a:ea typeface="Calibri" charset="0"/>
                <a:cs typeface="Arial" charset="0"/>
              </a:rPr>
              <a:t>’</a:t>
            </a:r>
            <a:r>
              <a:rPr lang="en-US" sz="800" dirty="0" smtClean="0">
                <a:latin typeface="Arial" charset="0"/>
                <a:ea typeface="Calibri" charset="0"/>
                <a:cs typeface="Arial" charset="0"/>
              </a:rPr>
              <a:t> Civil Relief Act.  Military OneSource has an article dedicated to explaining the Service Members</a:t>
            </a:r>
            <a:r>
              <a:rPr lang="ja-JP" altLang="en-US" sz="800" dirty="0" smtClean="0">
                <a:latin typeface="Arial" charset="0"/>
                <a:ea typeface="Calibri" charset="0"/>
                <a:cs typeface="Arial" charset="0"/>
              </a:rPr>
              <a:t>’</a:t>
            </a:r>
            <a:r>
              <a:rPr lang="en-US" sz="800" dirty="0" smtClean="0">
                <a:latin typeface="Arial" charset="0"/>
                <a:ea typeface="Calibri" charset="0"/>
                <a:cs typeface="Arial" charset="0"/>
              </a:rPr>
              <a:t> Civil Relief Act and the major points under the Act.</a:t>
            </a:r>
          </a:p>
          <a:p>
            <a:pPr marL="171450" indent="-171450">
              <a:lnSpc>
                <a:spcPct val="95000"/>
              </a:lnSpc>
              <a:spcBef>
                <a:spcPts val="600"/>
              </a:spcBef>
              <a:buFont typeface="Arial"/>
              <a:buChar char="•"/>
            </a:pPr>
            <a:r>
              <a:rPr lang="en-US" sz="800" dirty="0" smtClean="0">
                <a:latin typeface="Arial" charset="0"/>
                <a:ea typeface="Calibri" charset="0"/>
                <a:cs typeface="Arial" charset="0"/>
              </a:rPr>
              <a:t>As you transition from living and sleeping in your comfortable and familiar home to doing those things in less familiar surroundings, remember that Military OneSource can help prepare you for that change. Military</a:t>
            </a:r>
            <a:r>
              <a:rPr lang="en-US" sz="800" baseline="0" dirty="0" smtClean="0">
                <a:latin typeface="Arial" charset="0"/>
                <a:ea typeface="Calibri" charset="0"/>
                <a:cs typeface="Arial" charset="0"/>
              </a:rPr>
              <a:t> OneSource</a:t>
            </a:r>
            <a:r>
              <a:rPr lang="en-US" sz="800" dirty="0" smtClean="0">
                <a:latin typeface="Arial" charset="0"/>
                <a:ea typeface="Calibri" charset="0"/>
                <a:cs typeface="Arial" charset="0"/>
              </a:rPr>
              <a:t> offers the booklet, “Sleep</a:t>
            </a:r>
            <a:r>
              <a:rPr lang="en-US" sz="800" baseline="0" dirty="0" smtClean="0">
                <a:latin typeface="Arial" charset="0"/>
                <a:ea typeface="Calibri" charset="0"/>
                <a:cs typeface="Arial" charset="0"/>
              </a:rPr>
              <a:t> in Combat Operations,” </a:t>
            </a:r>
            <a:r>
              <a:rPr lang="en-US" sz="800" dirty="0" smtClean="0">
                <a:latin typeface="Arial" charset="0"/>
                <a:ea typeface="Calibri" charset="0"/>
                <a:cs typeface="Arial" charset="0"/>
              </a:rPr>
              <a:t>which provides helpful tips on the effects of sleep during deployments in theater. It comes with a sleep mask.</a:t>
            </a:r>
          </a:p>
          <a:p>
            <a:pPr marL="171450" indent="-171450">
              <a:lnSpc>
                <a:spcPct val="95000"/>
              </a:lnSpc>
              <a:spcBef>
                <a:spcPts val="600"/>
              </a:spcBef>
              <a:buFont typeface="Arial"/>
              <a:buChar char="•"/>
            </a:pPr>
            <a:r>
              <a:rPr lang="en-US" sz="800" dirty="0" smtClean="0">
                <a:latin typeface="Arial" charset="0"/>
                <a:ea typeface="Calibri" charset="0"/>
                <a:cs typeface="Arial" charset="0"/>
              </a:rPr>
              <a:t>Being both a parent and a deployed service member requires focus and commitment.  Our “</a:t>
            </a:r>
            <a:r>
              <a:rPr lang="en-US" sz="800" i="0" dirty="0" smtClean="0">
                <a:latin typeface="Arial" charset="0"/>
                <a:ea typeface="Calibri" charset="0"/>
                <a:cs typeface="Arial" charset="0"/>
              </a:rPr>
              <a:t>Double Duty”</a:t>
            </a:r>
            <a:r>
              <a:rPr lang="en-US" sz="800" i="1" dirty="0" smtClean="0">
                <a:latin typeface="Arial" charset="0"/>
                <a:ea typeface="Calibri" charset="0"/>
                <a:cs typeface="Arial" charset="0"/>
              </a:rPr>
              <a:t> </a:t>
            </a:r>
            <a:r>
              <a:rPr lang="en-US" sz="800" dirty="0" smtClean="0">
                <a:latin typeface="Arial" charset="0"/>
                <a:ea typeface="Calibri" charset="0"/>
                <a:cs typeface="Arial" charset="0"/>
              </a:rPr>
              <a:t>CD describes ways to stay close with your child from before you deploy to after you return.</a:t>
            </a:r>
          </a:p>
          <a:p>
            <a:pPr marL="171450" indent="-171450">
              <a:lnSpc>
                <a:spcPct val="95000"/>
              </a:lnSpc>
              <a:spcBef>
                <a:spcPts val="600"/>
              </a:spcBef>
              <a:buFont typeface="Arial"/>
              <a:buChar char="•"/>
            </a:pPr>
            <a:r>
              <a:rPr lang="en-US" sz="800" dirty="0" smtClean="0">
                <a:latin typeface="Arial" charset="0"/>
                <a:ea typeface="Calibri" charset="0"/>
                <a:cs typeface="Arial" charset="0"/>
              </a:rPr>
              <a:t>Being deployed when the rest of your family is back home can be hard for any military parent, but mothers may find it especially challenging.  In our CD, “Over There,” mothers who have already experienced a deployment discuss the unique challenges that mothers face when they</a:t>
            </a:r>
            <a:r>
              <a:rPr lang="ja-JP" altLang="en-US" sz="800" dirty="0" smtClean="0">
                <a:latin typeface="Arial" charset="0"/>
                <a:ea typeface="Calibri" charset="0"/>
                <a:cs typeface="Arial" charset="0"/>
              </a:rPr>
              <a:t>’</a:t>
            </a:r>
            <a:r>
              <a:rPr lang="en-US" sz="800" dirty="0" smtClean="0">
                <a:latin typeface="Arial" charset="0"/>
                <a:ea typeface="Calibri" charset="0"/>
                <a:cs typeface="Arial" charset="0"/>
              </a:rPr>
              <a:t>re over there.</a:t>
            </a:r>
          </a:p>
          <a:p>
            <a:pPr marL="171450" indent="-171450">
              <a:lnSpc>
                <a:spcPct val="95000"/>
              </a:lnSpc>
              <a:spcBef>
                <a:spcPts val="600"/>
              </a:spcBef>
              <a:buFont typeface="Arial"/>
              <a:buChar char="•"/>
            </a:pPr>
            <a:r>
              <a:rPr lang="en-US" sz="800" dirty="0" smtClean="0">
                <a:latin typeface="Arial" charset="0"/>
                <a:ea typeface="Calibri" charset="0"/>
                <a:cs typeface="Arial" charset="0"/>
              </a:rPr>
              <a:t>It is also important that you take care of your property and pets prior to deployment.  On Military OneSource you can find articles to help walk you through the process of considering what to do with your vehicle, home and pets.</a:t>
            </a:r>
          </a:p>
          <a:p>
            <a:pPr marL="171450" indent="-171450">
              <a:lnSpc>
                <a:spcPct val="95000"/>
              </a:lnSpc>
              <a:spcBef>
                <a:spcPts val="600"/>
              </a:spcBef>
              <a:buFont typeface="Arial"/>
              <a:buChar char="•"/>
            </a:pPr>
            <a:r>
              <a:rPr lang="en-US" sz="800" dirty="0" smtClean="0">
                <a:latin typeface="Arial" charset="0"/>
                <a:ea typeface="Calibri" charset="0"/>
                <a:cs typeface="Arial" charset="0"/>
              </a:rPr>
              <a:t>Of course, the most important thing you are leaving behind is your family.  Nearly everyone in the military can benefit from preparing a family care plan that shows how your family is to be cared for in your absence.</a:t>
            </a:r>
          </a:p>
        </p:txBody>
      </p:sp>
      <p:sp>
        <p:nvSpPr>
          <p:cNvPr id="4" name="Slide Number Placeholder 3"/>
          <p:cNvSpPr>
            <a:spLocks noGrp="1"/>
          </p:cNvSpPr>
          <p:nvPr>
            <p:ph type="sldNum" sz="quarter" idx="10"/>
          </p:nvPr>
        </p:nvSpPr>
        <p:spPr/>
        <p:txBody>
          <a:bodyPr/>
          <a:lstStyle/>
          <a:p>
            <a:fld id="{E74FC1A3-E520-BB47-966D-5CAAF0E05D70}" type="slidenum">
              <a:rPr lang="en-US" smtClean="0"/>
              <a:pPr/>
              <a:t>12</a:t>
            </a:fld>
            <a:endParaRPr lang="en-US"/>
          </a:p>
        </p:txBody>
      </p:sp>
    </p:spTree>
    <p:extLst>
      <p:ext uri="{BB962C8B-B14F-4D97-AF65-F5344CB8AC3E}">
        <p14:creationId xmlns:p14="http://schemas.microsoft.com/office/powerpoint/2010/main" val="2595886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u="sng" dirty="0" smtClean="0">
                <a:latin typeface="Arial" charset="0"/>
                <a:cs typeface="Arial" charset="0"/>
              </a:rPr>
              <a:t>Talking points</a:t>
            </a:r>
          </a:p>
          <a:p>
            <a:pPr marL="171450" indent="-171450">
              <a:lnSpc>
                <a:spcPct val="115000"/>
              </a:lnSpc>
              <a:spcBef>
                <a:spcPts val="600"/>
              </a:spcBef>
              <a:buFont typeface="Arial"/>
              <a:buChar char="•"/>
            </a:pPr>
            <a:r>
              <a:rPr lang="en-US" sz="1100" dirty="0" smtClean="0">
                <a:latin typeface="Arial" charset="0"/>
                <a:ea typeface="Calibri" charset="0"/>
                <a:cs typeface="Arial" charset="0"/>
              </a:rPr>
              <a:t>The deployment of a family member can be a very emotional and difficult time for many families, but by preparing as well as you can, you may find that you are better able to cope.  Families should prepare as soon as possible by talking to children and extended family members about what will happen during deployment, adjusting their routines, and reviewing financial and legal details.</a:t>
            </a:r>
          </a:p>
          <a:p>
            <a:pPr marL="171450" indent="-171450">
              <a:lnSpc>
                <a:spcPct val="115000"/>
              </a:lnSpc>
              <a:spcBef>
                <a:spcPts val="600"/>
              </a:spcBef>
              <a:buFont typeface="Arial"/>
              <a:buChar char="•"/>
            </a:pPr>
            <a:r>
              <a:rPr lang="en-US" sz="1100" dirty="0" smtClean="0">
                <a:latin typeface="Arial" charset="0"/>
                <a:ea typeface="Calibri" charset="0"/>
                <a:cs typeface="Arial" charset="0"/>
              </a:rPr>
              <a:t>When your spouse or partner deploys, the emotional and practical challenges can seem overwhelming.  </a:t>
            </a:r>
          </a:p>
          <a:p>
            <a:pPr marL="171450" indent="-171450">
              <a:lnSpc>
                <a:spcPct val="115000"/>
              </a:lnSpc>
              <a:spcBef>
                <a:spcPts val="600"/>
              </a:spcBef>
              <a:buFont typeface="Arial"/>
              <a:buChar char="•"/>
            </a:pPr>
            <a:r>
              <a:rPr lang="en-US" sz="1100" dirty="0" smtClean="0">
                <a:latin typeface="Arial" charset="0"/>
                <a:ea typeface="Calibri" charset="0"/>
                <a:cs typeface="Arial" charset="0"/>
              </a:rPr>
              <a:t>On the “These Boots” CD, a military wife of 18 years offers strategies to help the spouse at home prepare for deployment, survive (and even thrive) while "married but single" and get ready for homecoming. </a:t>
            </a:r>
          </a:p>
          <a:p>
            <a:pPr marL="171450" indent="-171450">
              <a:lnSpc>
                <a:spcPct val="115000"/>
              </a:lnSpc>
              <a:spcBef>
                <a:spcPts val="600"/>
              </a:spcBef>
              <a:buFont typeface="Arial"/>
              <a:buChar char="•"/>
            </a:pPr>
            <a:r>
              <a:rPr lang="en-US" sz="1100" dirty="0" smtClean="0">
                <a:latin typeface="Arial" charset="0"/>
                <a:ea typeface="Calibri" charset="0"/>
                <a:cs typeface="Arial" charset="0"/>
              </a:rPr>
              <a:t>Separation from a spouse or partner is hard, whether it's for six weeks or six months.  The absence of a family member may mean that you'll have to do things differently at home and in the rest of your life.  If you take the time to prepare for these changes, you may find it easier to adjust. The article, “Preparing for Deployment,”</a:t>
            </a:r>
            <a:r>
              <a:rPr lang="en-US" sz="1100" i="1" dirty="0" smtClean="0">
                <a:latin typeface="Arial" charset="0"/>
                <a:ea typeface="Calibri" charset="0"/>
                <a:cs typeface="Arial" charset="0"/>
              </a:rPr>
              <a:t> </a:t>
            </a:r>
            <a:r>
              <a:rPr lang="en-US" sz="1100" dirty="0" smtClean="0">
                <a:latin typeface="Arial" charset="0"/>
                <a:ea typeface="Calibri" charset="0"/>
                <a:cs typeface="Arial" charset="0"/>
              </a:rPr>
              <a:t>covers these topics.</a:t>
            </a:r>
          </a:p>
          <a:p>
            <a:pPr marL="171450" indent="-171450">
              <a:lnSpc>
                <a:spcPct val="115000"/>
              </a:lnSpc>
              <a:spcBef>
                <a:spcPts val="600"/>
              </a:spcBef>
              <a:buFont typeface="Arial"/>
              <a:buChar char="•"/>
            </a:pPr>
            <a:r>
              <a:rPr lang="en-US" sz="1100" dirty="0" smtClean="0">
                <a:latin typeface="Arial" charset="0"/>
                <a:ea typeface="Calibri" charset="0"/>
                <a:cs typeface="Arial" charset="0"/>
              </a:rPr>
              <a:t>You are likely to experience different emotions in clearly defined stages, starting when you first learn about the deployment and continuing until well after your spouse has returned. The article, “Managing the Emotional Cycle of Deployment when your Spouse is Deployed,” will help you know what to expect, and can help you recognize signs that you may be having trouble coping during any stage of the cycle.</a:t>
            </a:r>
          </a:p>
          <a:p>
            <a:pPr>
              <a:lnSpc>
                <a:spcPct val="115000"/>
              </a:lnSpc>
              <a:spcBef>
                <a:spcPts val="600"/>
              </a:spcBef>
            </a:pPr>
            <a:r>
              <a:rPr lang="en-US" sz="1100" b="1" u="sng" dirty="0" smtClean="0">
                <a:latin typeface="Arial" charset="0"/>
                <a:ea typeface="Calibri" charset="0"/>
                <a:cs typeface="Arial" charset="0"/>
              </a:rPr>
              <a:t>Briefer notes</a:t>
            </a:r>
          </a:p>
          <a:p>
            <a:pPr marL="171450" indent="-171450">
              <a:lnSpc>
                <a:spcPct val="115000"/>
              </a:lnSpc>
              <a:spcBef>
                <a:spcPts val="600"/>
              </a:spcBef>
              <a:buFont typeface="Arial"/>
              <a:buChar char="•"/>
            </a:pPr>
            <a:r>
              <a:rPr lang="en-US" sz="1100" dirty="0" smtClean="0">
                <a:latin typeface="Arial" charset="0"/>
                <a:ea typeface="Calibri" charset="0"/>
                <a:cs typeface="Arial" charset="0"/>
              </a:rPr>
              <a:t>You may be </a:t>
            </a:r>
            <a:r>
              <a:rPr lang="en-US" dirty="0" smtClean="0"/>
              <a:t>asked about eligibility for significant others such as fiancées.  Remember that they will be impacted by the deployment and </a:t>
            </a:r>
            <a:r>
              <a:rPr lang="en-US" sz="1100" dirty="0" smtClean="0">
                <a:latin typeface="Arial" charset="0"/>
                <a:ea typeface="Calibri" charset="0"/>
                <a:cs typeface="Arial" charset="0"/>
              </a:rPr>
              <a:t>that service members can order materials that will be able to provide information for them.</a:t>
            </a:r>
            <a:endParaRPr lang="en-US" sz="1100" dirty="0">
              <a:latin typeface="Arial" charset="0"/>
              <a:ea typeface="Calibri" charset="0"/>
              <a:cs typeface="Arial" charset="0"/>
            </a:endParaRPr>
          </a:p>
        </p:txBody>
      </p:sp>
      <p:sp>
        <p:nvSpPr>
          <p:cNvPr id="4" name="Slide Number Placeholder 3"/>
          <p:cNvSpPr>
            <a:spLocks noGrp="1"/>
          </p:cNvSpPr>
          <p:nvPr>
            <p:ph type="sldNum" sz="quarter" idx="10"/>
          </p:nvPr>
        </p:nvSpPr>
        <p:spPr/>
        <p:txBody>
          <a:bodyPr/>
          <a:lstStyle/>
          <a:p>
            <a:fld id="{E74FC1A3-E520-BB47-966D-5CAAF0E05D70}" type="slidenum">
              <a:rPr lang="en-US" smtClean="0"/>
              <a:pPr/>
              <a:t>13</a:t>
            </a:fld>
            <a:endParaRPr lang="en-US"/>
          </a:p>
        </p:txBody>
      </p:sp>
    </p:spTree>
    <p:extLst>
      <p:ext uri="{BB962C8B-B14F-4D97-AF65-F5344CB8AC3E}">
        <p14:creationId xmlns:p14="http://schemas.microsoft.com/office/powerpoint/2010/main" val="2595886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latin typeface="Arial" charset="0"/>
                <a:cs typeface="Arial" charset="0"/>
              </a:rPr>
              <a:t>Talking points</a:t>
            </a:r>
            <a:endParaRPr lang="en-US" sz="1200" b="1" dirty="0" smtClean="0">
              <a:latin typeface="Arial" charset="0"/>
              <a:cs typeface="Arial" charset="0"/>
            </a:endParaRPr>
          </a:p>
          <a:p>
            <a:pPr marL="171450" indent="-171450">
              <a:lnSpc>
                <a:spcPct val="115000"/>
              </a:lnSpc>
              <a:spcBef>
                <a:spcPts val="600"/>
              </a:spcBef>
              <a:buFont typeface="Arial"/>
              <a:buChar char="•"/>
            </a:pPr>
            <a:r>
              <a:rPr lang="en-US" sz="1200" dirty="0" smtClean="0">
                <a:latin typeface="Arial" charset="0"/>
                <a:ea typeface="Calibri" charset="0"/>
                <a:cs typeface="Arial" charset="0"/>
              </a:rPr>
              <a:t>We’ve talked about what resources Military OneSource has to prepare adults for deployment, but Military OneSource can also help parents effectively prepare children for deployment.  We can also provide parents with material and resources that promote interaction and connection, both with the parent who is deploying and the parent who is in charge of the home front.</a:t>
            </a:r>
          </a:p>
          <a:p>
            <a:pPr marL="171450" indent="-171450">
              <a:lnSpc>
                <a:spcPct val="115000"/>
              </a:lnSpc>
              <a:spcBef>
                <a:spcPts val="600"/>
              </a:spcBef>
              <a:buFont typeface="Arial"/>
              <a:buChar char="•"/>
            </a:pPr>
            <a:r>
              <a:rPr lang="en-US" sz="1200" dirty="0" smtClean="0">
                <a:latin typeface="Arial" charset="0"/>
                <a:ea typeface="Calibri" charset="0"/>
                <a:cs typeface="Arial" charset="0"/>
              </a:rPr>
              <a:t>The “Sesame</a:t>
            </a:r>
            <a:r>
              <a:rPr lang="en-US" sz="1200" baseline="0" dirty="0" smtClean="0">
                <a:latin typeface="Arial" charset="0"/>
                <a:ea typeface="Calibri" charset="0"/>
                <a:cs typeface="Arial" charset="0"/>
              </a:rPr>
              <a:t> Street: Talk, Listen and Connect” DVD is </a:t>
            </a:r>
            <a:r>
              <a:rPr lang="en-US" sz="1200" dirty="0" smtClean="0">
                <a:latin typeface="Arial" charset="0"/>
                <a:ea typeface="Calibri" charset="0"/>
                <a:cs typeface="Arial" charset="0"/>
              </a:rPr>
              <a:t>a bilingual multimedia outreach program designed to support military families with children between the ages of two and five by letting them relate to Elmo</a:t>
            </a:r>
            <a:r>
              <a:rPr lang="ja-JP" altLang="en-US" sz="1200" dirty="0" smtClean="0">
                <a:latin typeface="Arial" charset="0"/>
                <a:ea typeface="Calibri" charset="0"/>
                <a:cs typeface="Arial" charset="0"/>
              </a:rPr>
              <a:t>’</a:t>
            </a:r>
            <a:r>
              <a:rPr lang="en-US" sz="1200" dirty="0" smtClean="0">
                <a:latin typeface="Arial" charset="0"/>
                <a:ea typeface="Calibri" charset="0"/>
                <a:cs typeface="Arial" charset="0"/>
              </a:rPr>
              <a:t>s experience as his family member deploys, returns home and prepares to deploy again.</a:t>
            </a:r>
          </a:p>
          <a:p>
            <a:pPr marL="171450" indent="-171450">
              <a:lnSpc>
                <a:spcPct val="115000"/>
              </a:lnSpc>
              <a:spcBef>
                <a:spcPts val="600"/>
              </a:spcBef>
              <a:buFont typeface="Arial"/>
              <a:buChar char="•"/>
            </a:pPr>
            <a:r>
              <a:rPr lang="en-US" sz="1200" dirty="0" smtClean="0">
                <a:latin typeface="Arial" charset="0"/>
                <a:ea typeface="Calibri" charset="0"/>
                <a:cs typeface="Arial" charset="0"/>
              </a:rPr>
              <a:t>Whether you will be at home with the children, or you</a:t>
            </a:r>
            <a:r>
              <a:rPr lang="ja-JP" altLang="en-US" sz="1200" dirty="0" smtClean="0">
                <a:latin typeface="Arial" charset="0"/>
                <a:ea typeface="Calibri" charset="0"/>
                <a:cs typeface="Arial" charset="0"/>
              </a:rPr>
              <a:t>’</a:t>
            </a:r>
            <a:r>
              <a:rPr lang="en-US" sz="1200" dirty="0" smtClean="0">
                <a:latin typeface="Arial" charset="0"/>
                <a:ea typeface="Calibri" charset="0"/>
                <a:cs typeface="Arial" charset="0"/>
              </a:rPr>
              <a:t>re the deploying parent, child care could be a concern.  Military OneSource offers many services, such as child care locators and articles on how to choose a caregiver while you deploy.  We also offer access to </a:t>
            </a:r>
            <a:r>
              <a:rPr lang="en-US" sz="1200" i="0" dirty="0" err="1" smtClean="0">
                <a:latin typeface="Arial" charset="0"/>
                <a:ea typeface="Calibri" charset="0"/>
                <a:cs typeface="Arial" charset="0"/>
              </a:rPr>
              <a:t>SitterCity</a:t>
            </a:r>
            <a:r>
              <a:rPr lang="en-US" sz="1200" dirty="0" smtClean="0">
                <a:latin typeface="Arial" charset="0"/>
                <a:ea typeface="Calibri" charset="0"/>
                <a:cs typeface="Arial" charset="0"/>
              </a:rPr>
              <a:t> to help you find local babysitters and nannies</a:t>
            </a:r>
            <a:r>
              <a:rPr lang="en-US" sz="1200" baseline="0" dirty="0" smtClean="0">
                <a:latin typeface="Arial" charset="0"/>
                <a:ea typeface="Calibri" charset="0"/>
                <a:cs typeface="Arial" charset="0"/>
              </a:rPr>
              <a:t> </a:t>
            </a:r>
            <a:r>
              <a:rPr lang="en-US" sz="1200" dirty="0" smtClean="0">
                <a:latin typeface="Arial" charset="0"/>
                <a:ea typeface="Calibri" charset="0"/>
                <a:cs typeface="Arial" charset="0"/>
              </a:rPr>
              <a:t>with background checks, references, reviews and more.</a:t>
            </a:r>
          </a:p>
        </p:txBody>
      </p:sp>
      <p:sp>
        <p:nvSpPr>
          <p:cNvPr id="4" name="Slide Number Placeholder 3"/>
          <p:cNvSpPr>
            <a:spLocks noGrp="1"/>
          </p:cNvSpPr>
          <p:nvPr>
            <p:ph type="sldNum" sz="quarter" idx="10"/>
          </p:nvPr>
        </p:nvSpPr>
        <p:spPr/>
        <p:txBody>
          <a:bodyPr/>
          <a:lstStyle/>
          <a:p>
            <a:fld id="{E74FC1A3-E520-BB47-966D-5CAAF0E05D70}" type="slidenum">
              <a:rPr lang="en-US" smtClean="0"/>
              <a:pPr/>
              <a:t>14</a:t>
            </a:fld>
            <a:endParaRPr lang="en-US"/>
          </a:p>
        </p:txBody>
      </p:sp>
    </p:spTree>
    <p:extLst>
      <p:ext uri="{BB962C8B-B14F-4D97-AF65-F5344CB8AC3E}">
        <p14:creationId xmlns:p14="http://schemas.microsoft.com/office/powerpoint/2010/main" val="527526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latin typeface="Arial" charset="0"/>
                <a:cs typeface="Arial" charset="0"/>
              </a:rPr>
              <a:t>Talking points</a:t>
            </a:r>
            <a:endParaRPr lang="en-US" sz="1200" b="1" dirty="0" smtClean="0">
              <a:latin typeface="Arial" charset="0"/>
              <a:cs typeface="Arial" charset="0"/>
            </a:endParaRPr>
          </a:p>
          <a:p>
            <a:pPr marL="171450" indent="-171450">
              <a:lnSpc>
                <a:spcPct val="115000"/>
              </a:lnSpc>
              <a:spcBef>
                <a:spcPts val="600"/>
              </a:spcBef>
              <a:buFont typeface="Arial"/>
              <a:buChar char="•"/>
            </a:pPr>
            <a:r>
              <a:rPr lang="en-US" sz="1200" dirty="0" smtClean="0">
                <a:latin typeface="Arial" charset="0"/>
                <a:ea typeface="Calibri" charset="0"/>
                <a:cs typeface="Arial" charset="0"/>
              </a:rPr>
              <a:t>Deployment can be especially hard on teenagers, who are often experiencing turmoil of their own simply</a:t>
            </a:r>
            <a:r>
              <a:rPr lang="en-US" sz="1200" baseline="0" dirty="0" smtClean="0">
                <a:latin typeface="Arial" charset="0"/>
                <a:ea typeface="Calibri" charset="0"/>
                <a:cs typeface="Arial" charset="0"/>
              </a:rPr>
              <a:t> </a:t>
            </a:r>
            <a:r>
              <a:rPr lang="en-US" sz="1200" dirty="0" smtClean="0">
                <a:latin typeface="Arial" charset="0"/>
                <a:ea typeface="Calibri" charset="0"/>
                <a:cs typeface="Arial" charset="0"/>
              </a:rPr>
              <a:t>because of their age. But your support can go a long way toward helping your teenager deal with the difficulties of your deployment.  In fact, as the “Teenagers and Deployment” article discusses, the deployment period can be a time of personal growth</a:t>
            </a:r>
            <a:r>
              <a:rPr lang="en-US" sz="1200" baseline="0" dirty="0" smtClean="0">
                <a:latin typeface="Arial" charset="0"/>
                <a:ea typeface="Calibri" charset="0"/>
                <a:cs typeface="Arial" charset="0"/>
              </a:rPr>
              <a:t> when </a:t>
            </a:r>
            <a:r>
              <a:rPr lang="en-US" sz="1200" dirty="0" smtClean="0">
                <a:latin typeface="Arial" charset="0"/>
                <a:ea typeface="Calibri" charset="0"/>
                <a:cs typeface="Arial" charset="0"/>
              </a:rPr>
              <a:t>your teenager takes on added responsibilities and makes emotional adjustments.  Military OneSource offers this article and more to help your teen and the rest of your family get through deployment.</a:t>
            </a:r>
          </a:p>
          <a:p>
            <a:pPr marL="171450" indent="-171450">
              <a:lnSpc>
                <a:spcPct val="115000"/>
              </a:lnSpc>
              <a:spcBef>
                <a:spcPts val="600"/>
              </a:spcBef>
              <a:buFont typeface="Arial"/>
              <a:buChar char="•"/>
            </a:pPr>
            <a:r>
              <a:rPr lang="en-US" sz="1200" dirty="0" smtClean="0">
                <a:latin typeface="Arial" charset="0"/>
                <a:cs typeface="Arial" charset="0"/>
              </a:rPr>
              <a:t>Tutor.com provides tutoring the way it was meant to be.  You get an expert tutor</a:t>
            </a:r>
            <a:r>
              <a:rPr lang="en-US" sz="1200" baseline="0" dirty="0" smtClean="0">
                <a:latin typeface="Arial" charset="0"/>
                <a:cs typeface="Arial" charset="0"/>
              </a:rPr>
              <a:t> </a:t>
            </a:r>
            <a:r>
              <a:rPr lang="en-US" sz="1200" dirty="0" smtClean="0">
                <a:latin typeface="Arial" charset="0"/>
                <a:cs typeface="Arial" charset="0"/>
              </a:rPr>
              <a:t>for more than 16 subjects 24/7, and your child</a:t>
            </a:r>
            <a:r>
              <a:rPr lang="en-US" sz="1200" baseline="0" dirty="0" smtClean="0">
                <a:latin typeface="Arial" charset="0"/>
                <a:cs typeface="Arial" charset="0"/>
              </a:rPr>
              <a:t> will work </a:t>
            </a:r>
            <a:r>
              <a:rPr lang="en-US" sz="1200" dirty="0" smtClean="0">
                <a:latin typeface="Arial" charset="0"/>
                <a:cs typeface="Arial" charset="0"/>
              </a:rPr>
              <a:t>one-on-one with the tutor in an online classroom on your specific problem until it</a:t>
            </a:r>
            <a:r>
              <a:rPr lang="ja-JP" altLang="en-US" sz="1200" dirty="0" smtClean="0">
                <a:latin typeface="Arial" charset="0"/>
                <a:cs typeface="Arial" charset="0"/>
              </a:rPr>
              <a:t>’</a:t>
            </a:r>
            <a:r>
              <a:rPr lang="en-US" sz="1200" dirty="0" smtClean="0">
                <a:latin typeface="Arial" charset="0"/>
                <a:cs typeface="Arial" charset="0"/>
              </a:rPr>
              <a:t>s done.  You never need to make an appointment – or even leave the house!  You can get a tutor whenever you want, from anywhere in the world.</a:t>
            </a:r>
          </a:p>
        </p:txBody>
      </p:sp>
      <p:sp>
        <p:nvSpPr>
          <p:cNvPr id="4" name="Slide Number Placeholder 3"/>
          <p:cNvSpPr>
            <a:spLocks noGrp="1"/>
          </p:cNvSpPr>
          <p:nvPr>
            <p:ph type="sldNum" sz="quarter" idx="10"/>
          </p:nvPr>
        </p:nvSpPr>
        <p:spPr/>
        <p:txBody>
          <a:bodyPr/>
          <a:lstStyle/>
          <a:p>
            <a:fld id="{E74FC1A3-E520-BB47-966D-5CAAF0E05D70}" type="slidenum">
              <a:rPr lang="en-US" smtClean="0"/>
              <a:pPr/>
              <a:t>15</a:t>
            </a:fld>
            <a:endParaRPr lang="en-US"/>
          </a:p>
        </p:txBody>
      </p:sp>
    </p:spTree>
    <p:extLst>
      <p:ext uri="{BB962C8B-B14F-4D97-AF65-F5344CB8AC3E}">
        <p14:creationId xmlns:p14="http://schemas.microsoft.com/office/powerpoint/2010/main" val="527526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latin typeface="Arial" charset="0"/>
                <a:cs typeface="Arial" charset="0"/>
              </a:rPr>
              <a:t>Talking points</a:t>
            </a:r>
            <a:endParaRPr lang="en-US" sz="1200" b="1" dirty="0" smtClean="0">
              <a:latin typeface="Arial" charset="0"/>
              <a:cs typeface="Arial" charset="0"/>
            </a:endParaRPr>
          </a:p>
          <a:p>
            <a:pPr marL="171450" indent="-171450">
              <a:spcBef>
                <a:spcPts val="250"/>
              </a:spcBef>
              <a:buFont typeface="Arial"/>
              <a:buChar char="•"/>
            </a:pPr>
            <a:r>
              <a:rPr lang="en-US" sz="1200" dirty="0" smtClean="0">
                <a:latin typeface="Arial" charset="0"/>
                <a:cs typeface="Arial" charset="0"/>
              </a:rPr>
              <a:t>As a parent, extended family member or friend of a service member, you may have questions on how you can</a:t>
            </a:r>
            <a:r>
              <a:rPr lang="en-US" sz="1200" baseline="0" dirty="0" smtClean="0">
                <a:latin typeface="Arial" charset="0"/>
                <a:cs typeface="Arial" charset="0"/>
              </a:rPr>
              <a:t> </a:t>
            </a:r>
            <a:r>
              <a:rPr lang="en-US" sz="1200" dirty="0" smtClean="0">
                <a:latin typeface="Arial" charset="0"/>
                <a:cs typeface="Arial" charset="0"/>
              </a:rPr>
              <a:t>best support your service member.</a:t>
            </a:r>
          </a:p>
          <a:p>
            <a:pPr marL="171450" indent="-171450">
              <a:spcBef>
                <a:spcPts val="250"/>
              </a:spcBef>
              <a:buFont typeface="Arial"/>
              <a:buChar char="•"/>
            </a:pPr>
            <a:r>
              <a:rPr lang="en-US" sz="1200" dirty="0" smtClean="0">
                <a:latin typeface="Arial" charset="0"/>
                <a:cs typeface="Arial" charset="0"/>
              </a:rPr>
              <a:t>You can access Military</a:t>
            </a:r>
            <a:r>
              <a:rPr lang="en-US" sz="1200" baseline="0" dirty="0" smtClean="0">
                <a:latin typeface="Arial" charset="0"/>
                <a:cs typeface="Arial" charset="0"/>
              </a:rPr>
              <a:t> OneSource online</a:t>
            </a:r>
            <a:r>
              <a:rPr lang="en-US" sz="1200" dirty="0" smtClean="0">
                <a:latin typeface="Arial" charset="0"/>
                <a:cs typeface="Arial" charset="0"/>
              </a:rPr>
              <a:t> for information and articles for many of the challenges you may be experiencing.</a:t>
            </a:r>
          </a:p>
          <a:p>
            <a:pPr marL="171450" indent="-171450">
              <a:spcBef>
                <a:spcPts val="250"/>
              </a:spcBef>
              <a:buFont typeface="Arial"/>
              <a:buChar char="•"/>
            </a:pPr>
            <a:r>
              <a:rPr lang="en-US" sz="1200" dirty="0" smtClean="0">
                <a:latin typeface="Arial" charset="0"/>
                <a:cs typeface="Arial" charset="0"/>
              </a:rPr>
              <a:t>You can also access </a:t>
            </a:r>
            <a:r>
              <a:rPr lang="en-US" sz="1200" dirty="0" err="1" smtClean="0">
                <a:latin typeface="Arial" charset="0"/>
                <a:cs typeface="Arial" charset="0"/>
              </a:rPr>
              <a:t>MilitaryINSTALLATIONS</a:t>
            </a:r>
            <a:r>
              <a:rPr lang="en-US" sz="1200" dirty="0" smtClean="0">
                <a:latin typeface="Arial" charset="0"/>
                <a:cs typeface="Arial" charset="0"/>
              </a:rPr>
              <a:t>, which is a database of information, resources and contact phone numbers for all active duty military installations.</a:t>
            </a:r>
          </a:p>
          <a:p>
            <a:pPr marL="171450" indent="-171450">
              <a:spcBef>
                <a:spcPts val="250"/>
              </a:spcBef>
              <a:buFont typeface="Arial"/>
              <a:buChar char="•"/>
            </a:pPr>
            <a:r>
              <a:rPr lang="en-US" sz="1200" dirty="0" smtClean="0">
                <a:latin typeface="Arial" charset="0"/>
                <a:cs typeface="Arial" charset="0"/>
              </a:rPr>
              <a:t>If you have elected to take care of your service member</a:t>
            </a:r>
            <a:r>
              <a:rPr lang="ja-JP" altLang="en-US" sz="1200" dirty="0" smtClean="0">
                <a:latin typeface="Arial" charset="0"/>
                <a:cs typeface="Arial" charset="0"/>
              </a:rPr>
              <a:t>’</a:t>
            </a:r>
            <a:r>
              <a:rPr lang="en-US" sz="1200" dirty="0" smtClean="0">
                <a:latin typeface="Arial" charset="0"/>
                <a:cs typeface="Arial" charset="0"/>
              </a:rPr>
              <a:t>s affairs while they are deployed or mobilized and questions arise, you can contact the call center and request assistance. This includes assistance and resources for the children of the service members.</a:t>
            </a:r>
          </a:p>
        </p:txBody>
      </p:sp>
      <p:sp>
        <p:nvSpPr>
          <p:cNvPr id="4" name="Slide Number Placeholder 3"/>
          <p:cNvSpPr>
            <a:spLocks noGrp="1"/>
          </p:cNvSpPr>
          <p:nvPr>
            <p:ph type="sldNum" sz="quarter" idx="10"/>
          </p:nvPr>
        </p:nvSpPr>
        <p:spPr/>
        <p:txBody>
          <a:bodyPr/>
          <a:lstStyle/>
          <a:p>
            <a:fld id="{E74FC1A3-E520-BB47-966D-5CAAF0E05D70}" type="slidenum">
              <a:rPr lang="en-US" smtClean="0"/>
              <a:pPr/>
              <a:t>16</a:t>
            </a:fld>
            <a:endParaRPr lang="en-US"/>
          </a:p>
        </p:txBody>
      </p:sp>
    </p:spTree>
    <p:extLst>
      <p:ext uri="{BB962C8B-B14F-4D97-AF65-F5344CB8AC3E}">
        <p14:creationId xmlns:p14="http://schemas.microsoft.com/office/powerpoint/2010/main" val="26199326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latin typeface="Arial" charset="0"/>
                <a:cs typeface="Arial" charset="0"/>
              </a:rPr>
              <a:t>Talking points</a:t>
            </a:r>
            <a:endParaRPr lang="en-US" sz="1200" b="1" dirty="0" smtClean="0">
              <a:latin typeface="Arial" charset="0"/>
              <a:cs typeface="Arial" charset="0"/>
            </a:endParaRPr>
          </a:p>
          <a:p>
            <a:pPr marL="171450" indent="-171450">
              <a:spcBef>
                <a:spcPts val="250"/>
              </a:spcBef>
              <a:buFont typeface="Arial"/>
              <a:buChar char="•"/>
            </a:pPr>
            <a:r>
              <a:rPr lang="en-US" sz="1200" dirty="0" smtClean="0">
                <a:latin typeface="Arial" charset="0"/>
                <a:cs typeface="Arial" charset="0"/>
              </a:rPr>
              <a:t>In addition to a wide variety of financial resources available through Military OneSource, financial counseling is also available at no cost to the service member or family member. Please call the toll-free number to set up a phone consultation with one of our personal financial counselors.  Face-to-face financial counseling may also</a:t>
            </a:r>
            <a:r>
              <a:rPr lang="en-US" sz="1200" baseline="0" dirty="0" smtClean="0">
                <a:latin typeface="Arial" charset="0"/>
                <a:cs typeface="Arial" charset="0"/>
              </a:rPr>
              <a:t> be</a:t>
            </a:r>
            <a:r>
              <a:rPr lang="en-US" sz="1200" dirty="0" smtClean="0">
                <a:latin typeface="Arial" charset="0"/>
                <a:cs typeface="Arial" charset="0"/>
              </a:rPr>
              <a:t> available.  A Military OneSource consultant can let you know about</a:t>
            </a:r>
            <a:r>
              <a:rPr lang="en-US" sz="1200" baseline="0" dirty="0" smtClean="0">
                <a:latin typeface="Arial" charset="0"/>
                <a:cs typeface="Arial" charset="0"/>
              </a:rPr>
              <a:t> </a:t>
            </a:r>
            <a:r>
              <a:rPr lang="en-US" sz="1200" dirty="0" smtClean="0">
                <a:latin typeface="Arial" charset="0"/>
                <a:cs typeface="Arial" charset="0"/>
              </a:rPr>
              <a:t>availability in your area. </a:t>
            </a:r>
          </a:p>
          <a:p>
            <a:pPr marL="171450" indent="-171450">
              <a:spcBef>
                <a:spcPts val="250"/>
              </a:spcBef>
              <a:buFont typeface="Arial"/>
              <a:buChar char="•"/>
            </a:pPr>
            <a:r>
              <a:rPr lang="en-US" dirty="0" smtClean="0">
                <a:latin typeface="Arial" charset="0"/>
                <a:cs typeface="Arial" charset="0"/>
              </a:rPr>
              <a:t>Y</a:t>
            </a:r>
            <a:r>
              <a:rPr lang="en-US" sz="1200" dirty="0" smtClean="0">
                <a:latin typeface="Arial" charset="0"/>
                <a:cs typeface="Arial" charset="0"/>
              </a:rPr>
              <a:t>ou can talk with a certified financial counselor about budgeting and debt management.  You can even get information on housing issues, such as pre-purchase, foreclosure prevention and reverse mortgages.  Or, if you prefer, you can speak with a certified financial planner about everything from saving and investing to retirement planning.  When it comes to financial support, Military</a:t>
            </a:r>
            <a:r>
              <a:rPr lang="en-US" sz="1200" baseline="0" dirty="0" smtClean="0">
                <a:latin typeface="Arial" charset="0"/>
                <a:cs typeface="Arial" charset="0"/>
              </a:rPr>
              <a:t> OneSource </a:t>
            </a:r>
            <a:r>
              <a:rPr lang="en-US" sz="1200" dirty="0" smtClean="0">
                <a:latin typeface="Arial" charset="0"/>
                <a:cs typeface="Arial" charset="0"/>
              </a:rPr>
              <a:t>has something for everyone, no matter your financial situation.  </a:t>
            </a:r>
            <a:endParaRPr lang="en-US" sz="1200" b="1" u="sng" dirty="0" smtClean="0">
              <a:latin typeface="Arial" charset="0"/>
              <a:cs typeface="Arial" charset="0"/>
            </a:endParaRPr>
          </a:p>
          <a:p>
            <a:r>
              <a:rPr lang="en-US" sz="1200" b="1" u="sng" dirty="0" smtClean="0">
                <a:latin typeface="Arial" charset="0"/>
                <a:cs typeface="Arial" charset="0"/>
              </a:rPr>
              <a:t>Briefer notes</a:t>
            </a:r>
          </a:p>
          <a:p>
            <a:pPr marL="171450" indent="-171450">
              <a:buFont typeface="Arial" pitchFamily="34" charset="0"/>
              <a:buChar char="•"/>
            </a:pPr>
            <a:r>
              <a:rPr lang="en-US" sz="1200" dirty="0" smtClean="0">
                <a:latin typeface="Arial" charset="0"/>
                <a:cs typeface="Arial" charset="0"/>
              </a:rPr>
              <a:t>All Military OneSource financial counselors are accredited financial counselors.</a:t>
            </a:r>
          </a:p>
          <a:p>
            <a:pPr marL="171450" indent="-171450">
              <a:spcBef>
                <a:spcPts val="250"/>
              </a:spcBef>
              <a:buFont typeface="Arial"/>
              <a:buChar char="•"/>
            </a:pPr>
            <a:r>
              <a:rPr lang="en-US" sz="1200" dirty="0" smtClean="0">
                <a:latin typeface="Arial" charset="0"/>
                <a:cs typeface="Arial" charset="0"/>
              </a:rPr>
              <a:t>Military OneSource financial counselors are available to provide education and not to advise on options.</a:t>
            </a:r>
          </a:p>
          <a:p>
            <a:pPr marL="171450" indent="-171450">
              <a:spcBef>
                <a:spcPts val="250"/>
              </a:spcBef>
              <a:buFont typeface="Arial"/>
              <a:buChar char="•"/>
            </a:pPr>
            <a:r>
              <a:rPr lang="en-US" sz="1200" dirty="0" smtClean="0">
                <a:latin typeface="Arial" charset="0"/>
                <a:cs typeface="Arial" charset="0"/>
              </a:rPr>
              <a:t>Affiliates are prohibited from making referrals to themselves or to another network affiliate for fee-based work as a result of a consultation.  Also, sales of products or services to participants served through the financial counseling program are prohibited.</a:t>
            </a:r>
          </a:p>
        </p:txBody>
      </p:sp>
      <p:sp>
        <p:nvSpPr>
          <p:cNvPr id="4" name="Slide Number Placeholder 3"/>
          <p:cNvSpPr>
            <a:spLocks noGrp="1"/>
          </p:cNvSpPr>
          <p:nvPr>
            <p:ph type="sldNum" sz="quarter" idx="10"/>
          </p:nvPr>
        </p:nvSpPr>
        <p:spPr/>
        <p:txBody>
          <a:bodyPr/>
          <a:lstStyle/>
          <a:p>
            <a:fld id="{6C28D949-B16B-E84B-B434-391559256F84}"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0800840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183382"/>
            <a:ext cx="5486400" cy="5111407"/>
          </a:xfrm>
        </p:spPr>
        <p:txBody>
          <a:bodyPr/>
          <a:lstStyle/>
          <a:p>
            <a:r>
              <a:rPr lang="en-US" sz="1000" b="1" u="sng" dirty="0">
                <a:latin typeface="Arial" charset="0"/>
                <a:cs typeface="Arial" charset="0"/>
              </a:rPr>
              <a:t>Talking points</a:t>
            </a:r>
          </a:p>
          <a:p>
            <a:pPr marL="171428" indent="-171428">
              <a:buFont typeface="Arial" pitchFamily="34" charset="0"/>
              <a:buChar char="•"/>
            </a:pPr>
            <a:r>
              <a:rPr lang="en-US" sz="1000" dirty="0">
                <a:latin typeface="Arial" charset="0"/>
                <a:cs typeface="Arial" charset="0"/>
              </a:rPr>
              <a:t>If you are looking for expert advice on losing weight, making healthier food choices, learning which exercises best benefit your heart, handling stressful situation or how to relax, Military OneSource can help you reach your goals. </a:t>
            </a:r>
          </a:p>
          <a:p>
            <a:pPr marL="171428" indent="-171428">
              <a:buFont typeface="Arial" pitchFamily="34" charset="0"/>
              <a:buChar char="•"/>
            </a:pPr>
            <a:r>
              <a:rPr lang="en-US" sz="1000" dirty="0">
                <a:latin typeface="Arial" charset="0"/>
                <a:cs typeface="Arial" charset="0"/>
              </a:rPr>
              <a:t>The Military OneSource Health and Wellness  Coaching Program has experienced professionals who provide guidance, support and encouragement. You will be assigned a personal coach who you will communicate with by phone or online. Online self-directed programs are also available for people who are highly motivated and self-disciplined.</a:t>
            </a:r>
          </a:p>
          <a:p>
            <a:pPr marL="171428" indent="-171428">
              <a:buFont typeface="Arial" pitchFamily="34" charset="0"/>
              <a:buChar char="•"/>
            </a:pPr>
            <a:r>
              <a:rPr lang="en-US" sz="1000" dirty="0">
                <a:latin typeface="Arial" charset="0"/>
                <a:cs typeface="Arial" charset="0"/>
              </a:rPr>
              <a:t>With online coaching, the Health and Wellness Coaches keep in touch through emails to provide support and observe progress. In addition to emails, online discussions with your coach are available. After posting a message, your coach will respond within one business day. Your coach will help you determine the right number of sessions.</a:t>
            </a:r>
          </a:p>
          <a:p>
            <a:pPr marL="171428" indent="-171428">
              <a:buFont typeface="Arial" pitchFamily="34" charset="0"/>
              <a:buChar char="•"/>
            </a:pPr>
            <a:r>
              <a:rPr lang="en-US" sz="1000" dirty="0">
                <a:latin typeface="Arial" charset="0"/>
                <a:cs typeface="Arial" charset="0"/>
              </a:rPr>
              <a:t>The Health Risk Assessment is a tool used to assess the health risk of an individual. The assessment is essential in determining the coaching focus and designing an individualized plan that can assist in the achievement of goals as well as provide an idea of the outreach and engagement required from your coach.</a:t>
            </a:r>
          </a:p>
          <a:p>
            <a:pPr marL="171428" indent="-171428">
              <a:buFont typeface="Arial" pitchFamily="34" charset="0"/>
              <a:buChar char="•"/>
            </a:pPr>
            <a:r>
              <a:rPr lang="en-US" sz="1000" dirty="0">
                <a:latin typeface="Arial" charset="0"/>
                <a:cs typeface="Arial" charset="0"/>
              </a:rPr>
              <a:t>The coaches can be accessed by calling Military OneSource or by requesting coaching through the Online Consultation request form.</a:t>
            </a:r>
            <a:endParaRPr lang="en-US" sz="1000" dirty="0">
              <a:latin typeface="Arial" charset="0"/>
              <a:cs typeface="Calibri" charset="0"/>
            </a:endParaRPr>
          </a:p>
          <a:p>
            <a:pPr marL="171428" indent="-171428">
              <a:buFont typeface="Arial" pitchFamily="34" charset="0"/>
              <a:buChar char="•"/>
            </a:pPr>
            <a:r>
              <a:rPr lang="en-US" sz="1000" dirty="0">
                <a:latin typeface="Arial" charset="0"/>
                <a:cs typeface="Arial" charset="0"/>
              </a:rPr>
              <a:t>Military OneSource also offers the </a:t>
            </a:r>
            <a:r>
              <a:rPr lang="en-US" sz="1000" b="1" u="sng" dirty="0">
                <a:latin typeface="Arial" charset="0"/>
                <a:cs typeface="Arial" charset="0"/>
                <a:hlinkClick r:id="rId3"/>
              </a:rPr>
              <a:t>Living series</a:t>
            </a:r>
            <a:r>
              <a:rPr lang="en-US" sz="1000" b="1" dirty="0">
                <a:latin typeface="Arial" charset="0"/>
                <a:cs typeface="Arial" charset="0"/>
              </a:rPr>
              <a:t> </a:t>
            </a:r>
            <a:r>
              <a:rPr lang="en-US" sz="1000" dirty="0">
                <a:latin typeface="Arial" charset="0"/>
                <a:cs typeface="Arial" charset="0"/>
              </a:rPr>
              <a:t>at no cost - online self-directed health and wellness coaching programs - to help you make lasting life changes. The Living series offers four online health and wellness courses:</a:t>
            </a:r>
          </a:p>
          <a:p>
            <a:pPr marL="628572" lvl="1" indent="-171428">
              <a:buFont typeface="Arial" pitchFamily="34" charset="0"/>
              <a:buChar char="•"/>
            </a:pPr>
            <a:r>
              <a:rPr lang="en-US" sz="1000" b="1" dirty="0" err="1">
                <a:latin typeface="Arial" charset="0"/>
                <a:cs typeface="Arial" charset="0"/>
              </a:rPr>
              <a:t>LivingEasy</a:t>
            </a:r>
            <a:r>
              <a:rPr lang="en-US" sz="1000" b="1" i="1" dirty="0">
                <a:latin typeface="Arial" charset="0"/>
                <a:cs typeface="Arial" charset="0"/>
              </a:rPr>
              <a:t>: </a:t>
            </a:r>
            <a:r>
              <a:rPr lang="en-US" sz="1000" b="1" dirty="0">
                <a:latin typeface="Arial" charset="0"/>
                <a:cs typeface="Arial" charset="0"/>
              </a:rPr>
              <a:t>Resilience &amp; Stress Management</a:t>
            </a:r>
            <a:r>
              <a:rPr lang="en-US" sz="1000" dirty="0">
                <a:latin typeface="Arial" charset="0"/>
                <a:cs typeface="Arial" charset="0"/>
              </a:rPr>
              <a:t> - This series of four online courses uses audio, visuals, animation, quizzes and a printable manual to help you build a strong foundation of resilience, courage and confidence.</a:t>
            </a:r>
          </a:p>
          <a:p>
            <a:pPr marL="628572" lvl="1" indent="-171428">
              <a:buFont typeface="Arial" pitchFamily="34" charset="0"/>
              <a:buChar char="•"/>
            </a:pPr>
            <a:r>
              <a:rPr lang="en-US" sz="1000" b="1" dirty="0" err="1">
                <a:latin typeface="Arial" charset="0"/>
                <a:cs typeface="Arial" charset="0"/>
              </a:rPr>
              <a:t>LivingFit</a:t>
            </a:r>
            <a:r>
              <a:rPr lang="en-US" sz="1000" b="1" i="1" dirty="0">
                <a:latin typeface="Arial" charset="0"/>
                <a:cs typeface="Arial" charset="0"/>
              </a:rPr>
              <a:t>: </a:t>
            </a:r>
            <a:r>
              <a:rPr lang="en-US" sz="1000" b="1" dirty="0">
                <a:latin typeface="Arial" charset="0"/>
                <a:cs typeface="Arial" charset="0"/>
              </a:rPr>
              <a:t>90-day Walking Program -</a:t>
            </a:r>
            <a:r>
              <a:rPr lang="en-US" sz="1000" dirty="0">
                <a:latin typeface="Arial" charset="0"/>
                <a:cs typeface="Arial" charset="0"/>
              </a:rPr>
              <a:t> With the help of this 12-week program, you will develop and enjoy the habit of exercise!</a:t>
            </a:r>
          </a:p>
          <a:p>
            <a:pPr marL="628572" lvl="1" indent="-171428">
              <a:buFont typeface="Arial" pitchFamily="34" charset="0"/>
              <a:buChar char="•"/>
            </a:pPr>
            <a:r>
              <a:rPr lang="en-US" sz="1000" b="1" dirty="0" err="1">
                <a:latin typeface="Arial" charset="0"/>
                <a:cs typeface="Arial" charset="0"/>
              </a:rPr>
              <a:t>LivingLean</a:t>
            </a:r>
            <a:r>
              <a:rPr lang="en-US" sz="1000" b="1" i="1" dirty="0">
                <a:latin typeface="Arial" charset="0"/>
                <a:cs typeface="Arial" charset="0"/>
              </a:rPr>
              <a:t>: </a:t>
            </a:r>
            <a:r>
              <a:rPr lang="en-US" sz="1000" b="1" dirty="0">
                <a:latin typeface="Arial" charset="0"/>
                <a:cs typeface="Arial" charset="0"/>
              </a:rPr>
              <a:t>Weight Management Program</a:t>
            </a:r>
            <a:r>
              <a:rPr lang="en-US" sz="1000" dirty="0">
                <a:latin typeface="Arial" charset="0"/>
                <a:cs typeface="Arial" charset="0"/>
              </a:rPr>
              <a:t> - This eight-week course uses multimedia, an interactive workbook and emails to help you live healthy, lean and free.</a:t>
            </a:r>
          </a:p>
          <a:p>
            <a:pPr marL="628572" lvl="1" indent="-171428">
              <a:buFont typeface="Arial" pitchFamily="34" charset="0"/>
              <a:buChar char="•"/>
            </a:pPr>
            <a:r>
              <a:rPr lang="en-US" sz="1000" b="1" dirty="0" err="1">
                <a:latin typeface="Arial" charset="0"/>
                <a:cs typeface="Arial" charset="0"/>
              </a:rPr>
              <a:t>LivingFree</a:t>
            </a:r>
            <a:r>
              <a:rPr lang="en-US" sz="1000" b="1" i="1" dirty="0">
                <a:latin typeface="Arial" charset="0"/>
                <a:cs typeface="Arial" charset="0"/>
              </a:rPr>
              <a:t>: </a:t>
            </a:r>
            <a:r>
              <a:rPr lang="en-US" sz="1000" b="1" dirty="0">
                <a:latin typeface="Arial" charset="0"/>
                <a:cs typeface="Arial" charset="0"/>
              </a:rPr>
              <a:t>Smoking Cessation Program</a:t>
            </a:r>
            <a:r>
              <a:rPr lang="en-US" sz="1000" dirty="0">
                <a:latin typeface="Arial" charset="0"/>
                <a:cs typeface="Arial" charset="0"/>
              </a:rPr>
              <a:t> - This four-week training can work for you by treating the root emotional and physical causes of smoking.</a:t>
            </a:r>
          </a:p>
        </p:txBody>
      </p:sp>
      <p:sp>
        <p:nvSpPr>
          <p:cNvPr id="4" name="Slide Number Placeholder 3"/>
          <p:cNvSpPr>
            <a:spLocks noGrp="1"/>
          </p:cNvSpPr>
          <p:nvPr>
            <p:ph type="sldNum" sz="quarter" idx="10"/>
          </p:nvPr>
        </p:nvSpPr>
        <p:spPr/>
        <p:txBody>
          <a:bodyPr/>
          <a:lstStyle/>
          <a:p>
            <a:fld id="{6C28D949-B16B-E84B-B434-391559256F84}"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299060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latin typeface="Arial" charset="0"/>
                <a:cs typeface="Arial" charset="0"/>
              </a:rPr>
              <a:t>Talking points</a:t>
            </a:r>
            <a:endParaRPr lang="en-US" b="1" dirty="0" smtClean="0">
              <a:latin typeface="Arial" charset="0"/>
              <a:cs typeface="Arial" charset="0"/>
            </a:endParaRPr>
          </a:p>
          <a:p>
            <a:pPr marL="171450" indent="-171450">
              <a:spcBef>
                <a:spcPts val="250"/>
              </a:spcBef>
              <a:buFont typeface="Arial"/>
              <a:buChar char="•"/>
            </a:pPr>
            <a:r>
              <a:rPr lang="en-US" dirty="0" smtClean="0">
                <a:latin typeface="Arial" charset="0"/>
                <a:cs typeface="Arial" charset="0"/>
              </a:rPr>
              <a:t>We understand the challenges of mobile military life and offer employment resources all across the spectrum, including deciding on a career, looking for employment, transitioning to new employment, dealing with career issues or looking to enrich management skills.</a:t>
            </a:r>
          </a:p>
          <a:p>
            <a:pPr marL="171450" indent="-171450">
              <a:spcBef>
                <a:spcPts val="250"/>
              </a:spcBef>
              <a:buFont typeface="Arial"/>
              <a:buChar char="•"/>
            </a:pPr>
            <a:r>
              <a:rPr lang="en-US" dirty="0" smtClean="0">
                <a:latin typeface="Arial" charset="0"/>
                <a:cs typeface="Arial" charset="0"/>
              </a:rPr>
              <a:t>Military OneSource consultants are available to assist with questions on training, education or other career-related matters.</a:t>
            </a:r>
          </a:p>
          <a:p>
            <a:r>
              <a:rPr lang="en-US" dirty="0" smtClean="0">
                <a:latin typeface="Arial" charset="0"/>
                <a:cs typeface="Arial" charset="0"/>
              </a:rPr>
              <a:t> </a:t>
            </a:r>
          </a:p>
          <a:p>
            <a:r>
              <a:rPr lang="en-US" b="1" u="sng" dirty="0" smtClean="0">
                <a:latin typeface="Arial" charset="0"/>
                <a:cs typeface="Arial" charset="0"/>
              </a:rPr>
              <a:t>Briefer notes</a:t>
            </a:r>
          </a:p>
          <a:p>
            <a:pPr marL="171450" indent="-171450">
              <a:buFont typeface="Arial" pitchFamily="34" charset="0"/>
              <a:buChar char="•"/>
            </a:pPr>
            <a:r>
              <a:rPr lang="en-US" dirty="0" smtClean="0">
                <a:latin typeface="Arial" charset="0"/>
                <a:cs typeface="Arial" charset="0"/>
              </a:rPr>
              <a:t>Eligibility for services may differ for service members and spouses, but everyone can benefit from all of the educational materials, articles, CDs and booklets available through Military OneSource.</a:t>
            </a:r>
            <a:endParaRPr lang="en-US" dirty="0" smtClean="0">
              <a:latin typeface="Calibri" charset="0"/>
            </a:endParaRPr>
          </a:p>
        </p:txBody>
      </p:sp>
      <p:sp>
        <p:nvSpPr>
          <p:cNvPr id="4" name="Slide Number Placeholder 3"/>
          <p:cNvSpPr>
            <a:spLocks noGrp="1"/>
          </p:cNvSpPr>
          <p:nvPr>
            <p:ph type="sldNum" sz="quarter" idx="10"/>
          </p:nvPr>
        </p:nvSpPr>
        <p:spPr/>
        <p:txBody>
          <a:bodyPr/>
          <a:lstStyle/>
          <a:p>
            <a:fld id="{6C28D949-B16B-E84B-B434-391559256F84}" type="slidenum">
              <a:rPr lang="en-US" smtClean="0"/>
              <a:t>19</a:t>
            </a:fld>
            <a:endParaRPr lang="en-US"/>
          </a:p>
        </p:txBody>
      </p:sp>
    </p:spTree>
    <p:extLst>
      <p:ext uri="{BB962C8B-B14F-4D97-AF65-F5344CB8AC3E}">
        <p14:creationId xmlns:p14="http://schemas.microsoft.com/office/powerpoint/2010/main" val="1427699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ct val="0"/>
              </a:spcBef>
            </a:pPr>
            <a:r>
              <a:rPr lang="en-US" sz="800" b="1" u="sng" dirty="0" smtClean="0">
                <a:latin typeface="Arial" pitchFamily="34" charset="0"/>
                <a:ea typeface="Calibri" charset="0"/>
                <a:cs typeface="Arial" pitchFamily="34" charset="0"/>
              </a:rPr>
              <a:t>Talking points</a:t>
            </a:r>
            <a:endParaRPr lang="en-US" sz="800" b="1" dirty="0" smtClean="0">
              <a:latin typeface="Arial" pitchFamily="34" charset="0"/>
              <a:ea typeface="Calibri" charset="0"/>
              <a:cs typeface="Arial" pitchFamily="34" charset="0"/>
            </a:endParaRPr>
          </a:p>
          <a:p>
            <a:pPr marL="171450" indent="-171450">
              <a:lnSpc>
                <a:spcPct val="115000"/>
              </a:lnSpc>
              <a:spcBef>
                <a:spcPts val="250"/>
              </a:spcBef>
              <a:buFont typeface="Arial"/>
              <a:buChar char="•"/>
            </a:pPr>
            <a:r>
              <a:rPr lang="en-US" sz="800" dirty="0" smtClean="0">
                <a:latin typeface="Arial" pitchFamily="34" charset="0"/>
                <a:ea typeface="Calibri" charset="0"/>
                <a:cs typeface="Arial" pitchFamily="34" charset="0"/>
              </a:rPr>
              <a:t>All </a:t>
            </a:r>
            <a:r>
              <a:rPr lang="en-US" sz="800" kern="1200" dirty="0" smtClean="0">
                <a:solidFill>
                  <a:schemeClr val="tx1"/>
                </a:solidFill>
                <a:effectLst/>
                <a:latin typeface="+mn-lt"/>
                <a:ea typeface="+mn-ea"/>
                <a:cs typeface="+mn-cs"/>
              </a:rPr>
              <a:t>a</a:t>
            </a:r>
            <a:r>
              <a:rPr lang="en-US" sz="800" dirty="0" smtClean="0"/>
              <a:t>ctive duty, National Guard and Reserve Component service members </a:t>
            </a:r>
            <a:r>
              <a:rPr lang="en-US" sz="800" dirty="0" smtClean="0">
                <a:latin typeface="Arial" pitchFamily="34" charset="0"/>
                <a:ea typeface="Calibri" charset="0"/>
                <a:cs typeface="Arial" pitchFamily="34" charset="0"/>
              </a:rPr>
              <a:t>and their immediate family</a:t>
            </a:r>
            <a:r>
              <a:rPr lang="en-US" sz="800" baseline="0" dirty="0" smtClean="0">
                <a:latin typeface="Arial" pitchFamily="34" charset="0"/>
                <a:ea typeface="Calibri" charset="0"/>
                <a:cs typeface="Arial" pitchFamily="34" charset="0"/>
              </a:rPr>
              <a:t> members</a:t>
            </a:r>
            <a:r>
              <a:rPr lang="en-US" sz="800" dirty="0" smtClean="0">
                <a:latin typeface="Arial" pitchFamily="34" charset="0"/>
                <a:ea typeface="Calibri" charset="0"/>
                <a:cs typeface="Arial" pitchFamily="34" charset="0"/>
              </a:rPr>
              <a:t>, including spouses, children or anyone legally responsible for a service member’s children during a time of separation or deployment are eligible, regardless of activation. </a:t>
            </a:r>
          </a:p>
          <a:p>
            <a:pPr marL="171450" indent="-171450">
              <a:buFont typeface="Arial"/>
              <a:buChar char="•"/>
            </a:pPr>
            <a:r>
              <a:rPr lang="en-US" sz="800" dirty="0" smtClean="0">
                <a:latin typeface="Arial" pitchFamily="34" charset="0"/>
                <a:ea typeface="Calibri" charset="0"/>
                <a:cs typeface="Arial" pitchFamily="34" charset="0"/>
              </a:rPr>
              <a:t>Members of the Coast Guard are eligible when activated and deployed with the Navy.</a:t>
            </a:r>
          </a:p>
          <a:p>
            <a:pPr marL="171450" indent="-171450">
              <a:buFont typeface="Arial"/>
              <a:buChar char="•"/>
            </a:pPr>
            <a:r>
              <a:rPr lang="en-US" sz="800" dirty="0" smtClean="0">
                <a:latin typeface="Arial" pitchFamily="34" charset="0"/>
                <a:ea typeface="Calibri" charset="0"/>
                <a:cs typeface="Arial" pitchFamily="34" charset="0"/>
              </a:rPr>
              <a:t>Civilian</a:t>
            </a:r>
            <a:r>
              <a:rPr lang="en-US" sz="800" baseline="0" dirty="0" smtClean="0">
                <a:latin typeface="Arial" pitchFamily="34" charset="0"/>
                <a:ea typeface="Calibri" charset="0"/>
                <a:cs typeface="Arial" pitchFamily="34" charset="0"/>
              </a:rPr>
              <a:t> Expeditionary Workforce members and their families are eligible while deployed and 90 days prior and 180 days post deployment.</a:t>
            </a:r>
            <a:endParaRPr lang="en-US" sz="800" dirty="0" smtClean="0">
              <a:latin typeface="Calibri" charset="0"/>
              <a:ea typeface="Calibri" charset="0"/>
              <a:cs typeface="Times New Roman" charset="0"/>
            </a:endParaRPr>
          </a:p>
          <a:p>
            <a:pPr>
              <a:lnSpc>
                <a:spcPct val="115000"/>
              </a:lnSpc>
              <a:spcBef>
                <a:spcPct val="0"/>
              </a:spcBef>
            </a:pPr>
            <a:r>
              <a:rPr lang="en-US" sz="800" b="1" u="sng" dirty="0" smtClean="0">
                <a:latin typeface="Arial" charset="0"/>
                <a:ea typeface="Calibri" charset="0"/>
                <a:cs typeface="Times New Roman" charset="0"/>
              </a:rPr>
              <a:t>Briefer notes</a:t>
            </a:r>
          </a:p>
          <a:p>
            <a:pPr marL="171450" indent="-171450">
              <a:lnSpc>
                <a:spcPct val="115000"/>
              </a:lnSpc>
              <a:spcBef>
                <a:spcPct val="0"/>
              </a:spcBef>
              <a:buFont typeface="Arial" pitchFamily="34" charset="0"/>
              <a:buChar char="•"/>
            </a:pPr>
            <a:r>
              <a:rPr lang="en-US" sz="800" dirty="0" smtClean="0">
                <a:latin typeface="Arial" charset="0"/>
                <a:ea typeface="Calibri" charset="0"/>
                <a:cs typeface="Times New Roman" charset="0"/>
              </a:rPr>
              <a:t>Individual Ready Reserve personnel are eligible.</a:t>
            </a:r>
          </a:p>
          <a:p>
            <a:pPr marL="171450" indent="-171450">
              <a:lnSpc>
                <a:spcPct val="115000"/>
              </a:lnSpc>
              <a:spcBef>
                <a:spcPct val="0"/>
              </a:spcBef>
              <a:buFont typeface="Arial" pitchFamily="34" charset="0"/>
              <a:buChar char="•"/>
            </a:pPr>
            <a:r>
              <a:rPr lang="en-US" sz="800" dirty="0" smtClean="0">
                <a:latin typeface="Arial" charset="0"/>
                <a:ea typeface="Calibri" charset="0"/>
                <a:cs typeface="Times New Roman" charset="0"/>
              </a:rPr>
              <a:t>Eligibility begins on the initial entrance date (that</a:t>
            </a:r>
            <a:r>
              <a:rPr lang="en-US" sz="800" baseline="0" dirty="0" smtClean="0">
                <a:latin typeface="Arial" charset="0"/>
                <a:ea typeface="Calibri" charset="0"/>
                <a:cs typeface="Times New Roman" charset="0"/>
              </a:rPr>
              <a:t> is</a:t>
            </a:r>
            <a:r>
              <a:rPr lang="en-US" sz="800" dirty="0" smtClean="0">
                <a:latin typeface="Arial" charset="0"/>
                <a:ea typeface="Calibri" charset="0"/>
                <a:cs typeface="Times New Roman" charset="0"/>
              </a:rPr>
              <a:t>, official entrance date into the</a:t>
            </a:r>
            <a:r>
              <a:rPr lang="en-US" sz="800" baseline="0" dirty="0" smtClean="0">
                <a:latin typeface="Arial" charset="0"/>
                <a:ea typeface="Calibri" charset="0"/>
                <a:cs typeface="Times New Roman" charset="0"/>
              </a:rPr>
              <a:t> military </a:t>
            </a:r>
            <a:r>
              <a:rPr lang="en-US" sz="800" dirty="0" smtClean="0">
                <a:latin typeface="Arial" charset="0"/>
                <a:ea typeface="Calibri" charset="0"/>
                <a:cs typeface="Times New Roman" charset="0"/>
              </a:rPr>
              <a:t>or date of delayed enlistment).</a:t>
            </a:r>
          </a:p>
          <a:p>
            <a:pPr marL="171450" indent="-171450">
              <a:lnSpc>
                <a:spcPct val="115000"/>
              </a:lnSpc>
              <a:spcBef>
                <a:spcPct val="0"/>
              </a:spcBef>
              <a:buFont typeface="Arial" pitchFamily="34" charset="0"/>
              <a:buChar char="•"/>
            </a:pPr>
            <a:r>
              <a:rPr lang="en-US" sz="800" dirty="0" smtClean="0">
                <a:latin typeface="Arial" charset="0"/>
                <a:ea typeface="Calibri" charset="0"/>
                <a:cs typeface="Times New Roman" charset="0"/>
              </a:rPr>
              <a:t>A person transitioning out of the military by way of honorable discharge or retirement is eligible up to 180 days.</a:t>
            </a:r>
          </a:p>
          <a:p>
            <a:pPr marL="171450" indent="-171450">
              <a:lnSpc>
                <a:spcPct val="115000"/>
              </a:lnSpc>
              <a:spcBef>
                <a:spcPct val="0"/>
              </a:spcBef>
              <a:buFont typeface="Arial" pitchFamily="34" charset="0"/>
              <a:buChar char="•"/>
            </a:pPr>
            <a:r>
              <a:rPr lang="en-US" sz="800" dirty="0" smtClean="0">
                <a:latin typeface="Arial" charset="0"/>
                <a:ea typeface="Calibri" charset="0"/>
                <a:cs typeface="Times New Roman" charset="0"/>
              </a:rPr>
              <a:t>In general, extended family is not eligible.</a:t>
            </a:r>
          </a:p>
          <a:p>
            <a:pPr marL="171450" indent="-171450">
              <a:lnSpc>
                <a:spcPct val="115000"/>
              </a:lnSpc>
              <a:spcBef>
                <a:spcPct val="0"/>
              </a:spcBef>
              <a:buFont typeface="Arial" pitchFamily="34" charset="0"/>
              <a:buChar char="•"/>
            </a:pPr>
            <a:r>
              <a:rPr lang="en-US" sz="800" dirty="0" smtClean="0">
                <a:latin typeface="Arial" charset="0"/>
                <a:ea typeface="Calibri" charset="0"/>
                <a:cs typeface="Times New Roman" charset="0"/>
              </a:rPr>
              <a:t>Ineligible Coast Guard members don’t qualify because they are under the Department of Homeland Security, not DoD.</a:t>
            </a:r>
          </a:p>
          <a:p>
            <a:pPr marL="171450" indent="-171450">
              <a:lnSpc>
                <a:spcPct val="115000"/>
              </a:lnSpc>
              <a:spcBef>
                <a:spcPct val="0"/>
              </a:spcBef>
              <a:buFont typeface="Arial" pitchFamily="34" charset="0"/>
              <a:buChar char="•"/>
            </a:pPr>
            <a:r>
              <a:rPr lang="en-US" sz="800" dirty="0" smtClean="0">
                <a:latin typeface="Arial" charset="0"/>
                <a:ea typeface="Calibri" charset="0"/>
                <a:cs typeface="Times New Roman" charset="0"/>
              </a:rPr>
              <a:t>Extended program eligibility reaches anyone who is Defense Enrollment Eligibility Reporting System – more commonly</a:t>
            </a:r>
            <a:r>
              <a:rPr lang="en-US" sz="800" baseline="0" dirty="0" smtClean="0">
                <a:latin typeface="Arial" charset="0"/>
                <a:ea typeface="Calibri" charset="0"/>
                <a:cs typeface="Times New Roman" charset="0"/>
              </a:rPr>
              <a:t> known as DEERS – </a:t>
            </a:r>
            <a:r>
              <a:rPr lang="en-US" sz="800" dirty="0" smtClean="0">
                <a:latin typeface="Arial" charset="0"/>
                <a:ea typeface="Calibri" charset="0"/>
                <a:cs typeface="Times New Roman" charset="0"/>
              </a:rPr>
              <a:t>eligible, including survivors (non-remarried spouses and children) of </a:t>
            </a:r>
            <a:r>
              <a:rPr lang="en-US" sz="800" kern="1200" dirty="0" smtClean="0">
                <a:solidFill>
                  <a:schemeClr val="tx1"/>
                </a:solidFill>
                <a:effectLst/>
                <a:latin typeface="+mn-lt"/>
                <a:ea typeface="+mn-ea"/>
                <a:cs typeface="+mn-cs"/>
              </a:rPr>
              <a:t>a</a:t>
            </a:r>
            <a:r>
              <a:rPr lang="en-US" sz="800" dirty="0" smtClean="0"/>
              <a:t>ctive duty, National Guard and Reserve Component service members </a:t>
            </a:r>
            <a:r>
              <a:rPr lang="en-US" sz="800" dirty="0" smtClean="0">
                <a:latin typeface="Arial" charset="0"/>
                <a:ea typeface="Calibri" charset="0"/>
                <a:cs typeface="Times New Roman" charset="0"/>
              </a:rPr>
              <a:t>regardless of activation status and lifetime eligibility through the Wounded Warrior Resources. </a:t>
            </a:r>
            <a:endParaRPr lang="en-US" sz="800" dirty="0">
              <a:latin typeface="Calibri" charset="0"/>
              <a:ea typeface="Calibri" charset="0"/>
              <a:cs typeface="Times New Roman" charset="0"/>
            </a:endParaRPr>
          </a:p>
        </p:txBody>
      </p:sp>
      <p:sp>
        <p:nvSpPr>
          <p:cNvPr id="4" name="Slide Number Placeholder 3"/>
          <p:cNvSpPr>
            <a:spLocks noGrp="1"/>
          </p:cNvSpPr>
          <p:nvPr>
            <p:ph type="sldNum" sz="quarter" idx="10"/>
          </p:nvPr>
        </p:nvSpPr>
        <p:spPr/>
        <p:txBody>
          <a:bodyPr/>
          <a:lstStyle/>
          <a:p>
            <a:fld id="{6C28D949-B16B-E84B-B434-391559256F84}"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5779961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b="1" u="sng" dirty="0" smtClean="0">
                <a:latin typeface="Arial" charset="0"/>
                <a:cs typeface="Arial" charset="0"/>
              </a:rPr>
              <a:t>Talking points</a:t>
            </a:r>
            <a:endParaRPr lang="en-US" b="1" dirty="0" smtClean="0">
              <a:latin typeface="Arial" charset="0"/>
              <a:cs typeface="Arial" charset="0"/>
            </a:endParaRPr>
          </a:p>
          <a:p>
            <a:pPr marL="171450" indent="-171450">
              <a:spcBef>
                <a:spcPct val="0"/>
              </a:spcBef>
              <a:buFont typeface="Arial"/>
              <a:buChar char="•"/>
            </a:pPr>
            <a:r>
              <a:rPr lang="en-US" dirty="0" smtClean="0">
                <a:latin typeface="Arial" charset="0"/>
                <a:cs typeface="Arial" charset="0"/>
              </a:rPr>
              <a:t>Education is a very broad topic that begins in pre-school and continues as lifelong learning.</a:t>
            </a:r>
          </a:p>
          <a:p>
            <a:pPr marL="171450" indent="-171450">
              <a:spcBef>
                <a:spcPct val="0"/>
              </a:spcBef>
              <a:buFont typeface="Arial"/>
              <a:buChar char="•"/>
            </a:pPr>
            <a:r>
              <a:rPr lang="en-US" dirty="0" smtClean="0">
                <a:latin typeface="Arial" charset="0"/>
                <a:cs typeface="Arial" charset="0"/>
              </a:rPr>
              <a:t>When it comes to early childhood education, you may have questions about how to choose a school, how to help</a:t>
            </a:r>
            <a:r>
              <a:rPr lang="en-US" baseline="0" dirty="0" smtClean="0">
                <a:latin typeface="Arial" charset="0"/>
                <a:cs typeface="Arial" charset="0"/>
              </a:rPr>
              <a:t> </a:t>
            </a:r>
            <a:r>
              <a:rPr lang="en-US" dirty="0" smtClean="0">
                <a:latin typeface="Arial" charset="0"/>
                <a:cs typeface="Arial" charset="0"/>
              </a:rPr>
              <a:t>your child with homework or what resources are available for home school.</a:t>
            </a:r>
          </a:p>
          <a:p>
            <a:pPr marL="171450" indent="-171450">
              <a:spcBef>
                <a:spcPct val="0"/>
              </a:spcBef>
              <a:buFont typeface="Arial"/>
              <a:buChar char="•"/>
            </a:pPr>
            <a:r>
              <a:rPr lang="en-US" dirty="0" smtClean="0">
                <a:latin typeface="Arial" charset="0"/>
                <a:cs typeface="Arial" charset="0"/>
              </a:rPr>
              <a:t>Military OneSource has services like school locators and the DoD Morale, Welfare and Recreation online library resources, which provides a</a:t>
            </a:r>
            <a:r>
              <a:rPr lang="en-US" baseline="0" dirty="0" smtClean="0">
                <a:latin typeface="Arial" charset="0"/>
                <a:cs typeface="Arial" charset="0"/>
              </a:rPr>
              <a:t> </a:t>
            </a:r>
            <a:r>
              <a:rPr lang="en-US" dirty="0" smtClean="0">
                <a:latin typeface="Arial" charset="0"/>
                <a:cs typeface="Arial" charset="0"/>
              </a:rPr>
              <a:t>wealth of information, access to </a:t>
            </a:r>
            <a:r>
              <a:rPr lang="en-US" dirty="0" err="1" smtClean="0">
                <a:latin typeface="Arial" charset="0"/>
                <a:cs typeface="Arial" charset="0"/>
              </a:rPr>
              <a:t>TumbleReadables</a:t>
            </a:r>
            <a:r>
              <a:rPr lang="ja-JP" altLang="en-US" baseline="0" dirty="0" smtClean="0">
                <a:latin typeface="Arial" charset="0"/>
                <a:cs typeface="Arial" charset="0"/>
              </a:rPr>
              <a:t> </a:t>
            </a:r>
            <a:r>
              <a:rPr lang="en-US" dirty="0" smtClean="0">
                <a:latin typeface="Arial" charset="0"/>
                <a:cs typeface="Arial" charset="0"/>
              </a:rPr>
              <a:t>for book reports and programs like </a:t>
            </a:r>
            <a:r>
              <a:rPr lang="en-US" dirty="0" err="1" smtClean="0">
                <a:latin typeface="Arial" charset="0"/>
                <a:cs typeface="Arial" charset="0"/>
              </a:rPr>
              <a:t>InfoTrac</a:t>
            </a:r>
            <a:r>
              <a:rPr lang="en-US" dirty="0" smtClean="0">
                <a:latin typeface="Arial" charset="0"/>
                <a:cs typeface="Arial" charset="0"/>
              </a:rPr>
              <a:t> Junior for research papers.</a:t>
            </a:r>
          </a:p>
          <a:p>
            <a:pPr marL="171450" indent="-171450">
              <a:spcBef>
                <a:spcPct val="0"/>
              </a:spcBef>
              <a:buFont typeface="Arial"/>
              <a:buChar char="•"/>
            </a:pPr>
            <a:r>
              <a:rPr lang="en-US" dirty="0" smtClean="0">
                <a:latin typeface="Arial" charset="0"/>
                <a:cs typeface="Arial" charset="0"/>
              </a:rPr>
              <a:t>No matter when you decide to think about college, for your child or for yourself, it can be an exciting adventure and one that can often lead to anxiety.  You may have questions like: </a:t>
            </a:r>
          </a:p>
          <a:p>
            <a:pPr marL="628650" lvl="1" indent="-171450">
              <a:spcBef>
                <a:spcPct val="0"/>
              </a:spcBef>
              <a:buFont typeface="Arial"/>
              <a:buChar char="•"/>
            </a:pPr>
            <a:r>
              <a:rPr lang="ja-JP" altLang="en-US" dirty="0" smtClean="0">
                <a:latin typeface="Arial" charset="0"/>
                <a:cs typeface="Arial" charset="0"/>
              </a:rPr>
              <a:t>“</a:t>
            </a:r>
            <a:r>
              <a:rPr lang="en-US" dirty="0" smtClean="0">
                <a:latin typeface="Arial" charset="0"/>
                <a:cs typeface="Arial" charset="0"/>
              </a:rPr>
              <a:t>How am I going to pay for it?</a:t>
            </a:r>
            <a:r>
              <a:rPr lang="ja-JP" altLang="en-US" dirty="0" smtClean="0">
                <a:latin typeface="Arial" charset="0"/>
                <a:cs typeface="Arial" charset="0"/>
              </a:rPr>
              <a:t>”</a:t>
            </a:r>
            <a:r>
              <a:rPr lang="en-US" dirty="0" smtClean="0">
                <a:latin typeface="Arial" charset="0"/>
                <a:cs typeface="Arial" charset="0"/>
              </a:rPr>
              <a:t> </a:t>
            </a:r>
          </a:p>
          <a:p>
            <a:pPr marL="628650" lvl="1" indent="-171450">
              <a:spcBef>
                <a:spcPct val="0"/>
              </a:spcBef>
              <a:buFont typeface="Arial"/>
              <a:buChar char="•"/>
            </a:pPr>
            <a:r>
              <a:rPr lang="ja-JP" altLang="en-US" dirty="0" smtClean="0">
                <a:latin typeface="Arial" charset="0"/>
                <a:cs typeface="Arial" charset="0"/>
              </a:rPr>
              <a:t>“</a:t>
            </a:r>
            <a:r>
              <a:rPr lang="en-US" dirty="0" smtClean="0">
                <a:latin typeface="Arial" charset="0"/>
                <a:cs typeface="Arial" charset="0"/>
              </a:rPr>
              <a:t>Is this the right time to go back to school?</a:t>
            </a:r>
            <a:r>
              <a:rPr lang="ja-JP" altLang="en-US" dirty="0" smtClean="0">
                <a:latin typeface="Arial" charset="0"/>
                <a:cs typeface="Arial" charset="0"/>
              </a:rPr>
              <a:t>”</a:t>
            </a:r>
            <a:r>
              <a:rPr lang="en-US" dirty="0" smtClean="0">
                <a:latin typeface="Arial" charset="0"/>
                <a:cs typeface="Arial" charset="0"/>
              </a:rPr>
              <a:t> </a:t>
            </a:r>
          </a:p>
          <a:p>
            <a:pPr marL="628650" lvl="1" indent="-171450">
              <a:spcBef>
                <a:spcPct val="0"/>
              </a:spcBef>
              <a:buFont typeface="Arial"/>
              <a:buChar char="•"/>
            </a:pPr>
            <a:r>
              <a:rPr lang="ja-JP" altLang="en-US" dirty="0" smtClean="0">
                <a:latin typeface="Arial" charset="0"/>
                <a:cs typeface="Arial" charset="0"/>
              </a:rPr>
              <a:t>“</a:t>
            </a:r>
            <a:r>
              <a:rPr lang="en-US" dirty="0" smtClean="0">
                <a:latin typeface="Arial" charset="0"/>
                <a:cs typeface="Arial" charset="0"/>
              </a:rPr>
              <a:t>Can I handle college life?</a:t>
            </a:r>
            <a:r>
              <a:rPr lang="ja-JP" altLang="en-US" dirty="0" smtClean="0">
                <a:latin typeface="Arial" charset="0"/>
                <a:cs typeface="Arial" charset="0"/>
              </a:rPr>
              <a:t>”</a:t>
            </a:r>
            <a:endParaRPr lang="en-US" altLang="ja-JP" dirty="0" smtClean="0">
              <a:latin typeface="Arial" charset="0"/>
              <a:cs typeface="Arial" charset="0"/>
            </a:endParaRPr>
          </a:p>
          <a:p>
            <a:pPr marL="628650" lvl="1" indent="-171450">
              <a:spcBef>
                <a:spcPct val="0"/>
              </a:spcBef>
              <a:buFont typeface="Arial"/>
              <a:buChar char="•"/>
            </a:pPr>
            <a:r>
              <a:rPr lang="ja-JP" altLang="en-US" dirty="0" smtClean="0">
                <a:latin typeface="Arial" charset="0"/>
                <a:cs typeface="Arial" charset="0"/>
              </a:rPr>
              <a:t>“</a:t>
            </a:r>
            <a:r>
              <a:rPr lang="en-US" dirty="0" smtClean="0">
                <a:latin typeface="Arial" charset="0"/>
                <a:cs typeface="Arial" charset="0"/>
              </a:rPr>
              <a:t>Which school should I go to?</a:t>
            </a:r>
            <a:r>
              <a:rPr lang="ja-JP" altLang="en-US" dirty="0" smtClean="0">
                <a:latin typeface="Arial" charset="0"/>
                <a:cs typeface="Arial" charset="0"/>
              </a:rPr>
              <a:t>”</a:t>
            </a:r>
            <a:endParaRPr lang="en-US" i="1" dirty="0" smtClean="0">
              <a:latin typeface="Arial" charset="0"/>
              <a:cs typeface="Arial" charset="0"/>
            </a:endParaRPr>
          </a:p>
          <a:p>
            <a:pPr>
              <a:spcBef>
                <a:spcPct val="0"/>
              </a:spcBef>
            </a:pPr>
            <a:r>
              <a:rPr lang="en-US" i="1" u="sng" dirty="0" smtClean="0">
                <a:latin typeface="Arial" charset="0"/>
                <a:cs typeface="Arial" charset="0"/>
              </a:rPr>
              <a:t>Note: Refer family members to the website for the latest information and Frequently</a:t>
            </a:r>
            <a:r>
              <a:rPr lang="en-US" i="1" u="sng" baseline="0" dirty="0" smtClean="0">
                <a:latin typeface="Arial" charset="0"/>
                <a:cs typeface="Arial" charset="0"/>
              </a:rPr>
              <a:t> Asked Questions</a:t>
            </a:r>
            <a:r>
              <a:rPr lang="en-US" i="1" u="sng" dirty="0" smtClean="0">
                <a:latin typeface="Arial" charset="0"/>
                <a:cs typeface="Arial" charset="0"/>
              </a:rPr>
              <a:t>.</a:t>
            </a:r>
            <a:endParaRPr lang="en-US" dirty="0" smtClean="0">
              <a:latin typeface="Arial" charset="0"/>
              <a:cs typeface="Arial" charset="0"/>
            </a:endParaRPr>
          </a:p>
          <a:p>
            <a:pPr marL="171450" indent="-171450">
              <a:spcBef>
                <a:spcPct val="0"/>
              </a:spcBef>
              <a:buFont typeface="Arial"/>
              <a:buChar char="•"/>
            </a:pPr>
            <a:r>
              <a:rPr lang="en-US" dirty="0" smtClean="0">
                <a:latin typeface="Arial" charset="0"/>
                <a:cs typeface="Arial" charset="0"/>
              </a:rPr>
              <a:t>There are also services that you can access online</a:t>
            </a:r>
            <a:r>
              <a:rPr lang="en-US" dirty="0" smtClean="0">
                <a:solidFill>
                  <a:srgbClr val="FFFF00"/>
                </a:solidFill>
                <a:latin typeface="Arial" charset="0"/>
                <a:cs typeface="Arial" charset="0"/>
              </a:rPr>
              <a:t>, </a:t>
            </a:r>
            <a:r>
              <a:rPr lang="en-US" dirty="0" smtClean="0">
                <a:solidFill>
                  <a:schemeClr val="tx1"/>
                </a:solidFill>
                <a:latin typeface="Arial" charset="0"/>
                <a:cs typeface="Arial" charset="0"/>
              </a:rPr>
              <a:t>like the College Navigator (</a:t>
            </a:r>
            <a:r>
              <a:rPr lang="en-US" baseline="0" dirty="0" smtClean="0">
                <a:solidFill>
                  <a:schemeClr val="tx1"/>
                </a:solidFill>
                <a:latin typeface="Arial" charset="0"/>
                <a:cs typeface="Arial" charset="0"/>
              </a:rPr>
              <a:t>http://www.militaryonesource.mil/voluntary-education-service-members</a:t>
            </a:r>
            <a:r>
              <a:rPr lang="en-US" dirty="0" smtClean="0"/>
              <a:t>)</a:t>
            </a:r>
            <a:r>
              <a:rPr lang="en-US" dirty="0" smtClean="0">
                <a:solidFill>
                  <a:srgbClr val="FFFF00"/>
                </a:solidFill>
                <a:latin typeface="Arial" charset="0"/>
                <a:cs typeface="Arial" charset="0"/>
              </a:rPr>
              <a:t>, </a:t>
            </a:r>
            <a:r>
              <a:rPr lang="en-US" dirty="0" smtClean="0">
                <a:latin typeface="Arial" charset="0"/>
                <a:cs typeface="Arial" charset="0"/>
              </a:rPr>
              <a:t>which can help you look at school</a:t>
            </a:r>
            <a:r>
              <a:rPr lang="en-US" baseline="0" dirty="0" smtClean="0">
                <a:latin typeface="Arial" charset="0"/>
                <a:cs typeface="Arial" charset="0"/>
              </a:rPr>
              <a:t> </a:t>
            </a:r>
            <a:r>
              <a:rPr lang="en-US" dirty="0" smtClean="0">
                <a:latin typeface="Arial" charset="0"/>
                <a:cs typeface="Arial" charset="0"/>
              </a:rPr>
              <a:t>size, curricula, costs and location to help you determine which school might be best for you.</a:t>
            </a:r>
          </a:p>
        </p:txBody>
      </p:sp>
      <p:sp>
        <p:nvSpPr>
          <p:cNvPr id="4" name="Slide Number Placeholder 3"/>
          <p:cNvSpPr>
            <a:spLocks noGrp="1"/>
          </p:cNvSpPr>
          <p:nvPr>
            <p:ph type="sldNum" sz="quarter" idx="10"/>
          </p:nvPr>
        </p:nvSpPr>
        <p:spPr/>
        <p:txBody>
          <a:bodyPr/>
          <a:lstStyle/>
          <a:p>
            <a:fld id="{6C28D949-B16B-E84B-B434-391559256F84}"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0739485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4FC1A3-E520-BB47-966D-5CAAF0E05D70}" type="slidenum">
              <a:rPr lang="en-US" smtClean="0"/>
              <a:pPr/>
              <a:t>21</a:t>
            </a:fld>
            <a:endParaRPr lang="en-US"/>
          </a:p>
        </p:txBody>
      </p:sp>
    </p:spTree>
    <p:extLst>
      <p:ext uri="{BB962C8B-B14F-4D97-AF65-F5344CB8AC3E}">
        <p14:creationId xmlns:p14="http://schemas.microsoft.com/office/powerpoint/2010/main" val="6497112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sz="1000" b="1" i="0" u="sng" dirty="0" smtClean="0">
                <a:latin typeface="Arial" panose="020B0604020202020204" pitchFamily="34" charset="0"/>
                <a:cs typeface="Arial" panose="020B0604020202020204" pitchFamily="34" charset="0"/>
              </a:rPr>
              <a:t>*Optional slide*</a:t>
            </a:r>
          </a:p>
          <a:p>
            <a:pPr marL="171450" indent="-171450">
              <a:lnSpc>
                <a:spcPct val="80000"/>
              </a:lnSpc>
              <a:buFont typeface="Arial" pitchFamily="34" charset="0"/>
              <a:buChar char="•"/>
            </a:pPr>
            <a:r>
              <a:rPr lang="en-US" sz="1000" b="0" i="0" u="none" dirty="0" smtClean="0">
                <a:latin typeface="Arial" panose="020B0604020202020204" pitchFamily="34" charset="0"/>
                <a:cs typeface="Arial" panose="020B0604020202020204" pitchFamily="34" charset="0"/>
              </a:rPr>
              <a:t>Appropriate</a:t>
            </a:r>
            <a:r>
              <a:rPr lang="en-US" sz="1000" b="0" i="0" u="none" baseline="0" dirty="0" smtClean="0">
                <a:latin typeface="Arial" panose="020B0604020202020204" pitchFamily="34" charset="0"/>
                <a:cs typeface="Arial" panose="020B0604020202020204" pitchFamily="34" charset="0"/>
              </a:rPr>
              <a:t> to use at Guard and reserve pre-deployment events only. Exception: Not for use at Air Guard events or mixed events where Air Guard or active duty personnel may be present.</a:t>
            </a:r>
            <a:endParaRPr lang="en-US" sz="1000" dirty="0" smtClean="0">
              <a:latin typeface="Arial" panose="020B0604020202020204" pitchFamily="34" charset="0"/>
              <a:cs typeface="Arial" panose="020B0604020202020204" pitchFamily="34" charset="0"/>
            </a:endParaRPr>
          </a:p>
          <a:p>
            <a:pPr>
              <a:lnSpc>
                <a:spcPct val="80000"/>
              </a:lnSpc>
            </a:pPr>
            <a:r>
              <a:rPr lang="en-US" sz="1000" b="1" u="sng" dirty="0" smtClean="0">
                <a:latin typeface="Arial" panose="020B0604020202020204" pitchFamily="34" charset="0"/>
                <a:cs typeface="Arial" panose="020B0604020202020204" pitchFamily="34" charset="0"/>
              </a:rPr>
              <a:t>Talking points</a:t>
            </a:r>
            <a:endParaRPr lang="en-US" sz="1000" dirty="0" smtClean="0">
              <a:latin typeface="Arial" panose="020B0604020202020204" pitchFamily="34" charset="0"/>
              <a:cs typeface="Arial" panose="020B0604020202020204" pitchFamily="34" charset="0"/>
            </a:endParaRPr>
          </a:p>
          <a:p>
            <a:pPr marL="171450" lvl="1" indent="-171450">
              <a:lnSpc>
                <a:spcPct val="80000"/>
              </a:lnSpc>
              <a:buFont typeface="Arial"/>
              <a:buChar char="•"/>
            </a:pPr>
            <a:r>
              <a:rPr lang="en-US" sz="1000" dirty="0" smtClean="0">
                <a:latin typeface="Arial" panose="020B0604020202020204" pitchFamily="34" charset="0"/>
                <a:cs typeface="Arial" panose="020B0604020202020204" pitchFamily="34" charset="0"/>
              </a:rPr>
              <a:t>The DoD sponsors YMCA memberships at no cost to support the needs of families of deployed Guard and reserve personnel who, for the most part, do not have access to family services and support programs available at military installations.</a:t>
            </a:r>
          </a:p>
          <a:p>
            <a:pPr marL="171450" indent="-171450">
              <a:lnSpc>
                <a:spcPct val="80000"/>
              </a:lnSpc>
              <a:buFont typeface="Arial"/>
              <a:buChar char="•"/>
            </a:pPr>
            <a:r>
              <a:rPr lang="en-US" sz="1000" dirty="0" smtClean="0">
                <a:latin typeface="Arial" panose="020B0604020202020204" pitchFamily="34" charset="0"/>
                <a:cs typeface="Arial" panose="020B0604020202020204" pitchFamily="34" charset="0"/>
              </a:rPr>
              <a:t>Eligibility requirements:</a:t>
            </a:r>
          </a:p>
          <a:p>
            <a:pPr marL="628650" lvl="2" indent="-171450">
              <a:lnSpc>
                <a:spcPct val="80000"/>
              </a:lnSpc>
              <a:buFont typeface="Arial"/>
              <a:buChar char="•"/>
            </a:pPr>
            <a:r>
              <a:rPr lang="en-US" sz="1000" dirty="0" smtClean="0">
                <a:latin typeface="Arial" panose="020B0604020202020204" pitchFamily="34" charset="0"/>
                <a:cs typeface="Arial" panose="020B0604020202020204" pitchFamily="34" charset="0"/>
              </a:rPr>
              <a:t>Title 10 personnel only, Title 32 not eligible because DoD is only funded for Title 10</a:t>
            </a:r>
          </a:p>
          <a:p>
            <a:pPr marL="628650" lvl="2" indent="-171450">
              <a:lnSpc>
                <a:spcPct val="80000"/>
              </a:lnSpc>
              <a:buFont typeface="Arial"/>
              <a:buChar char="•"/>
            </a:pPr>
            <a:r>
              <a:rPr lang="en-US" sz="1000" dirty="0" smtClean="0">
                <a:latin typeface="Arial" panose="020B0604020202020204" pitchFamily="34" charset="0"/>
                <a:cs typeface="Arial" panose="020B0604020202020204" pitchFamily="34" charset="0"/>
              </a:rPr>
              <a:t>The service member must be deployed for a minimum of six months</a:t>
            </a:r>
          </a:p>
          <a:p>
            <a:pPr marL="628650" lvl="2" indent="-171450">
              <a:lnSpc>
                <a:spcPct val="80000"/>
              </a:lnSpc>
              <a:buFont typeface="Arial"/>
              <a:buChar char="•"/>
            </a:pPr>
            <a:r>
              <a:rPr lang="en-US" sz="1000" dirty="0" smtClean="0">
                <a:latin typeface="Arial" panose="020B0604020202020204" pitchFamily="34" charset="0"/>
                <a:cs typeface="Arial" panose="020B0604020202020204" pitchFamily="34" charset="0"/>
              </a:rPr>
              <a:t>Deploying spouse eligible three months pre and post deployment</a:t>
            </a:r>
          </a:p>
          <a:p>
            <a:pPr marL="628650" lvl="1" indent="-171450" eaLnBrk="1" hangingPunct="1">
              <a:lnSpc>
                <a:spcPct val="80000"/>
              </a:lnSpc>
              <a:spcBef>
                <a:spcPct val="0"/>
              </a:spcBef>
              <a:buFont typeface="Arial"/>
              <a:buChar char="•"/>
            </a:pPr>
            <a:r>
              <a:rPr lang="en-US" sz="1000" dirty="0" smtClean="0">
                <a:latin typeface="Arial" panose="020B0604020202020204" pitchFamily="34" charset="0"/>
                <a:cs typeface="Arial" panose="020B0604020202020204" pitchFamily="34" charset="0"/>
              </a:rPr>
              <a:t>Military members</a:t>
            </a:r>
            <a:r>
              <a:rPr lang="en-US" sz="1000" baseline="0" dirty="0" smtClean="0">
                <a:latin typeface="Arial" panose="020B0604020202020204" pitchFamily="34" charset="0"/>
                <a:cs typeface="Arial" panose="020B0604020202020204" pitchFamily="34" charset="0"/>
              </a:rPr>
              <a:t> and families</a:t>
            </a:r>
            <a:r>
              <a:rPr lang="en-US" sz="1000" dirty="0" smtClean="0">
                <a:latin typeface="Arial" panose="020B0604020202020204" pitchFamily="34" charset="0"/>
                <a:cs typeface="Arial" panose="020B0604020202020204" pitchFamily="34" charset="0"/>
              </a:rPr>
              <a:t> are required to use the YMCA at least eight separate calendar days per month in order to qualify for membership renewal  (Multiple family members attending on the same day only counts as one visit)</a:t>
            </a:r>
          </a:p>
          <a:p>
            <a:pPr marL="628650" lvl="2" indent="-171450" eaLnBrk="1" hangingPunct="1">
              <a:lnSpc>
                <a:spcPct val="80000"/>
              </a:lnSpc>
              <a:spcBef>
                <a:spcPct val="0"/>
              </a:spcBef>
              <a:buFont typeface="Arial"/>
              <a:buChar char="•"/>
            </a:pPr>
            <a:r>
              <a:rPr lang="en-US" sz="1000" dirty="0" smtClean="0">
                <a:latin typeface="Arial" panose="020B0604020202020204" pitchFamily="34" charset="0"/>
                <a:cs typeface="Arial" panose="020B0604020202020204" pitchFamily="34" charset="0"/>
              </a:rPr>
              <a:t>Memberships can be renewed in six month increments for up to 18 months if usage requirements are met</a:t>
            </a:r>
          </a:p>
          <a:p>
            <a:pPr marL="628650" lvl="1" indent="-171450" eaLnBrk="1" hangingPunct="1">
              <a:lnSpc>
                <a:spcPct val="80000"/>
              </a:lnSpc>
              <a:spcBef>
                <a:spcPct val="0"/>
              </a:spcBef>
              <a:buFont typeface="Arial"/>
              <a:buChar char="•"/>
            </a:pPr>
            <a:r>
              <a:rPr lang="en-US" sz="1000" dirty="0" smtClean="0">
                <a:latin typeface="Arial" panose="020B0604020202020204" pitchFamily="34" charset="0"/>
                <a:cs typeface="Arial" panose="020B0604020202020204" pitchFamily="34" charset="0"/>
              </a:rPr>
              <a:t>There are not provisions for reimbursements if the service member is already a member of the YMCA</a:t>
            </a:r>
          </a:p>
          <a:p>
            <a:pPr marL="171450" indent="-171450" eaLnBrk="1" hangingPunct="1">
              <a:lnSpc>
                <a:spcPct val="80000"/>
              </a:lnSpc>
              <a:spcBef>
                <a:spcPct val="0"/>
              </a:spcBef>
              <a:buFont typeface="Arial"/>
              <a:buChar char="•"/>
            </a:pPr>
            <a:r>
              <a:rPr lang="en-US" sz="1000" dirty="0" smtClean="0">
                <a:latin typeface="Arial" panose="020B0604020202020204" pitchFamily="34" charset="0"/>
                <a:cs typeface="Arial" panose="020B0604020202020204" pitchFamily="34" charset="0"/>
              </a:rPr>
              <a:t>Respite child care services:</a:t>
            </a:r>
          </a:p>
          <a:p>
            <a:pPr marL="628650" lvl="1" indent="-171450" eaLnBrk="1" hangingPunct="1">
              <a:lnSpc>
                <a:spcPct val="80000"/>
              </a:lnSpc>
              <a:spcBef>
                <a:spcPct val="0"/>
              </a:spcBef>
              <a:buFont typeface="Arial"/>
              <a:buChar char="•"/>
            </a:pPr>
            <a:r>
              <a:rPr lang="en-US" sz="1000" dirty="0" smtClean="0">
                <a:latin typeface="Arial" panose="020B0604020202020204" pitchFamily="34" charset="0"/>
                <a:cs typeface="Arial" panose="020B0604020202020204" pitchFamily="34" charset="0"/>
              </a:rPr>
              <a:t>Available to assist parents or guardians caring for the children (up to 12 years old) of a deployed service member</a:t>
            </a:r>
          </a:p>
          <a:p>
            <a:pPr marL="628650" lvl="1" indent="-171450" eaLnBrk="1" hangingPunct="1">
              <a:lnSpc>
                <a:spcPct val="80000"/>
              </a:lnSpc>
              <a:spcBef>
                <a:spcPct val="0"/>
              </a:spcBef>
              <a:buFont typeface="Arial"/>
              <a:buChar char="•"/>
            </a:pPr>
            <a:r>
              <a:rPr lang="en-US" sz="1000" dirty="0" smtClean="0">
                <a:latin typeface="Arial" panose="020B0604020202020204" pitchFamily="34" charset="0"/>
                <a:cs typeface="Arial" panose="020B0604020202020204" pitchFamily="34" charset="0"/>
              </a:rPr>
              <a:t>The service provides for up to 16 hours, per child, per month</a:t>
            </a:r>
          </a:p>
          <a:p>
            <a:pPr marL="628650" lvl="1" indent="-171450" eaLnBrk="1" hangingPunct="1">
              <a:lnSpc>
                <a:spcPct val="80000"/>
              </a:lnSpc>
              <a:spcBef>
                <a:spcPct val="0"/>
              </a:spcBef>
              <a:buFont typeface="Arial"/>
              <a:buChar char="•"/>
            </a:pPr>
            <a:r>
              <a:rPr lang="en-US" sz="1000" dirty="0" smtClean="0">
                <a:latin typeface="Arial" panose="020B0604020202020204" pitchFamily="34" charset="0"/>
                <a:cs typeface="Arial" panose="020B0604020202020204" pitchFamily="34" charset="0"/>
              </a:rPr>
              <a:t>It</a:t>
            </a:r>
            <a:r>
              <a:rPr lang="ja-JP" altLang="en-US" sz="1000" dirty="0" smtClean="0">
                <a:latin typeface="Arial" panose="020B0604020202020204" pitchFamily="34" charset="0"/>
                <a:cs typeface="Arial" panose="020B0604020202020204" pitchFamily="34" charset="0"/>
              </a:rPr>
              <a:t>’</a:t>
            </a:r>
            <a:r>
              <a:rPr lang="en-US" sz="1000" dirty="0" smtClean="0">
                <a:latin typeface="Arial" panose="020B0604020202020204" pitchFamily="34" charset="0"/>
                <a:cs typeface="Arial" panose="020B0604020202020204" pitchFamily="34" charset="0"/>
              </a:rPr>
              <a:t>s important to know that it is up to each YMCA as to whether or not, and to what age level, they participate in respite child care.  Because of this, it</a:t>
            </a:r>
            <a:r>
              <a:rPr lang="ja-JP" altLang="en-US" sz="1000" dirty="0" smtClean="0">
                <a:latin typeface="Arial" panose="020B0604020202020204" pitchFamily="34" charset="0"/>
                <a:cs typeface="Arial" panose="020B0604020202020204" pitchFamily="34" charset="0"/>
              </a:rPr>
              <a:t>’</a:t>
            </a:r>
            <a:r>
              <a:rPr lang="en-US" sz="1000" dirty="0" smtClean="0">
                <a:latin typeface="Arial" panose="020B0604020202020204" pitchFamily="34" charset="0"/>
                <a:cs typeface="Arial" panose="020B0604020202020204" pitchFamily="34" charset="0"/>
              </a:rPr>
              <a:t>s important to review the information that is available on Military OneSource regarding the YMCA nearest you.</a:t>
            </a:r>
          </a:p>
          <a:p>
            <a:pPr marL="171450" lvl="0" indent="-171450" eaLnBrk="1" hangingPunct="1">
              <a:lnSpc>
                <a:spcPct val="80000"/>
              </a:lnSpc>
              <a:spcBef>
                <a:spcPct val="0"/>
              </a:spcBef>
              <a:buFont typeface="Arial"/>
              <a:buChar char="•"/>
            </a:pPr>
            <a:r>
              <a:rPr lang="en-US" sz="1000" dirty="0" smtClean="0">
                <a:latin typeface="Arial" panose="020B0604020202020204" pitchFamily="34" charset="0"/>
                <a:cs typeface="Arial" panose="020B0604020202020204" pitchFamily="34" charset="0"/>
              </a:rPr>
              <a:t>Access the links on the website for eligibility requirements, forms and more information. </a:t>
            </a:r>
          </a:p>
          <a:p>
            <a:pPr>
              <a:lnSpc>
                <a:spcPct val="80000"/>
              </a:lnSpc>
              <a:spcBef>
                <a:spcPct val="0"/>
              </a:spcBef>
            </a:pPr>
            <a:r>
              <a:rPr lang="en-US" sz="1000" dirty="0" smtClean="0">
                <a:latin typeface="Arial" panose="020B0604020202020204" pitchFamily="34" charset="0"/>
                <a:cs typeface="Arial" panose="020B0604020202020204" pitchFamily="34" charset="0"/>
              </a:rPr>
              <a:t> </a:t>
            </a:r>
          </a:p>
          <a:p>
            <a:pPr>
              <a:lnSpc>
                <a:spcPct val="80000"/>
              </a:lnSpc>
              <a:spcBef>
                <a:spcPct val="0"/>
              </a:spcBef>
            </a:pPr>
            <a:r>
              <a:rPr lang="en-US" sz="1000" b="1" u="sng" dirty="0" smtClean="0">
                <a:latin typeface="Arial" panose="020B0604020202020204" pitchFamily="34" charset="0"/>
                <a:cs typeface="Arial" panose="020B0604020202020204" pitchFamily="34" charset="0"/>
              </a:rPr>
              <a:t>Briefer notes</a:t>
            </a:r>
          </a:p>
          <a:p>
            <a:pPr marL="171450" indent="-171450">
              <a:lnSpc>
                <a:spcPct val="80000"/>
              </a:lnSpc>
              <a:spcBef>
                <a:spcPct val="0"/>
              </a:spcBef>
              <a:buFont typeface="Arial" pitchFamily="34" charset="0"/>
              <a:buChar char="•"/>
            </a:pPr>
            <a:r>
              <a:rPr lang="en-US" sz="1000" b="0" u="none" dirty="0" smtClean="0">
                <a:latin typeface="Arial" panose="020B0604020202020204" pitchFamily="34" charset="0"/>
                <a:cs typeface="Arial" panose="020B0604020202020204" pitchFamily="34" charset="0"/>
              </a:rPr>
              <a:t>Do</a:t>
            </a:r>
            <a:r>
              <a:rPr lang="en-US" sz="1000" b="0" u="none" baseline="0" dirty="0" smtClean="0">
                <a:latin typeface="Arial" panose="020B0604020202020204" pitchFamily="34" charset="0"/>
                <a:cs typeface="Arial" panose="020B0604020202020204" pitchFamily="34" charset="0"/>
              </a:rPr>
              <a:t> not brief on eligibility for active duty independent duty personnel and their families or eligibility for relocated spouses and family members of deployed active duty personnel. </a:t>
            </a:r>
            <a:r>
              <a:rPr lang="en-US" sz="1000" dirty="0" smtClean="0">
                <a:latin typeface="Arial" panose="020B0604020202020204" pitchFamily="34" charset="0"/>
                <a:cs typeface="Arial" panose="020B0604020202020204" pitchFamily="34" charset="0"/>
              </a:rPr>
              <a:t>Refer individuals to the websites for information related to these areas if questions arise.</a:t>
            </a:r>
          </a:p>
        </p:txBody>
      </p:sp>
      <p:sp>
        <p:nvSpPr>
          <p:cNvPr id="4" name="Slide Number Placeholder 3"/>
          <p:cNvSpPr>
            <a:spLocks noGrp="1"/>
          </p:cNvSpPr>
          <p:nvPr>
            <p:ph type="sldNum" sz="quarter" idx="10"/>
          </p:nvPr>
        </p:nvSpPr>
        <p:spPr/>
        <p:txBody>
          <a:bodyPr/>
          <a:lstStyle/>
          <a:p>
            <a:fld id="{E74FC1A3-E520-BB47-966D-5CAAF0E05D70}" type="slidenum">
              <a:rPr lang="en-US" smtClean="0"/>
              <a:pPr/>
              <a:t>22</a:t>
            </a:fld>
            <a:endParaRPr lang="en-US" dirty="0"/>
          </a:p>
        </p:txBody>
      </p:sp>
    </p:spTree>
    <p:extLst>
      <p:ext uri="{BB962C8B-B14F-4D97-AF65-F5344CB8AC3E}">
        <p14:creationId xmlns:p14="http://schemas.microsoft.com/office/powerpoint/2010/main" val="25680448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latin typeface="Arial" pitchFamily="34" charset="0"/>
                <a:cs typeface="Arial" pitchFamily="34" charset="0"/>
              </a:rPr>
              <a:t>Talking points</a:t>
            </a:r>
          </a:p>
          <a:p>
            <a:pPr marL="171450" indent="-171450">
              <a:buFont typeface="Arial" pitchFamily="34" charset="0"/>
              <a:buChar char="•"/>
            </a:pPr>
            <a:r>
              <a:rPr lang="en-US" dirty="0" smtClean="0">
                <a:latin typeface="Arial" pitchFamily="34" charset="0"/>
                <a:cs typeface="Arial" pitchFamily="34" charset="0"/>
              </a:rPr>
              <a:t>Access to Military OneSource social media outlets is conveniently located on the homepage.</a:t>
            </a:r>
          </a:p>
          <a:p>
            <a:pPr marL="628650" lvl="1" indent="-171450">
              <a:buFont typeface="Arial" pitchFamily="34" charset="0"/>
              <a:buChar char="•"/>
            </a:pPr>
            <a:r>
              <a:rPr lang="en-US" dirty="0" smtClean="0">
                <a:latin typeface="Arial" pitchFamily="34" charset="0"/>
                <a:cs typeface="Arial" pitchFamily="34" charset="0"/>
              </a:rPr>
              <a:t>View the Twitter feed on the right-hand side of the page.</a:t>
            </a:r>
          </a:p>
          <a:p>
            <a:pPr marL="628650" lvl="1" indent="-171450">
              <a:buFont typeface="Arial" pitchFamily="34" charset="0"/>
              <a:buChar char="•"/>
            </a:pPr>
            <a:r>
              <a:rPr lang="en-US" dirty="0" smtClean="0">
                <a:latin typeface="Arial" pitchFamily="34" charset="0"/>
                <a:cs typeface="Arial" pitchFamily="34" charset="0"/>
              </a:rPr>
              <a:t>Follow</a:t>
            </a:r>
            <a:r>
              <a:rPr lang="en-US" baseline="0" dirty="0" smtClean="0">
                <a:latin typeface="Arial" pitchFamily="34" charset="0"/>
                <a:cs typeface="Arial" pitchFamily="34" charset="0"/>
              </a:rPr>
              <a:t> the link to the Military OneSource Facebook page.</a:t>
            </a:r>
            <a:endParaRPr lang="en-US" dirty="0" smtClean="0">
              <a:latin typeface="Arial" pitchFamily="34" charset="0"/>
              <a:cs typeface="Arial" pitchFamily="34" charset="0"/>
            </a:endParaRPr>
          </a:p>
          <a:p>
            <a:pPr marL="628650" lvl="1" indent="-171450">
              <a:buFont typeface="Arial" pitchFamily="34" charset="0"/>
              <a:buChar char="•"/>
            </a:pPr>
            <a:r>
              <a:rPr lang="en-US" dirty="0" smtClean="0">
                <a:latin typeface="Arial" pitchFamily="34" charset="0"/>
                <a:cs typeface="Arial" pitchFamily="34" charset="0"/>
              </a:rPr>
              <a:t>The latest Blog Brigade entry can be found just below the image box, in the middle of the page.</a:t>
            </a:r>
          </a:p>
          <a:p>
            <a:pPr marL="171450" indent="-171450">
              <a:buFont typeface="Arial" pitchFamily="34" charset="0"/>
              <a:buChar char="•"/>
            </a:pPr>
            <a:r>
              <a:rPr lang="en-US" dirty="0" smtClean="0">
                <a:latin typeface="Arial" pitchFamily="34" charset="0"/>
                <a:cs typeface="Arial" pitchFamily="34" charset="0"/>
              </a:rPr>
              <a:t>More complete access to social media can be found by hovering over the Social Media Hub tab at the top of the homepage. Here you’ll find links to:</a:t>
            </a:r>
          </a:p>
          <a:p>
            <a:pPr marL="628650" lvl="1" indent="-171450">
              <a:buFont typeface="Arial" pitchFamily="34" charset="0"/>
              <a:buChar char="•"/>
            </a:pPr>
            <a:r>
              <a:rPr lang="en-US" dirty="0" smtClean="0">
                <a:latin typeface="Arial" pitchFamily="34" charset="0"/>
                <a:cs typeface="Arial" pitchFamily="34" charset="0"/>
              </a:rPr>
              <a:t>Social media hub</a:t>
            </a:r>
          </a:p>
          <a:p>
            <a:pPr marL="628650" lvl="1" indent="-171450">
              <a:buFont typeface="Arial" pitchFamily="34" charset="0"/>
              <a:buChar char="•"/>
            </a:pPr>
            <a:r>
              <a:rPr lang="en-US" dirty="0" smtClean="0">
                <a:latin typeface="Arial" pitchFamily="34" charset="0"/>
                <a:cs typeface="Arial" pitchFamily="34" charset="0"/>
              </a:rPr>
              <a:t>Blog Brigade</a:t>
            </a:r>
          </a:p>
          <a:p>
            <a:pPr marL="628650" lvl="1" indent="-171450">
              <a:buFont typeface="Arial" pitchFamily="34" charset="0"/>
              <a:buChar char="•"/>
            </a:pPr>
            <a:r>
              <a:rPr lang="en-US" dirty="0" smtClean="0">
                <a:latin typeface="Arial" pitchFamily="34" charset="0"/>
                <a:cs typeface="Arial" pitchFamily="34" charset="0"/>
              </a:rPr>
              <a:t>Discussion boards</a:t>
            </a:r>
          </a:p>
          <a:p>
            <a:pPr marL="628650" lvl="1" indent="-171450">
              <a:buFont typeface="Arial" pitchFamily="34" charset="0"/>
              <a:buChar char="•"/>
            </a:pPr>
            <a:r>
              <a:rPr lang="en-US" dirty="0" smtClean="0">
                <a:latin typeface="Arial" pitchFamily="34" charset="0"/>
                <a:cs typeface="Arial" pitchFamily="34" charset="0"/>
              </a:rPr>
              <a:t>Podcasts</a:t>
            </a:r>
          </a:p>
          <a:p>
            <a:pPr marL="628650" lvl="1" indent="-171450">
              <a:buFont typeface="Arial" pitchFamily="34" charset="0"/>
              <a:buChar char="•"/>
            </a:pPr>
            <a:r>
              <a:rPr lang="en-US" dirty="0" smtClean="0">
                <a:latin typeface="Arial" pitchFamily="34" charset="0"/>
                <a:cs typeface="Arial" pitchFamily="34" charset="0"/>
              </a:rPr>
              <a:t>Webinars</a:t>
            </a:r>
          </a:p>
          <a:p>
            <a:pPr marL="628650" lvl="1" indent="-171450">
              <a:buFont typeface="Arial" pitchFamily="34" charset="0"/>
              <a:buChar char="•"/>
            </a:pPr>
            <a:r>
              <a:rPr lang="en-US" dirty="0" smtClean="0">
                <a:latin typeface="Arial" pitchFamily="34" charset="0"/>
                <a:cs typeface="Arial" pitchFamily="34" charset="0"/>
              </a:rPr>
              <a:t>Widgets</a:t>
            </a:r>
          </a:p>
          <a:p>
            <a:pPr marL="628650" lvl="1" indent="-171450">
              <a:buFont typeface="Arial" pitchFamily="34" charset="0"/>
              <a:buChar char="•"/>
            </a:pPr>
            <a:r>
              <a:rPr lang="en-US" dirty="0" smtClean="0">
                <a:latin typeface="Arial" pitchFamily="34" charset="0"/>
                <a:cs typeface="Arial" pitchFamily="34" charset="0"/>
              </a:rPr>
              <a:t>Videos</a:t>
            </a:r>
          </a:p>
          <a:p>
            <a:pPr marL="628650" lvl="1" indent="-171450">
              <a:buFont typeface="Arial" pitchFamily="34" charset="0"/>
              <a:buChar char="•"/>
            </a:pPr>
            <a:endParaRPr lang="en-US" dirty="0" smtClean="0">
              <a:latin typeface="Arial" pitchFamily="34" charset="0"/>
              <a:cs typeface="Arial" pitchFamily="34" charset="0"/>
            </a:endParaRPr>
          </a:p>
          <a:p>
            <a:pPr marL="0" lvl="0" indent="0">
              <a:buFont typeface="Arial" pitchFamily="34" charset="0"/>
              <a:buNone/>
            </a:pPr>
            <a:r>
              <a:rPr lang="en-US" b="1" u="sng" dirty="0" smtClean="0">
                <a:latin typeface="Arial" pitchFamily="34" charset="0"/>
                <a:cs typeface="Arial" pitchFamily="34" charset="0"/>
              </a:rPr>
              <a:t>Briefer notes</a:t>
            </a:r>
          </a:p>
          <a:p>
            <a:pPr marL="171450" lvl="0" indent="-171450">
              <a:buFont typeface="Arial" pitchFamily="34" charset="0"/>
              <a:buChar char="•"/>
            </a:pPr>
            <a:r>
              <a:rPr lang="en-US" b="0" u="none" dirty="0" smtClean="0">
                <a:latin typeface="Arial" pitchFamily="34" charset="0"/>
                <a:cs typeface="Arial" pitchFamily="34" charset="0"/>
              </a:rPr>
              <a:t>Explain</a:t>
            </a:r>
            <a:r>
              <a:rPr lang="en-US" b="0" u="none" baseline="0" dirty="0" smtClean="0">
                <a:latin typeface="Arial" pitchFamily="34" charset="0"/>
                <a:cs typeface="Arial" pitchFamily="34" charset="0"/>
              </a:rPr>
              <a:t> some of the social media offerings and remind audience of upcoming webinars.</a:t>
            </a:r>
            <a:endParaRPr lang="en-US" b="0" u="none"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C28D949-B16B-E84B-B434-391559256F84}"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41867342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latin typeface="Arial" panose="020B0604020202020204" pitchFamily="34" charset="0"/>
                <a:cs typeface="Arial" panose="020B0604020202020204" pitchFamily="34" charset="0"/>
              </a:rPr>
              <a:t>Talking points</a:t>
            </a:r>
            <a:endParaRPr lang="en-US" dirty="0">
              <a:latin typeface="Arial" panose="020B0604020202020204" pitchFamily="34" charset="0"/>
              <a:cs typeface="Arial" panose="020B0604020202020204" pitchFamily="34" charset="0"/>
            </a:endParaRPr>
          </a:p>
          <a:p>
            <a:pPr marL="171428" indent="-171428">
              <a:buFont typeface="Arial" pitchFamily="34" charset="0"/>
              <a:buChar char="•"/>
            </a:pPr>
            <a:r>
              <a:rPr lang="en-US" dirty="0">
                <a:latin typeface="Arial" panose="020B0604020202020204" pitchFamily="34" charset="0"/>
                <a:cs typeface="Arial" panose="020B0604020202020204" pitchFamily="34" charset="0"/>
              </a:rPr>
              <a:t>Military One Source provides electronic library resources at no cost 24 hours a day, 7 days a week and 365 days a year.  </a:t>
            </a:r>
            <a:r>
              <a:rPr lang="en-US" u="sng" dirty="0">
                <a:latin typeface="Arial" panose="020B0604020202020204" pitchFamily="34" charset="0"/>
                <a:cs typeface="Arial" panose="020B0604020202020204" pitchFamily="34" charset="0"/>
              </a:rPr>
              <a:t>Note for Guard, reserve and remote location audiences: This is a particularly helpful benefit for those who may not have physical access to an installation library. </a:t>
            </a:r>
            <a:endParaRPr lang="en-US" dirty="0">
              <a:latin typeface="Arial" panose="020B0604020202020204" pitchFamily="34" charset="0"/>
              <a:cs typeface="Arial" panose="020B0604020202020204" pitchFamily="34" charset="0"/>
            </a:endParaRPr>
          </a:p>
          <a:p>
            <a:pPr marL="171428" indent="-171428">
              <a:buFont typeface="Arial" pitchFamily="34" charset="0"/>
              <a:buChar char="•"/>
            </a:pPr>
            <a:r>
              <a:rPr lang="en-US" dirty="0">
                <a:latin typeface="Arial" panose="020B0604020202020204" pitchFamily="34" charset="0"/>
                <a:cs typeface="Arial" panose="020B0604020202020204" pitchFamily="34" charset="0"/>
              </a:rPr>
              <a:t>The online resources are provided by the DoD Morale, Welfare and Recreation Library program and can be accessed through the Morale, Welfare and Recreation link under the Military Life Topics tab. </a:t>
            </a:r>
          </a:p>
          <a:p>
            <a:pPr marL="171428" indent="-171428">
              <a:buFont typeface="Arial" pitchFamily="34" charset="0"/>
              <a:buChar char="•"/>
            </a:pPr>
            <a:endParaRPr lang="en-US" dirty="0">
              <a:latin typeface="Arial" panose="020B0604020202020204" pitchFamily="34" charset="0"/>
              <a:cs typeface="Arial" panose="020B0604020202020204" pitchFamily="34" charset="0"/>
            </a:endParaRPr>
          </a:p>
          <a:p>
            <a:r>
              <a:rPr lang="en-US" b="1" u="sng" dirty="0">
                <a:latin typeface="Arial" panose="020B0604020202020204" pitchFamily="34" charset="0"/>
                <a:cs typeface="Arial" panose="020B0604020202020204" pitchFamily="34" charset="0"/>
              </a:rPr>
              <a:t>Briefer notes</a:t>
            </a:r>
          </a:p>
          <a:p>
            <a:pPr marL="171428" indent="-171428">
              <a:buFont typeface="Arial" pitchFamily="34" charset="0"/>
              <a:buChar char="•"/>
            </a:pPr>
            <a:r>
              <a:rPr lang="en-US" dirty="0">
                <a:latin typeface="Arial" panose="020B0604020202020204" pitchFamily="34" charset="0"/>
                <a:cs typeface="Arial" panose="020B0604020202020204" pitchFamily="34" charset="0"/>
              </a:rPr>
              <a:t>Discuss some of the information that is available using the selected widgets on the slide.  Not all resources available are represented on the slide. </a:t>
            </a:r>
          </a:p>
          <a:p>
            <a:pPr marL="628572" lvl="1" indent="-171428">
              <a:buFont typeface="Arial" pitchFamily="34" charset="0"/>
              <a:buChar char="•"/>
            </a:pPr>
            <a:r>
              <a:rPr lang="en-US" b="1" dirty="0">
                <a:latin typeface="Arial" panose="020B0604020202020204" pitchFamily="34" charset="0"/>
                <a:cs typeface="Arial" panose="020B0604020202020204" pitchFamily="34" charset="0"/>
              </a:rPr>
              <a:t>Peterson’s Education Resource Center </a:t>
            </a:r>
            <a:r>
              <a:rPr lang="en-US" dirty="0">
                <a:latin typeface="Arial" panose="020B0604020202020204" pitchFamily="34" charset="0"/>
                <a:cs typeface="Arial" panose="020B0604020202020204" pitchFamily="34" charset="0"/>
              </a:rPr>
              <a:t>provides study guides and practice tests for SAT, ACT, CLEP, ASVAB, certifications and more, as well as help with scholarships and the admissions process.</a:t>
            </a:r>
          </a:p>
          <a:p>
            <a:pPr marL="628572" lvl="1" indent="-171428">
              <a:buFont typeface="Arial" pitchFamily="34" charset="0"/>
              <a:buChar char="•"/>
            </a:pPr>
            <a:r>
              <a:rPr lang="en-US" b="1" dirty="0">
                <a:latin typeface="Arial" panose="020B0604020202020204" pitchFamily="34" charset="0"/>
                <a:cs typeface="Arial" panose="020B0604020202020204" pitchFamily="34" charset="0"/>
              </a:rPr>
              <a:t>Morningstar Investment Research Center </a:t>
            </a:r>
            <a:r>
              <a:rPr lang="en-US" dirty="0">
                <a:latin typeface="Arial" panose="020B0604020202020204" pitchFamily="34" charset="0"/>
                <a:cs typeface="Arial" panose="020B0604020202020204" pitchFamily="34" charset="0"/>
              </a:rPr>
              <a:t>offers information and advice on mutual funds, stocks, exchange traded funds and companies. </a:t>
            </a:r>
          </a:p>
          <a:p>
            <a:pPr marL="628572" lvl="1" indent="-171428">
              <a:buFont typeface="Arial" pitchFamily="34" charset="0"/>
              <a:buChar char="•"/>
            </a:pPr>
            <a:r>
              <a:rPr lang="en-US" b="1" dirty="0">
                <a:latin typeface="Arial" panose="020B0604020202020204" pitchFamily="34" charset="0"/>
                <a:cs typeface="Arial" panose="020B0604020202020204" pitchFamily="34" charset="0"/>
              </a:rPr>
              <a:t>Career Transitions </a:t>
            </a:r>
            <a:r>
              <a:rPr lang="en-US" dirty="0">
                <a:latin typeface="Arial" panose="020B0604020202020204" pitchFamily="34" charset="0"/>
                <a:cs typeface="Arial" panose="020B0604020202020204" pitchFamily="34" charset="0"/>
              </a:rPr>
              <a:t>helps users find job announcements, write a resume, map military experience to civilian jobs, write a cover letter, access career interests and participate in an interview simulation.</a:t>
            </a:r>
          </a:p>
          <a:p>
            <a:pPr marL="628572" lvl="1" indent="-171428">
              <a:buFont typeface="Arial" pitchFamily="34" charset="0"/>
              <a:buChar char="•"/>
            </a:pPr>
            <a:r>
              <a:rPr lang="en-US" b="1" dirty="0">
                <a:latin typeface="Arial" panose="020B0604020202020204" pitchFamily="34" charset="0"/>
                <a:cs typeface="Arial" panose="020B0604020202020204" pitchFamily="34" charset="0"/>
              </a:rPr>
              <a:t>Master File Premier and Academic One Source</a:t>
            </a:r>
            <a:r>
              <a:rPr lang="en-US" dirty="0">
                <a:latin typeface="Arial" panose="020B0604020202020204" pitchFamily="34" charset="0"/>
                <a:cs typeface="Arial" panose="020B0604020202020204" pitchFamily="34" charset="0"/>
              </a:rPr>
              <a:t> links to scholarly and informational full-text journal articles, including extensive coverage of the sciences, technology, medicine, the arts, theology, literature, history and culture. </a:t>
            </a:r>
          </a:p>
          <a:p>
            <a:pPr marL="628572" lvl="1" indent="-171428">
              <a:buFont typeface="Arial" pitchFamily="34" charset="0"/>
              <a:buChar char="•"/>
            </a:pPr>
            <a:r>
              <a:rPr lang="en-US" b="1" dirty="0">
                <a:latin typeface="Arial" panose="020B0604020202020204" pitchFamily="34" charset="0"/>
                <a:cs typeface="Arial" panose="020B0604020202020204" pitchFamily="34" charset="0"/>
              </a:rPr>
              <a:t>Auto Repair Reference Center</a:t>
            </a:r>
            <a:r>
              <a:rPr lang="en-US" dirty="0">
                <a:latin typeface="Arial" panose="020B0604020202020204" pitchFamily="34" charset="0"/>
                <a:cs typeface="Arial" panose="020B0604020202020204" pitchFamily="34" charset="0"/>
              </a:rPr>
              <a:t> offers complete automotive repair manuals, 1954 to current.</a:t>
            </a:r>
          </a:p>
          <a:p>
            <a:pPr marL="628572" lvl="1" indent="-171428">
              <a:buFont typeface="Arial" pitchFamily="34" charset="0"/>
              <a:buChar char="•"/>
            </a:pPr>
            <a:r>
              <a:rPr lang="en-US" b="1" dirty="0">
                <a:latin typeface="Arial" panose="020B0604020202020204" pitchFamily="34" charset="0"/>
                <a:cs typeface="Arial" panose="020B0604020202020204" pitchFamily="34" charset="0"/>
              </a:rPr>
              <a:t>Heritage Quest</a:t>
            </a:r>
            <a:r>
              <a:rPr lang="en-US" dirty="0">
                <a:latin typeface="Arial" panose="020B0604020202020204" pitchFamily="34" charset="0"/>
                <a:cs typeface="Arial" panose="020B0604020202020204" pitchFamily="34" charset="0"/>
              </a:rPr>
              <a:t> offers an essential collection of unique materials for both genealogical and historical researchers with coverage dating back to the late 1700s. </a:t>
            </a:r>
          </a:p>
          <a:p>
            <a:pPr marL="628572" lvl="1" indent="-171428">
              <a:buFont typeface="Arial" pitchFamily="34" charset="0"/>
              <a:buChar char="•"/>
            </a:pPr>
            <a:r>
              <a:rPr lang="en-US" b="1" dirty="0">
                <a:latin typeface="Arial" panose="020B0604020202020204" pitchFamily="34" charset="0"/>
                <a:cs typeface="Arial" panose="020B0604020202020204" pitchFamily="34" charset="0"/>
              </a:rPr>
              <a:t>Kids </a:t>
            </a:r>
            <a:r>
              <a:rPr lang="en-US" b="1" dirty="0" err="1">
                <a:latin typeface="Arial" panose="020B0604020202020204" pitchFamily="34" charset="0"/>
                <a:cs typeface="Arial" panose="020B0604020202020204" pitchFamily="34" charset="0"/>
              </a:rPr>
              <a:t>InfoBits</a:t>
            </a:r>
            <a:r>
              <a:rPr lang="en-US" dirty="0">
                <a:latin typeface="Arial" panose="020B0604020202020204" pitchFamily="34" charset="0"/>
                <a:cs typeface="Arial" panose="020B0604020202020204" pitchFamily="34" charset="0"/>
              </a:rPr>
              <a:t> is designed especially for students in kindergarten through grade five. </a:t>
            </a:r>
          </a:p>
          <a:p>
            <a:pPr marL="628572" lvl="1" indent="-171428">
              <a:buFont typeface="Arial" pitchFamily="34" charset="0"/>
              <a:buChar char="•"/>
            </a:pPr>
            <a:r>
              <a:rPr lang="en-US" b="1" dirty="0">
                <a:latin typeface="Arial" panose="020B0604020202020204" pitchFamily="34" charset="0"/>
                <a:cs typeface="Arial" panose="020B0604020202020204" pitchFamily="34" charset="0"/>
              </a:rPr>
              <a:t>Culture Grams </a:t>
            </a:r>
            <a:r>
              <a:rPr lang="en-US" dirty="0">
                <a:latin typeface="Arial" panose="020B0604020202020204" pitchFamily="34" charset="0"/>
                <a:cs typeface="Arial" panose="020B0604020202020204" pitchFamily="34" charset="0"/>
              </a:rPr>
              <a:t>allows users to experience the world and its people through detailed cultural information on more than 200 countries through both adult and child interfaces.</a:t>
            </a:r>
          </a:p>
          <a:p>
            <a:pPr marL="628572" lvl="1" indent="-171428">
              <a:buFont typeface="Arial" pitchFamily="34" charset="0"/>
              <a:buChar char="•"/>
            </a:pPr>
            <a:r>
              <a:rPr lang="en-US" b="1" dirty="0">
                <a:latin typeface="Arial" panose="020B0604020202020204" pitchFamily="34" charset="0"/>
                <a:cs typeface="Arial" panose="020B0604020202020204" pitchFamily="34" charset="0"/>
              </a:rPr>
              <a:t>One Click Digital and EBSCO eBooks Collection</a:t>
            </a:r>
            <a:r>
              <a:rPr lang="en-US" dirty="0">
                <a:latin typeface="Arial" panose="020B0604020202020204" pitchFamily="34" charset="0"/>
                <a:cs typeface="Arial" panose="020B0604020202020204" pitchFamily="34" charset="0"/>
              </a:rPr>
              <a:t> offers downloadable audio files and eBooks for checkout.</a:t>
            </a:r>
          </a:p>
          <a:p>
            <a:pPr marL="628572" lvl="1" indent="-171428">
              <a:buFont typeface="Arial" pitchFamily="34" charset="0"/>
              <a:buChar char="•"/>
            </a:pPr>
            <a:r>
              <a:rPr lang="en-US" b="1" dirty="0" err="1">
                <a:latin typeface="Arial" panose="020B0604020202020204" pitchFamily="34" charset="0"/>
                <a:cs typeface="Arial" panose="020B0604020202020204" pitchFamily="34" charset="0"/>
              </a:rPr>
              <a:t>TumbleBook</a:t>
            </a:r>
            <a:r>
              <a:rPr lang="en-US" b="1" dirty="0">
                <a:latin typeface="Arial" panose="020B0604020202020204" pitchFamily="34" charset="0"/>
                <a:cs typeface="Arial" panose="020B0604020202020204" pitchFamily="34" charset="0"/>
              </a:rPr>
              <a:t> Library</a:t>
            </a:r>
            <a:r>
              <a:rPr lang="en-US" dirty="0">
                <a:latin typeface="Arial" panose="020B0604020202020204" pitchFamily="34" charset="0"/>
                <a:cs typeface="Arial" panose="020B0604020202020204" pitchFamily="34" charset="0"/>
              </a:rPr>
              <a:t> is an online collection of eBooks for reading, listening and playing games for ages 4-12.</a:t>
            </a:r>
          </a:p>
          <a:p>
            <a:pPr marL="628572" lvl="1" indent="-171428">
              <a:buFont typeface="Arial" pitchFamily="34" charset="0"/>
              <a:buChar char="•"/>
            </a:pPr>
            <a:r>
              <a:rPr lang="en-US" b="1" dirty="0">
                <a:latin typeface="Arial" panose="020B0604020202020204" pitchFamily="34" charset="0"/>
                <a:cs typeface="Arial" panose="020B0604020202020204" pitchFamily="34" charset="0"/>
              </a:rPr>
              <a:t>Safari Books Online </a:t>
            </a:r>
            <a:r>
              <a:rPr lang="en-US" dirty="0">
                <a:latin typeface="Arial" panose="020B0604020202020204" pitchFamily="34" charset="0"/>
                <a:cs typeface="Arial" panose="020B0604020202020204" pitchFamily="34" charset="0"/>
              </a:rPr>
              <a:t>is an </a:t>
            </a:r>
            <a:r>
              <a:rPr lang="en-US" dirty="0" err="1">
                <a:latin typeface="Arial" panose="020B0604020202020204" pitchFamily="34" charset="0"/>
                <a:cs typeface="Arial" panose="020B0604020202020204" pitchFamily="34" charset="0"/>
              </a:rPr>
              <a:t>eReference</a:t>
            </a:r>
            <a:r>
              <a:rPr lang="en-US" dirty="0">
                <a:latin typeface="Arial" panose="020B0604020202020204" pitchFamily="34" charset="0"/>
                <a:cs typeface="Arial" panose="020B0604020202020204" pitchFamily="34" charset="0"/>
              </a:rPr>
              <a:t> library with thousands of business and information technology books. </a:t>
            </a:r>
          </a:p>
          <a:p>
            <a:pPr marL="628572" lvl="1" indent="-171428">
              <a:buFont typeface="Arial" pitchFamily="34" charset="0"/>
              <a:buChar char="•"/>
            </a:pPr>
            <a:r>
              <a:rPr lang="en-US" b="1" dirty="0">
                <a:latin typeface="Arial" panose="020B0604020202020204" pitchFamily="34" charset="0"/>
                <a:cs typeface="Arial" panose="020B0604020202020204" pitchFamily="34" charset="0"/>
              </a:rPr>
              <a:t>Tutor.com</a:t>
            </a:r>
            <a:r>
              <a:rPr lang="en-US" dirty="0">
                <a:latin typeface="Arial" panose="020B0604020202020204" pitchFamily="34" charset="0"/>
                <a:cs typeface="Arial" panose="020B0604020202020204" pitchFamily="34" charset="0"/>
              </a:rPr>
              <a:t> is a one-on-one online live homework help site.  See registration site for eligibility.</a:t>
            </a:r>
          </a:p>
          <a:p>
            <a:pPr marL="628572" lvl="1" indent="-171428">
              <a:buFont typeface="Arial" pitchFamily="34" charset="0"/>
              <a:buChar char="•"/>
            </a:pPr>
            <a:r>
              <a:rPr lang="en-US" b="1" dirty="0" err="1">
                <a:latin typeface="Arial" panose="020B0604020202020204" pitchFamily="34" charset="0"/>
                <a:cs typeface="Arial" panose="020B0604020202020204" pitchFamily="34" charset="0"/>
              </a:rPr>
              <a:t>NewsBank</a:t>
            </a:r>
            <a:r>
              <a:rPr lang="en-US" dirty="0">
                <a:latin typeface="Arial" panose="020B0604020202020204" pitchFamily="34" charset="0"/>
                <a:cs typeface="Arial" panose="020B0604020202020204" pitchFamily="34" charset="0"/>
              </a:rPr>
              <a:t> offers electronic editions of the Army, Air Force, Marine Corps, Navy, and Federal Times and other Defense and Government publications.</a:t>
            </a:r>
          </a:p>
          <a:p>
            <a:pPr marL="628572" lvl="1" indent="-171428">
              <a:buFont typeface="Arial" pitchFamily="34" charset="0"/>
              <a:buChar char="•"/>
            </a:pPr>
            <a:r>
              <a:rPr lang="en-US" b="1" dirty="0">
                <a:latin typeface="Arial" panose="020B0604020202020204" pitchFamily="34" charset="0"/>
                <a:cs typeface="Arial" panose="020B0604020202020204" pitchFamily="34" charset="0"/>
              </a:rPr>
              <a:t>Military and Intelligence Database</a:t>
            </a:r>
            <a:r>
              <a:rPr lang="en-US" dirty="0">
                <a:latin typeface="Arial" panose="020B0604020202020204" pitchFamily="34" charset="0"/>
                <a:cs typeface="Arial" panose="020B0604020202020204" pitchFamily="34" charset="0"/>
              </a:rPr>
              <a:t> is a custom collection of more than 500 journals, articles, books, and magazines with military and government relevance.</a:t>
            </a:r>
          </a:p>
        </p:txBody>
      </p:sp>
      <p:sp>
        <p:nvSpPr>
          <p:cNvPr id="4" name="Slide Number Placeholder 3"/>
          <p:cNvSpPr>
            <a:spLocks noGrp="1"/>
          </p:cNvSpPr>
          <p:nvPr>
            <p:ph type="sldNum" sz="quarter" idx="10"/>
          </p:nvPr>
        </p:nvSpPr>
        <p:spPr/>
        <p:txBody>
          <a:bodyPr/>
          <a:lstStyle/>
          <a:p>
            <a:fld id="{6C28D949-B16B-E84B-B434-391559256F84}"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3578981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latin typeface="Arial" charset="0"/>
                <a:cs typeface="Arial" charset="0"/>
              </a:rPr>
              <a:t>Talking points</a:t>
            </a:r>
          </a:p>
          <a:p>
            <a:pPr marL="171428" indent="-171428">
              <a:buFont typeface="Arial" pitchFamily="34" charset="0"/>
              <a:buChar char="•"/>
            </a:pPr>
            <a:r>
              <a:rPr lang="en-US" dirty="0">
                <a:latin typeface="Arial" charset="0"/>
                <a:cs typeface="Arial" charset="0"/>
              </a:rPr>
              <a:t>Military OneSource is available </a:t>
            </a:r>
            <a:r>
              <a:rPr lang="en-US" b="1" dirty="0">
                <a:latin typeface="Arial" charset="0"/>
                <a:cs typeface="Arial" charset="0"/>
              </a:rPr>
              <a:t>24/7/365</a:t>
            </a:r>
            <a:r>
              <a:rPr lang="en-US" dirty="0">
                <a:latin typeface="Arial" charset="0"/>
                <a:cs typeface="Arial" charset="0"/>
              </a:rPr>
              <a:t>, in other words, when you need us, we are there.</a:t>
            </a:r>
          </a:p>
          <a:p>
            <a:pPr marL="171428" indent="-171428">
              <a:buFont typeface="Arial" pitchFamily="34" charset="0"/>
              <a:buChar char="•"/>
            </a:pPr>
            <a:r>
              <a:rPr lang="en-US" dirty="0">
                <a:latin typeface="Arial" charset="0"/>
                <a:cs typeface="Arial" charset="0"/>
              </a:rPr>
              <a:t>You can </a:t>
            </a:r>
            <a:r>
              <a:rPr lang="en-US" b="1" dirty="0">
                <a:latin typeface="Arial" charset="0"/>
                <a:cs typeface="Arial" charset="0"/>
              </a:rPr>
              <a:t>call our toll-free number </a:t>
            </a:r>
            <a:r>
              <a:rPr lang="en-US" dirty="0">
                <a:latin typeface="Arial" charset="0"/>
                <a:cs typeface="Arial" charset="0"/>
              </a:rPr>
              <a:t>to talk to a </a:t>
            </a:r>
            <a:r>
              <a:rPr lang="en-US" b="1" dirty="0">
                <a:latin typeface="Arial" charset="0"/>
                <a:cs typeface="Arial" charset="0"/>
              </a:rPr>
              <a:t>trained master’s-level consultant </a:t>
            </a:r>
            <a:r>
              <a:rPr lang="en-US" dirty="0">
                <a:latin typeface="Arial" charset="0"/>
                <a:cs typeface="Arial" charset="0"/>
              </a:rPr>
              <a:t>who can offer confidential support and up-to-date practical solutions or appropriate referrals.</a:t>
            </a:r>
          </a:p>
          <a:p>
            <a:pPr marL="171428" indent="-171428">
              <a:buFont typeface="Arial" pitchFamily="34" charset="0"/>
              <a:buChar char="•"/>
            </a:pPr>
            <a:r>
              <a:rPr lang="en-US" dirty="0">
                <a:latin typeface="Arial" charset="0"/>
                <a:cs typeface="Arial" charset="0"/>
              </a:rPr>
              <a:t>Or, access our website and browse through everything the site has to offer, including webinars, newsletters and all of the other support discussed during this presentation.</a:t>
            </a:r>
          </a:p>
          <a:p>
            <a:pPr marL="171428" indent="-171428">
              <a:buFont typeface="Arial" pitchFamily="34" charset="0"/>
              <a:buChar char="•"/>
            </a:pPr>
            <a:r>
              <a:rPr lang="en-US" dirty="0">
                <a:latin typeface="Arial" charset="0"/>
                <a:cs typeface="Arial" charset="0"/>
              </a:rPr>
              <a:t>Even on the go, Military OneSource is at your fingertips. The mobile site allows you to reach all of the resources of the traditional Military OneSource website no matter where you are.</a:t>
            </a:r>
          </a:p>
          <a:p>
            <a:pPr marL="171428" indent="-171428">
              <a:buFont typeface="Arial" pitchFamily="34" charset="0"/>
              <a:buChar char="•"/>
            </a:pPr>
            <a:r>
              <a:rPr lang="en-US" dirty="0">
                <a:latin typeface="Arial" charset="0"/>
                <a:cs typeface="Arial" charset="0"/>
              </a:rPr>
              <a:t>Access to some information and services, including confidential non-medical counseling, requires you to log-in. To do so, you will need to create your own user name and password.</a:t>
            </a:r>
          </a:p>
          <a:p>
            <a:pPr marL="171428" indent="-171428">
              <a:buFont typeface="Arial" pitchFamily="34" charset="0"/>
              <a:buChar char="•"/>
            </a:pPr>
            <a:r>
              <a:rPr lang="en-US" dirty="0">
                <a:latin typeface="Arial" charset="0"/>
                <a:cs typeface="Arial" charset="0"/>
              </a:rPr>
              <a:t>You also have the option to </a:t>
            </a:r>
            <a:r>
              <a:rPr lang="en-US" b="1" dirty="0">
                <a:latin typeface="Arial" charset="0"/>
                <a:cs typeface="Arial" charset="0"/>
              </a:rPr>
              <a:t>email a consultant</a:t>
            </a:r>
            <a:r>
              <a:rPr lang="en-US" dirty="0">
                <a:latin typeface="Arial" charset="0"/>
                <a:cs typeface="Arial" charset="0"/>
              </a:rPr>
              <a:t> your question. The consultant will research your request and get back to you. If your request is urgent or time sensitive, you will want to call the toll-free number to speak with a live consultant.</a:t>
            </a:r>
          </a:p>
          <a:p>
            <a:pPr marL="171428" indent="-171428">
              <a:buFont typeface="Arial" pitchFamily="34" charset="0"/>
              <a:buChar char="•"/>
            </a:pPr>
            <a:r>
              <a:rPr lang="en-US" b="1" dirty="0">
                <a:latin typeface="Arial" charset="0"/>
                <a:cs typeface="Arial" charset="0"/>
              </a:rPr>
              <a:t>All Military OneSource services and materials are available at no cost to service members and their families.</a:t>
            </a:r>
          </a:p>
          <a:p>
            <a:pPr marL="171428" indent="-171428">
              <a:buFont typeface="Arial" pitchFamily="34" charset="0"/>
              <a:buChar char="•"/>
            </a:pPr>
            <a:r>
              <a:rPr lang="en-US" dirty="0">
                <a:latin typeface="Arial" charset="0"/>
                <a:cs typeface="Arial" charset="0"/>
              </a:rPr>
              <a:t>Additionally, Military OneSource is constantly looking for ways to improve the service, and values all feedback. We conduct surveys asking for information on your experience. The 12-question survey will periodically appear on the website, or you can access it direct via the Contact Us link.</a:t>
            </a:r>
          </a:p>
          <a:p>
            <a:pPr marL="171428" indent="-171428">
              <a:buFont typeface="Arial" pitchFamily="34" charset="0"/>
              <a:buChar char="•"/>
            </a:pPr>
            <a:r>
              <a:rPr lang="en-US" dirty="0">
                <a:latin typeface="Arial" charset="0"/>
                <a:cs typeface="Arial" charset="0"/>
              </a:rPr>
              <a:t>For a situation where the service did not meet the expectation, there is a </a:t>
            </a:r>
            <a:r>
              <a:rPr lang="en-US" b="1" dirty="0">
                <a:latin typeface="Arial" charset="0"/>
                <a:cs typeface="Arial" charset="0"/>
              </a:rPr>
              <a:t>customer recovery </a:t>
            </a:r>
            <a:r>
              <a:rPr lang="en-US" dirty="0">
                <a:latin typeface="Arial" charset="0"/>
                <a:cs typeface="Arial" charset="0"/>
              </a:rPr>
              <a:t>process in place. Each complaint is documented and taken very seriously. All departments are notified to ensure proper training and actions are taken to immediately respond to the breakdown. Rest assured that Military OneSource truly cares for, and is committed to service members and families and </a:t>
            </a:r>
            <a:r>
              <a:rPr lang="en-US" b="1" dirty="0">
                <a:latin typeface="Arial" charset="0"/>
                <a:cs typeface="Arial" charset="0"/>
              </a:rPr>
              <a:t>strives for 100 percent customer satisfaction.</a:t>
            </a:r>
            <a:endParaRPr lang="en-US" dirty="0">
              <a:latin typeface="Arial" charset="0"/>
              <a:cs typeface="Arial" charset="0"/>
            </a:endParaRPr>
          </a:p>
        </p:txBody>
      </p:sp>
      <p:sp>
        <p:nvSpPr>
          <p:cNvPr id="4" name="Slide Number Placeholder 3"/>
          <p:cNvSpPr>
            <a:spLocks noGrp="1"/>
          </p:cNvSpPr>
          <p:nvPr>
            <p:ph type="sldNum" sz="quarter" idx="10"/>
          </p:nvPr>
        </p:nvSpPr>
        <p:spPr/>
        <p:txBody>
          <a:bodyPr/>
          <a:lstStyle/>
          <a:p>
            <a:fld id="{6C28D949-B16B-E84B-B434-391559256F84}"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6570388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latin typeface="Arial" charset="0"/>
                <a:cs typeface="Arial" charset="0"/>
              </a:rPr>
              <a:t>Talking points</a:t>
            </a:r>
            <a:endParaRPr lang="en-US" sz="1200" dirty="0" smtClean="0">
              <a:latin typeface="Arial" charset="0"/>
              <a:cs typeface="Arial" charset="0"/>
            </a:endParaRPr>
          </a:p>
          <a:p>
            <a:pPr marL="171450" indent="-171450">
              <a:buFont typeface="Arial"/>
              <a:buChar char="•"/>
            </a:pPr>
            <a:r>
              <a:rPr lang="en-US" sz="1200" dirty="0" smtClean="0">
                <a:latin typeface="Arial" charset="0"/>
                <a:cs typeface="Arial" charset="0"/>
              </a:rPr>
              <a:t>Does anyone have any questions?   </a:t>
            </a:r>
          </a:p>
          <a:p>
            <a:pPr marL="171450" indent="-171450">
              <a:buFont typeface="Arial"/>
              <a:buChar char="•"/>
            </a:pPr>
            <a:r>
              <a:rPr lang="en-US" sz="1200" dirty="0" smtClean="0">
                <a:latin typeface="Arial" charset="0"/>
                <a:cs typeface="Arial" charset="0"/>
              </a:rPr>
              <a:t>Let them know </a:t>
            </a:r>
            <a:r>
              <a:rPr lang="en-US" sz="1200" b="0" dirty="0" smtClean="0">
                <a:latin typeface="Arial" charset="0"/>
                <a:cs typeface="Arial" charset="0"/>
              </a:rPr>
              <a:t>how long you will be around </a:t>
            </a:r>
            <a:r>
              <a:rPr lang="en-US" sz="1200" dirty="0" smtClean="0">
                <a:latin typeface="Arial" charset="0"/>
                <a:cs typeface="Arial" charset="0"/>
              </a:rPr>
              <a:t>after the presentation and where they can find you if they think of a question they would like to ask later on.</a:t>
            </a:r>
          </a:p>
          <a:p>
            <a:pPr marL="171450" indent="-171450">
              <a:buFont typeface="Arial"/>
              <a:buChar char="•"/>
            </a:pPr>
            <a:r>
              <a:rPr lang="en-US" sz="1200" dirty="0" smtClean="0">
                <a:latin typeface="Arial" charset="0"/>
                <a:cs typeface="Arial" charset="0"/>
              </a:rPr>
              <a:t>Direct additional questions to the Military OneSource call center</a:t>
            </a:r>
            <a:r>
              <a:rPr lang="en-US" sz="1200" baseline="0" dirty="0" smtClean="0">
                <a:latin typeface="Arial" charset="0"/>
                <a:cs typeface="Arial" charset="0"/>
              </a:rPr>
              <a:t> at 800-342-9647.</a:t>
            </a:r>
            <a:endParaRPr lang="en-US" sz="1200" dirty="0" smtClean="0">
              <a:latin typeface="Arial" charset="0"/>
              <a:cs typeface="Arial" charset="0"/>
            </a:endParaRPr>
          </a:p>
        </p:txBody>
      </p:sp>
      <p:sp>
        <p:nvSpPr>
          <p:cNvPr id="4" name="Slide Number Placeholder 3"/>
          <p:cNvSpPr>
            <a:spLocks noGrp="1"/>
          </p:cNvSpPr>
          <p:nvPr>
            <p:ph type="sldNum" sz="quarter" idx="10"/>
          </p:nvPr>
        </p:nvSpPr>
        <p:spPr/>
        <p:txBody>
          <a:bodyPr/>
          <a:lstStyle/>
          <a:p>
            <a:fld id="{6C28D949-B16B-E84B-B434-391559256F84}" type="slidenum">
              <a:rPr lang="en-US" smtClean="0"/>
              <a:t>26</a:t>
            </a:fld>
            <a:endParaRPr lang="en-US"/>
          </a:p>
        </p:txBody>
      </p:sp>
    </p:spTree>
    <p:extLst>
      <p:ext uri="{BB962C8B-B14F-4D97-AF65-F5344CB8AC3E}">
        <p14:creationId xmlns:p14="http://schemas.microsoft.com/office/powerpoint/2010/main" val="22794061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latin typeface="Arial" panose="020B0604020202020204" pitchFamily="34" charset="0"/>
                <a:cs typeface="Arial" panose="020B0604020202020204" pitchFamily="34" charset="0"/>
              </a:rPr>
              <a:t>Briefer</a:t>
            </a:r>
            <a:r>
              <a:rPr lang="en-US" b="1" u="sng" baseline="0" dirty="0" smtClean="0">
                <a:latin typeface="Arial" panose="020B0604020202020204" pitchFamily="34" charset="0"/>
                <a:cs typeface="Arial" panose="020B0604020202020204" pitchFamily="34" charset="0"/>
              </a:rPr>
              <a:t> notes</a:t>
            </a:r>
            <a:endParaRPr lang="en-US" b="1" u="sng" dirty="0" smtClean="0">
              <a:latin typeface="Arial" panose="020B0604020202020204" pitchFamily="34" charset="0"/>
              <a:cs typeface="Arial" panose="020B0604020202020204" pitchFamily="34" charset="0"/>
            </a:endParaRPr>
          </a:p>
          <a:p>
            <a:r>
              <a:rPr lang="en-US" b="0" u="none" dirty="0" smtClean="0">
                <a:latin typeface="Arial" panose="020B0604020202020204" pitchFamily="34" charset="0"/>
                <a:cs typeface="Arial" panose="020B0604020202020204" pitchFamily="34" charset="0"/>
              </a:rPr>
              <a:t>Point out the contact phone</a:t>
            </a:r>
            <a:r>
              <a:rPr lang="en-US" b="0" u="none" baseline="0" dirty="0" smtClean="0">
                <a:latin typeface="Arial" panose="020B0604020202020204" pitchFamily="34" charset="0"/>
                <a:cs typeface="Arial" panose="020B0604020202020204" pitchFamily="34" charset="0"/>
              </a:rPr>
              <a:t> number and website to audience members and remind them to direct additional questions and concerns to a Military OneSource consultant through the call center. </a:t>
            </a:r>
            <a:endParaRPr lang="en-US" b="0" u="non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C28D949-B16B-E84B-B434-391559256F84}" type="slidenum">
              <a:rPr lang="en-US" smtClean="0"/>
              <a:t>27</a:t>
            </a:fld>
            <a:endParaRPr lang="en-US"/>
          </a:p>
        </p:txBody>
      </p:sp>
    </p:spTree>
    <p:extLst>
      <p:ext uri="{BB962C8B-B14F-4D97-AF65-F5344CB8AC3E}">
        <p14:creationId xmlns:p14="http://schemas.microsoft.com/office/powerpoint/2010/main" val="3412108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ct val="0"/>
              </a:spcBef>
            </a:pPr>
            <a:r>
              <a:rPr lang="en-US" sz="1000" b="1" u="sng" dirty="0" smtClean="0">
                <a:latin typeface="Arial" charset="0"/>
                <a:ea typeface="Calibri" charset="0"/>
                <a:cs typeface="Times New Roman" charset="0"/>
              </a:rPr>
              <a:t>Talking points</a:t>
            </a:r>
            <a:endParaRPr lang="en-US" sz="1000" u="sng" dirty="0" smtClean="0">
              <a:latin typeface="Calibri" charset="0"/>
              <a:ea typeface="Calibri" charset="0"/>
              <a:cs typeface="Times New Roman" charset="0"/>
            </a:endParaRPr>
          </a:p>
          <a:p>
            <a:pPr marL="171450" indent="-171450">
              <a:spcBef>
                <a:spcPts val="300"/>
              </a:spcBef>
              <a:buFont typeface="Arial"/>
              <a:buChar char="•"/>
            </a:pPr>
            <a:r>
              <a:rPr lang="en-US" sz="1000" dirty="0" smtClean="0">
                <a:latin typeface="Arial" charset="0"/>
                <a:ea typeface="Calibri" charset="0"/>
                <a:cs typeface="Times New Roman" charset="0"/>
              </a:rPr>
              <a:t>Contacts</a:t>
            </a:r>
            <a:r>
              <a:rPr lang="en-US" sz="1000" b="1" dirty="0" smtClean="0">
                <a:latin typeface="Arial" charset="0"/>
                <a:ea typeface="Calibri" charset="0"/>
                <a:cs typeface="Times New Roman" charset="0"/>
              </a:rPr>
              <a:t> </a:t>
            </a:r>
            <a:r>
              <a:rPr lang="en-US" sz="1000" dirty="0" smtClean="0">
                <a:latin typeface="Arial" charset="0"/>
                <a:ea typeface="Calibri" charset="0"/>
                <a:cs typeface="Times New Roman" charset="0"/>
              </a:rPr>
              <a:t>with Military OneSource, whether by telephone, online or face-to-face non-medical counseling, are</a:t>
            </a:r>
            <a:r>
              <a:rPr lang="en-US" sz="1000" b="1" dirty="0" smtClean="0">
                <a:latin typeface="Arial" charset="0"/>
                <a:ea typeface="Calibri" charset="0"/>
                <a:cs typeface="Times New Roman" charset="0"/>
              </a:rPr>
              <a:t> </a:t>
            </a:r>
            <a:r>
              <a:rPr lang="en-US" sz="1000" dirty="0" smtClean="0">
                <a:latin typeface="Arial" charset="0"/>
                <a:ea typeface="Calibri" charset="0"/>
                <a:cs typeface="Times New Roman" charset="0"/>
              </a:rPr>
              <a:t>private.  </a:t>
            </a:r>
            <a:endParaRPr lang="en-US" sz="1000" dirty="0" smtClean="0">
              <a:latin typeface="Calibri" charset="0"/>
              <a:ea typeface="Calibri" charset="0"/>
              <a:cs typeface="Times New Roman" charset="0"/>
            </a:endParaRPr>
          </a:p>
          <a:p>
            <a:pPr marL="171450" indent="-171450">
              <a:spcBef>
                <a:spcPts val="300"/>
              </a:spcBef>
              <a:buFont typeface="Arial"/>
              <a:buChar char="•"/>
            </a:pPr>
            <a:r>
              <a:rPr lang="en-US" sz="1000" dirty="0" smtClean="0">
                <a:latin typeface="Arial" charset="0"/>
                <a:ea typeface="Calibri" charset="0"/>
                <a:cs typeface="Times New Roman" charset="0"/>
              </a:rPr>
              <a:t>Military OneSource ensures that personal information is secure and each user is treated confidentially</a:t>
            </a:r>
            <a:r>
              <a:rPr lang="en-US" sz="1000" b="1" dirty="0" smtClean="0">
                <a:latin typeface="Arial" charset="0"/>
                <a:ea typeface="Calibri" charset="0"/>
                <a:cs typeface="Times New Roman" charset="0"/>
              </a:rPr>
              <a:t> </a:t>
            </a:r>
            <a:r>
              <a:rPr lang="en-US" sz="1000" dirty="0" smtClean="0">
                <a:latin typeface="Arial" charset="0"/>
                <a:ea typeface="Calibri" charset="0"/>
                <a:cs typeface="Times New Roman" charset="0"/>
              </a:rPr>
              <a:t>and with respect, regardless of rank. </a:t>
            </a:r>
          </a:p>
          <a:p>
            <a:pPr marL="171450" indent="-171450">
              <a:spcBef>
                <a:spcPts val="300"/>
              </a:spcBef>
              <a:buFont typeface="Arial"/>
              <a:buChar char="•"/>
            </a:pPr>
            <a:r>
              <a:rPr lang="en-US" sz="1000" dirty="0" smtClean="0">
                <a:latin typeface="Arial" charset="0"/>
                <a:ea typeface="Calibri" charset="0"/>
                <a:cs typeface="Times New Roman" charset="0"/>
              </a:rPr>
              <a:t>Neither service members nor their commanders are advised when a family member seeks Military OneSource non-medical counseling.</a:t>
            </a:r>
            <a:endParaRPr lang="en-US" sz="1000" dirty="0" smtClean="0">
              <a:latin typeface="Calibri" charset="0"/>
              <a:ea typeface="Calibri" charset="0"/>
              <a:cs typeface="Times New Roman" charset="0"/>
            </a:endParaRPr>
          </a:p>
          <a:p>
            <a:pPr marL="171450" indent="-171450">
              <a:spcBef>
                <a:spcPts val="300"/>
              </a:spcBef>
              <a:buFont typeface="Arial"/>
              <a:buChar char="•"/>
            </a:pPr>
            <a:r>
              <a:rPr lang="en-US" sz="1000" dirty="0" smtClean="0">
                <a:latin typeface="Arial" charset="0"/>
                <a:ea typeface="Calibri" charset="0"/>
                <a:cs typeface="Times New Roman" charset="0"/>
              </a:rPr>
              <a:t>Privacy</a:t>
            </a:r>
            <a:r>
              <a:rPr lang="en-US" sz="1000" b="1" dirty="0" smtClean="0">
                <a:latin typeface="Arial" charset="0"/>
                <a:ea typeface="Calibri" charset="0"/>
                <a:cs typeface="Times New Roman" charset="0"/>
              </a:rPr>
              <a:t> </a:t>
            </a:r>
            <a:r>
              <a:rPr lang="en-US" sz="1000" b="0" dirty="0" smtClean="0">
                <a:latin typeface="Arial" charset="0"/>
                <a:ea typeface="Calibri" charset="0"/>
                <a:cs typeface="Times New Roman" charset="0"/>
              </a:rPr>
              <a:t>exceptions</a:t>
            </a:r>
            <a:r>
              <a:rPr lang="en-US" sz="1000" b="1" dirty="0" smtClean="0">
                <a:latin typeface="Arial" charset="0"/>
                <a:ea typeface="Calibri" charset="0"/>
                <a:cs typeface="Times New Roman" charset="0"/>
              </a:rPr>
              <a:t> </a:t>
            </a:r>
            <a:r>
              <a:rPr lang="en-US" sz="1000" dirty="0" smtClean="0">
                <a:latin typeface="Arial" charset="0"/>
                <a:ea typeface="Calibri" charset="0"/>
                <a:cs typeface="Times New Roman" charset="0"/>
              </a:rPr>
              <a:t>include</a:t>
            </a:r>
            <a:r>
              <a:rPr lang="en-US" sz="1000" b="1" dirty="0" smtClean="0">
                <a:latin typeface="Arial" charset="0"/>
                <a:ea typeface="Calibri" charset="0"/>
                <a:cs typeface="Times New Roman" charset="0"/>
              </a:rPr>
              <a:t> </a:t>
            </a:r>
            <a:r>
              <a:rPr lang="en-US" sz="1000" dirty="0" smtClean="0">
                <a:latin typeface="Arial" charset="0"/>
                <a:ea typeface="Calibri" charset="0"/>
                <a:cs typeface="Times New Roman" charset="0"/>
              </a:rPr>
              <a:t>suspected family maltreatment (for</a:t>
            </a:r>
            <a:r>
              <a:rPr lang="en-US" sz="1000" baseline="0" dirty="0" smtClean="0">
                <a:latin typeface="Arial" charset="0"/>
                <a:ea typeface="Calibri" charset="0"/>
                <a:cs typeface="Times New Roman" charset="0"/>
              </a:rPr>
              <a:t> example,</a:t>
            </a:r>
            <a:r>
              <a:rPr lang="en-US" sz="1000" dirty="0" smtClean="0">
                <a:latin typeface="Arial" charset="0"/>
                <a:ea typeface="Calibri" charset="0"/>
                <a:cs typeface="Times New Roman" charset="0"/>
              </a:rPr>
              <a:t> domestic violence, child or elder abuse or neglect), threats to harm self or others and illegal activities.</a:t>
            </a:r>
            <a:r>
              <a:rPr lang="en-US" sz="1000" dirty="0" smtClean="0">
                <a:latin typeface="Calibri" charset="0"/>
                <a:ea typeface="Calibri" charset="0"/>
                <a:cs typeface="Times New Roman" charset="0"/>
              </a:rPr>
              <a:t> </a:t>
            </a:r>
            <a:r>
              <a:rPr lang="en-US" sz="1000" dirty="0" smtClean="0">
                <a:latin typeface="Arial" charset="0"/>
                <a:ea typeface="Calibri" charset="0"/>
                <a:cs typeface="Times New Roman" charset="0"/>
              </a:rPr>
              <a:t>In these cases, Military OneSource consultants have a duty to report to the appropriate military and civilian authorities.  Face-to-face counselors are an extension of Military OneSource, so these reporting requirements apply to them as well. </a:t>
            </a:r>
          </a:p>
          <a:p>
            <a:pPr marL="6350" lvl="1">
              <a:spcBef>
                <a:spcPts val="300"/>
              </a:spcBef>
            </a:pPr>
            <a:r>
              <a:rPr lang="en-US" sz="1000" b="1" u="sng" dirty="0" smtClean="0">
                <a:latin typeface="Arial" charset="0"/>
                <a:ea typeface="Calibri" charset="0"/>
                <a:cs typeface="Times New Roman" charset="0"/>
              </a:rPr>
              <a:t>Briefer notes</a:t>
            </a:r>
          </a:p>
          <a:p>
            <a:pPr marL="177800" lvl="1" indent="-171450">
              <a:spcBef>
                <a:spcPts val="300"/>
              </a:spcBef>
              <a:buFont typeface="Arial" pitchFamily="34" charset="0"/>
              <a:buChar char="•"/>
            </a:pPr>
            <a:r>
              <a:rPr lang="en-US" sz="1000" dirty="0" smtClean="0">
                <a:latin typeface="Arial" charset="0"/>
                <a:ea typeface="Calibri" charset="0"/>
                <a:cs typeface="Times New Roman" charset="0"/>
              </a:rPr>
              <a:t>Substance or alcohol abuse is disclosed only when:</a:t>
            </a:r>
          </a:p>
          <a:p>
            <a:pPr marL="635000" lvl="2" indent="-171450">
              <a:spcBef>
                <a:spcPts val="300"/>
              </a:spcBef>
              <a:buFont typeface="Arial" pitchFamily="34" charset="0"/>
              <a:buChar char="•"/>
            </a:pPr>
            <a:r>
              <a:rPr lang="en-US" sz="1000" dirty="0" smtClean="0">
                <a:latin typeface="Arial" charset="0"/>
                <a:ea typeface="Calibri" charset="0"/>
                <a:cs typeface="Times New Roman" charset="0"/>
              </a:rPr>
              <a:t>The service member self-reports drug abuse violating DoD regulations</a:t>
            </a:r>
          </a:p>
          <a:p>
            <a:pPr marL="635000" lvl="2" indent="-171450">
              <a:spcBef>
                <a:spcPts val="300"/>
              </a:spcBef>
              <a:buFont typeface="Arial" pitchFamily="34" charset="0"/>
              <a:buChar char="•"/>
            </a:pPr>
            <a:r>
              <a:rPr lang="en-US" sz="1000" dirty="0" smtClean="0">
                <a:latin typeface="Arial" charset="0"/>
                <a:ea typeface="Calibri" charset="0"/>
                <a:cs typeface="Times New Roman" charset="0"/>
              </a:rPr>
              <a:t>The</a:t>
            </a:r>
            <a:r>
              <a:rPr lang="en-US" sz="1000" baseline="0" dirty="0" smtClean="0">
                <a:latin typeface="Arial" charset="0"/>
                <a:ea typeface="Calibri" charset="0"/>
                <a:cs typeface="Times New Roman" charset="0"/>
              </a:rPr>
              <a:t> </a:t>
            </a:r>
            <a:r>
              <a:rPr lang="en-US" sz="1000" dirty="0" smtClean="0">
                <a:latin typeface="Arial" charset="0"/>
                <a:ea typeface="Calibri" charset="0"/>
                <a:cs typeface="Times New Roman" charset="0"/>
              </a:rPr>
              <a:t>family member reports alcohol abuse related to domestic violence perpetrated by the service member or abuse</a:t>
            </a:r>
            <a:r>
              <a:rPr lang="en-US" sz="1000" baseline="0" dirty="0" smtClean="0">
                <a:latin typeface="Arial" charset="0"/>
                <a:ea typeface="Calibri" charset="0"/>
                <a:cs typeface="Times New Roman" charset="0"/>
              </a:rPr>
              <a:t> or </a:t>
            </a:r>
            <a:r>
              <a:rPr lang="en-US" sz="1000" dirty="0" smtClean="0">
                <a:latin typeface="Arial" charset="0"/>
                <a:ea typeface="Calibri" charset="0"/>
                <a:cs typeface="Times New Roman" charset="0"/>
              </a:rPr>
              <a:t>neglect of a child or special needs family member</a:t>
            </a:r>
          </a:p>
          <a:p>
            <a:pPr marL="635000" lvl="2" indent="-171450">
              <a:spcBef>
                <a:spcPts val="300"/>
              </a:spcBef>
              <a:buFont typeface="Arial" pitchFamily="34" charset="0"/>
              <a:buChar char="•"/>
            </a:pPr>
            <a:r>
              <a:rPr lang="en-US" sz="1000" dirty="0" smtClean="0">
                <a:latin typeface="Arial" charset="0"/>
                <a:ea typeface="Calibri" charset="0"/>
                <a:cs typeface="Times New Roman" charset="0"/>
              </a:rPr>
              <a:t>Illegal activity has occurred (anything</a:t>
            </a:r>
            <a:r>
              <a:rPr lang="en-US" sz="1000" baseline="0" dirty="0" smtClean="0">
                <a:latin typeface="Arial" charset="0"/>
                <a:ea typeface="Calibri" charset="0"/>
                <a:cs typeface="Times New Roman" charset="0"/>
              </a:rPr>
              <a:t> that breaks local, state or federal law will be reported under duty to warn, including illegal drug use, operating a vehicle under the influence, underage drinking, etc.) </a:t>
            </a:r>
            <a:endParaRPr lang="en-US" sz="1000" dirty="0" smtClean="0">
              <a:latin typeface="Arial" charset="0"/>
              <a:ea typeface="Calibri" charset="0"/>
              <a:cs typeface="Times New Roman" charset="0"/>
            </a:endParaRPr>
          </a:p>
          <a:p>
            <a:pPr marL="177800" lvl="1" indent="-171450">
              <a:spcBef>
                <a:spcPts val="300"/>
              </a:spcBef>
              <a:buFont typeface="Arial" pitchFamily="34" charset="0"/>
              <a:buChar char="•"/>
            </a:pPr>
            <a:r>
              <a:rPr lang="en-US" sz="1000" dirty="0" smtClean="0">
                <a:latin typeface="Arial" charset="0"/>
                <a:ea typeface="Calibri" charset="0"/>
                <a:cs typeface="Times New Roman" charset="0"/>
              </a:rPr>
              <a:t>Air Force personnel are read the following additional statement regarding the Personnel Reliability Program self-reporting requirement: “As a Personnel Reliability Program certified or administrative qualified member, you are responsible to self-notify your Certifying Official of any behavior or circumstances that may or could reduce effectiveness or capability in your job performance, safety or personal reliability. This includes your physical and mental wellness, dependability, or financial or legal concerns. You are also required to self-notify prior to any health care evaluation or treatment, whether military or private that you are a PRP individual. Failure to make notification may cast doubt on your reliability and violates DoD and United States Air Force policy in DoD Regulation 5210.42.”</a:t>
            </a:r>
            <a:endParaRPr lang="en-US" sz="1000" dirty="0" smtClean="0">
              <a:latin typeface="Arial" charset="0"/>
              <a:cs typeface="Arial" charset="0"/>
            </a:endParaRPr>
          </a:p>
          <a:p>
            <a:pPr marL="177800" lvl="1" indent="-171450">
              <a:spcBef>
                <a:spcPts val="300"/>
              </a:spcBef>
              <a:buFont typeface="Arial" pitchFamily="34" charset="0"/>
              <a:buChar char="•"/>
            </a:pPr>
            <a:endParaRPr lang="en-US" sz="1000" dirty="0" smtClean="0">
              <a:latin typeface="Arial" charset="0"/>
              <a:cs typeface="Arial" charset="0"/>
            </a:endParaRPr>
          </a:p>
        </p:txBody>
      </p:sp>
      <p:sp>
        <p:nvSpPr>
          <p:cNvPr id="4" name="Slide Number Placeholder 3"/>
          <p:cNvSpPr>
            <a:spLocks noGrp="1"/>
          </p:cNvSpPr>
          <p:nvPr>
            <p:ph type="sldNum" sz="quarter" idx="10"/>
          </p:nvPr>
        </p:nvSpPr>
        <p:spPr/>
        <p:txBody>
          <a:bodyPr/>
          <a:lstStyle/>
          <a:p>
            <a:fld id="{6C28D949-B16B-E84B-B434-391559256F84}"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913281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ct val="0"/>
              </a:spcBef>
            </a:pPr>
            <a:r>
              <a:rPr lang="en-US" sz="1200" b="1" u="sng" dirty="0" smtClean="0">
                <a:latin typeface="Arial" charset="0"/>
                <a:ea typeface="Calibri" charset="0"/>
                <a:cs typeface="Arial" charset="0"/>
              </a:rPr>
              <a:t>Talking points</a:t>
            </a:r>
            <a:endParaRPr lang="en-US" sz="1200" b="1" dirty="0" smtClean="0">
              <a:latin typeface="Arial" charset="0"/>
              <a:ea typeface="Calibri" charset="0"/>
              <a:cs typeface="Arial" charset="0"/>
            </a:endParaRPr>
          </a:p>
          <a:p>
            <a:pPr marL="171450" indent="-171450">
              <a:lnSpc>
                <a:spcPct val="115000"/>
              </a:lnSpc>
              <a:spcBef>
                <a:spcPts val="250"/>
              </a:spcBef>
              <a:buFont typeface="Arial"/>
              <a:buChar char="•"/>
            </a:pPr>
            <a:r>
              <a:rPr lang="en-US" sz="1200" dirty="0" smtClean="0">
                <a:latin typeface="Arial" charset="0"/>
                <a:ea typeface="Calibri" charset="0"/>
                <a:cs typeface="Arial" charset="0"/>
              </a:rPr>
              <a:t>Military OneSource offers support on a wide variety of topics. Many are interconnected, depending on the situation.</a:t>
            </a:r>
            <a:r>
              <a:rPr lang="en-US" sz="1200" baseline="0" dirty="0" smtClean="0">
                <a:latin typeface="Arial" charset="0"/>
                <a:ea typeface="Calibri" charset="0"/>
                <a:cs typeface="Arial" charset="0"/>
              </a:rPr>
              <a:t> </a:t>
            </a:r>
            <a:r>
              <a:rPr lang="en-US" sz="1200" dirty="0" smtClean="0">
                <a:latin typeface="Arial" charset="0"/>
                <a:ea typeface="Calibri" charset="0"/>
                <a:cs typeface="Arial" charset="0"/>
              </a:rPr>
              <a:t>For example, a family may call about relocation issues. Discussion of those issues may lead to assistance with new jobs, education counseling if the spouse is in the middle of school, etc.  </a:t>
            </a:r>
          </a:p>
          <a:p>
            <a:pPr>
              <a:lnSpc>
                <a:spcPct val="115000"/>
              </a:lnSpc>
              <a:spcBef>
                <a:spcPct val="0"/>
              </a:spcBef>
            </a:pPr>
            <a:endParaRPr lang="en-US" sz="1200" dirty="0" smtClean="0">
              <a:latin typeface="Arial" charset="0"/>
              <a:ea typeface="Calibri" charset="0"/>
              <a:cs typeface="Arial" charset="0"/>
            </a:endParaRPr>
          </a:p>
          <a:p>
            <a:pPr>
              <a:lnSpc>
                <a:spcPct val="115000"/>
              </a:lnSpc>
              <a:spcBef>
                <a:spcPct val="0"/>
              </a:spcBef>
            </a:pPr>
            <a:r>
              <a:rPr lang="en-US" sz="1200" b="1" u="sng" dirty="0" smtClean="0">
                <a:latin typeface="Arial" charset="0"/>
                <a:ea typeface="Calibri" charset="0"/>
                <a:cs typeface="Arial" charset="0"/>
              </a:rPr>
              <a:t>Briefer notes</a:t>
            </a:r>
          </a:p>
          <a:p>
            <a:pPr marL="171450" indent="-171450">
              <a:lnSpc>
                <a:spcPct val="115000"/>
              </a:lnSpc>
              <a:spcBef>
                <a:spcPts val="250"/>
              </a:spcBef>
              <a:buFont typeface="Arial"/>
              <a:buChar char="•"/>
            </a:pPr>
            <a:r>
              <a:rPr lang="en-US" sz="1200" dirty="0" smtClean="0">
                <a:latin typeface="Arial" charset="0"/>
                <a:cs typeface="Arial" charset="0"/>
              </a:rPr>
              <a:t>Presenter</a:t>
            </a:r>
            <a:r>
              <a:rPr lang="en-US" sz="1200" baseline="0" dirty="0" smtClean="0">
                <a:latin typeface="Arial" charset="0"/>
                <a:cs typeface="Arial" charset="0"/>
              </a:rPr>
              <a:t> can share relevant examples about the many uses of Military OneSource.</a:t>
            </a:r>
            <a:endParaRPr lang="en-US" sz="1200" dirty="0" smtClean="0">
              <a:latin typeface="Arial" charset="0"/>
              <a:cs typeface="Arial" charset="0"/>
            </a:endParaRPr>
          </a:p>
          <a:p>
            <a:endParaRPr lang="en-US" dirty="0"/>
          </a:p>
        </p:txBody>
      </p:sp>
      <p:sp>
        <p:nvSpPr>
          <p:cNvPr id="4" name="Slide Number Placeholder 3"/>
          <p:cNvSpPr>
            <a:spLocks noGrp="1"/>
          </p:cNvSpPr>
          <p:nvPr>
            <p:ph type="sldNum" sz="quarter" idx="10"/>
          </p:nvPr>
        </p:nvSpPr>
        <p:spPr/>
        <p:txBody>
          <a:bodyPr/>
          <a:lstStyle/>
          <a:p>
            <a:fld id="{6C28D949-B16B-E84B-B434-391559256F84}"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505507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latin typeface="Arial" charset="0"/>
                <a:cs typeface="Arial" charset="0"/>
              </a:rPr>
              <a:t>Talking points</a:t>
            </a:r>
            <a:endParaRPr lang="en-US" b="1" dirty="0" smtClean="0">
              <a:latin typeface="Arial" charset="0"/>
              <a:cs typeface="Arial" charset="0"/>
            </a:endParaRPr>
          </a:p>
          <a:p>
            <a:pPr marL="171428" indent="-171428">
              <a:spcBef>
                <a:spcPts val="600"/>
              </a:spcBef>
              <a:buFont typeface="Arial"/>
              <a:buChar char="•"/>
            </a:pPr>
            <a:r>
              <a:rPr lang="en-US" dirty="0" smtClean="0">
                <a:latin typeface="Arial" charset="0"/>
                <a:cs typeface="Arial" charset="0"/>
              </a:rPr>
              <a:t>Military OneSource</a:t>
            </a:r>
            <a:r>
              <a:rPr lang="en-US" baseline="0" dirty="0" smtClean="0">
                <a:latin typeface="Arial" charset="0"/>
                <a:cs typeface="Arial" charset="0"/>
              </a:rPr>
              <a:t> </a:t>
            </a:r>
            <a:r>
              <a:rPr lang="en-US" dirty="0" smtClean="0">
                <a:latin typeface="Arial" charset="0"/>
                <a:cs typeface="Arial" charset="0"/>
              </a:rPr>
              <a:t>has resources for everyone, no matter how long they have been affiliated with the military,</a:t>
            </a:r>
            <a:r>
              <a:rPr lang="en-US" baseline="0" dirty="0" smtClean="0">
                <a:latin typeface="Arial" charset="0"/>
                <a:cs typeface="Arial" charset="0"/>
              </a:rPr>
              <a:t> </a:t>
            </a:r>
            <a:r>
              <a:rPr lang="en-US" dirty="0" smtClean="0">
                <a:latin typeface="Arial" charset="0"/>
                <a:cs typeface="Arial" charset="0"/>
              </a:rPr>
              <a:t>and the resources are not just related to military life, but life in general.</a:t>
            </a:r>
          </a:p>
          <a:p>
            <a:pPr marL="171428" indent="-171428">
              <a:spcBef>
                <a:spcPts val="600"/>
              </a:spcBef>
              <a:buFont typeface="Arial"/>
              <a:buChar char="•"/>
            </a:pPr>
            <a:r>
              <a:rPr lang="en-US" dirty="0" smtClean="0">
                <a:latin typeface="Arial" charset="0"/>
                <a:cs typeface="Arial" charset="0"/>
              </a:rPr>
              <a:t>Some of the resources that people tend not to know about are:</a:t>
            </a:r>
          </a:p>
          <a:p>
            <a:pPr marL="628572" lvl="1" indent="-171428">
              <a:spcBef>
                <a:spcPts val="600"/>
              </a:spcBef>
              <a:buFont typeface="Arial"/>
              <a:buChar char="•"/>
            </a:pPr>
            <a:r>
              <a:rPr lang="en-US" dirty="0" err="1" smtClean="0">
                <a:latin typeface="Arial" charset="0"/>
                <a:cs typeface="Arial" charset="0"/>
              </a:rPr>
              <a:t>ePublications</a:t>
            </a:r>
            <a:endParaRPr lang="en-US" dirty="0" smtClean="0">
              <a:latin typeface="Arial" charset="0"/>
              <a:cs typeface="Arial" charset="0"/>
            </a:endParaRPr>
          </a:p>
          <a:p>
            <a:pPr marL="628572" lvl="1" indent="-171428">
              <a:spcBef>
                <a:spcPts val="600"/>
              </a:spcBef>
              <a:buFont typeface="Arial"/>
              <a:buChar char="•"/>
            </a:pPr>
            <a:r>
              <a:rPr lang="en-US" dirty="0" smtClean="0">
                <a:latin typeface="Arial" charset="0"/>
                <a:cs typeface="Arial" charset="0"/>
              </a:rPr>
              <a:t>Pet sitting information</a:t>
            </a:r>
          </a:p>
          <a:p>
            <a:pPr marL="628572" lvl="1" indent="-171428">
              <a:spcBef>
                <a:spcPts val="600"/>
              </a:spcBef>
              <a:buFont typeface="Arial"/>
              <a:buChar char="•"/>
            </a:pPr>
            <a:r>
              <a:rPr lang="en-US" dirty="0" smtClean="0">
                <a:latin typeface="Arial" charset="0"/>
                <a:cs typeface="Arial" charset="0"/>
              </a:rPr>
              <a:t>Healthy meal planning tips</a:t>
            </a:r>
          </a:p>
          <a:p>
            <a:pPr marL="628572" lvl="1" indent="-171428">
              <a:spcBef>
                <a:spcPts val="600"/>
              </a:spcBef>
              <a:buFont typeface="Arial"/>
              <a:buChar char="•"/>
            </a:pPr>
            <a:r>
              <a:rPr lang="en-US" dirty="0" smtClean="0">
                <a:latin typeface="Arial" charset="0"/>
                <a:cs typeface="Arial" charset="0"/>
              </a:rPr>
              <a:t>Links to outside agencies that provide emergency services</a:t>
            </a:r>
          </a:p>
          <a:p>
            <a:pPr marL="628572" lvl="1" indent="-171428">
              <a:spcBef>
                <a:spcPts val="600"/>
              </a:spcBef>
              <a:buFont typeface="Arial"/>
              <a:buChar char="•"/>
            </a:pPr>
            <a:r>
              <a:rPr lang="en-US" dirty="0" smtClean="0">
                <a:latin typeface="Arial" charset="0"/>
                <a:cs typeface="Arial" charset="0"/>
              </a:rPr>
              <a:t>Locators to find schools and other resources</a:t>
            </a:r>
          </a:p>
          <a:p>
            <a:pPr marL="171428" indent="-171428">
              <a:spcBef>
                <a:spcPts val="600"/>
              </a:spcBef>
              <a:buFont typeface="Arial"/>
              <a:buChar char="•"/>
            </a:pPr>
            <a:r>
              <a:rPr lang="en-US" dirty="0" smtClean="0">
                <a:latin typeface="Arial" charset="0"/>
                <a:cs typeface="Arial" charset="0"/>
              </a:rPr>
              <a:t>Explore Military OneSource to find out what else we have available.</a:t>
            </a:r>
          </a:p>
        </p:txBody>
      </p:sp>
      <p:sp>
        <p:nvSpPr>
          <p:cNvPr id="4" name="Slide Number Placeholder 3"/>
          <p:cNvSpPr>
            <a:spLocks noGrp="1"/>
          </p:cNvSpPr>
          <p:nvPr>
            <p:ph type="sldNum" sz="quarter" idx="10"/>
          </p:nvPr>
        </p:nvSpPr>
        <p:spPr/>
        <p:txBody>
          <a:bodyPr/>
          <a:lstStyle/>
          <a:p>
            <a:fld id="{6C28D949-B16B-E84B-B434-391559256F84}" type="slidenum">
              <a:rPr lang="en-US" smtClean="0"/>
              <a:t>5</a:t>
            </a:fld>
            <a:endParaRPr lang="en-US"/>
          </a:p>
        </p:txBody>
      </p:sp>
    </p:spTree>
    <p:extLst>
      <p:ext uri="{BB962C8B-B14F-4D97-AF65-F5344CB8AC3E}">
        <p14:creationId xmlns:p14="http://schemas.microsoft.com/office/powerpoint/2010/main" val="2084468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latin typeface="Arial" panose="020B0604020202020204" pitchFamily="34" charset="0"/>
                <a:cs typeface="Arial" panose="020B0604020202020204" pitchFamily="34" charset="0"/>
              </a:rPr>
              <a:t>Talking points</a:t>
            </a:r>
          </a:p>
          <a:p>
            <a:pPr marL="171450" indent="-171450">
              <a:buFont typeface="Arial" pitchFamily="34" charset="0"/>
              <a:buChar char="•"/>
            </a:pPr>
            <a:r>
              <a:rPr lang="en-US" b="0" u="none" dirty="0" smtClean="0">
                <a:latin typeface="Arial" panose="020B0604020202020204" pitchFamily="34" charset="0"/>
                <a:cs typeface="Arial" panose="020B0604020202020204" pitchFamily="34" charset="0"/>
              </a:rPr>
              <a:t>At</a:t>
            </a:r>
            <a:r>
              <a:rPr lang="en-US" b="0" u="none" baseline="0" dirty="0" smtClean="0">
                <a:latin typeface="Arial" panose="020B0604020202020204" pitchFamily="34" charset="0"/>
                <a:cs typeface="Arial" panose="020B0604020202020204" pitchFamily="34" charset="0"/>
              </a:rPr>
              <a:t> the bottom of any Military OneSource page you will find links to Our Websites. These websites will further assist service members and family members with several things, including deployment, moving, locating installation services and much more!</a:t>
            </a:r>
          </a:p>
          <a:p>
            <a:pPr marL="171450" indent="-171450">
              <a:buFont typeface="Arial" pitchFamily="34" charset="0"/>
              <a:buChar char="•"/>
            </a:pPr>
            <a:r>
              <a:rPr lang="en-US" b="0" u="none" baseline="0" dirty="0" smtClean="0">
                <a:latin typeface="Arial" panose="020B0604020202020204" pitchFamily="34" charset="0"/>
                <a:cs typeface="Arial" panose="020B0604020202020204" pitchFamily="34" charset="0"/>
              </a:rPr>
              <a:t>Our websites include:</a:t>
            </a:r>
          </a:p>
          <a:p>
            <a:pPr marL="628650" lvl="1" indent="-171450">
              <a:buFont typeface="Arial" pitchFamily="34" charset="0"/>
              <a:buChar char="•"/>
            </a:pPr>
            <a:r>
              <a:rPr lang="en-US" b="1" u="none" baseline="0" dirty="0" err="1" smtClean="0">
                <a:latin typeface="Arial" panose="020B0604020202020204" pitchFamily="34" charset="0"/>
                <a:cs typeface="Arial" panose="020B0604020202020204" pitchFamily="34" charset="0"/>
              </a:rPr>
              <a:t>MilitaryINSTALLATIONS</a:t>
            </a:r>
            <a:r>
              <a:rPr lang="en-US" b="1" u="none" baseline="0" dirty="0" smtClean="0">
                <a:latin typeface="Arial" panose="020B0604020202020204" pitchFamily="34" charset="0"/>
                <a:cs typeface="Arial" panose="020B0604020202020204" pitchFamily="34" charset="0"/>
              </a:rPr>
              <a:t> - </a:t>
            </a:r>
            <a:r>
              <a:rPr lang="en-US" b="0" u="none" baseline="0" dirty="0" err="1" smtClean="0">
                <a:latin typeface="Arial" panose="020B0604020202020204" pitchFamily="34" charset="0"/>
                <a:cs typeface="Arial" panose="020B0604020202020204" pitchFamily="34" charset="0"/>
              </a:rPr>
              <a:t>MilitaryINSTALLATIONS</a:t>
            </a:r>
            <a:r>
              <a:rPr lang="en-US" b="0" u="none" baseline="0" dirty="0" smtClean="0">
                <a:latin typeface="Arial" panose="020B0604020202020204" pitchFamily="34" charset="0"/>
                <a:cs typeface="Arial" panose="020B0604020202020204" pitchFamily="34" charset="0"/>
              </a:rPr>
              <a:t> allows you to search for programs and services on your installation. </a:t>
            </a:r>
            <a:endParaRPr lang="en-US" b="1" u="none" baseline="0" dirty="0" smtClean="0">
              <a:latin typeface="Arial" panose="020B0604020202020204" pitchFamily="34" charset="0"/>
              <a:cs typeface="Arial" panose="020B0604020202020204" pitchFamily="34" charset="0"/>
            </a:endParaRPr>
          </a:p>
          <a:p>
            <a:pPr marL="628650" lvl="1" indent="-171450">
              <a:buFont typeface="Arial" pitchFamily="34" charset="0"/>
              <a:buChar char="•"/>
            </a:pPr>
            <a:r>
              <a:rPr lang="en-US" b="1" u="none" baseline="0" dirty="0" smtClean="0">
                <a:latin typeface="Arial" panose="020B0604020202020204" pitchFamily="34" charset="0"/>
                <a:cs typeface="Arial" panose="020B0604020202020204" pitchFamily="34" charset="0"/>
              </a:rPr>
              <a:t>Military Youth on the Move - </a:t>
            </a:r>
            <a:r>
              <a:rPr lang="en-US" b="0" u="none" baseline="0" dirty="0" smtClean="0">
                <a:latin typeface="Arial" panose="020B0604020202020204" pitchFamily="34" charset="0"/>
                <a:cs typeface="Arial" panose="020B0604020202020204" pitchFamily="34" charset="0"/>
              </a:rPr>
              <a:t>This website is divided into kid, pre-teen, teenager and parent sections. You’ll find age appropriate information for your child to ease common struggles, including healthy living, safety, moving and new schools, money, and making new friends.  </a:t>
            </a:r>
            <a:endParaRPr lang="en-US" b="1" u="none" baseline="0" dirty="0" smtClean="0">
              <a:latin typeface="Arial" panose="020B0604020202020204" pitchFamily="34" charset="0"/>
              <a:cs typeface="Arial" panose="020B0604020202020204" pitchFamily="34" charset="0"/>
            </a:endParaRPr>
          </a:p>
          <a:p>
            <a:pPr marL="628650" lvl="1" indent="-171450">
              <a:buFont typeface="Arial" pitchFamily="34" charset="0"/>
              <a:buChar char="•"/>
            </a:pPr>
            <a:r>
              <a:rPr lang="en-US" b="1" u="none" baseline="0" dirty="0" smtClean="0">
                <a:latin typeface="Arial" panose="020B0604020202020204" pitchFamily="34" charset="0"/>
                <a:cs typeface="Arial" panose="020B0604020202020204" pitchFamily="34" charset="0"/>
              </a:rPr>
              <a:t>Military Spouse Employment Partnership Jobs Portal - </a:t>
            </a:r>
            <a:r>
              <a:rPr lang="en-US" b="0" u="none" baseline="0" dirty="0" smtClean="0">
                <a:latin typeface="Arial" panose="020B0604020202020204" pitchFamily="34" charset="0"/>
                <a:cs typeface="Arial" panose="020B0604020202020204" pitchFamily="34" charset="0"/>
              </a:rPr>
              <a:t>The MSEP job portal is a job search engine specifically for military spouses. By entering the city, state and country of residence, spouses can browse through available jobs in the area. An advanced search allows spouses to search for a specific line of work.</a:t>
            </a:r>
            <a:endParaRPr lang="en-US" b="1" u="none" baseline="0" dirty="0" smtClean="0">
              <a:latin typeface="Arial" panose="020B0604020202020204" pitchFamily="34" charset="0"/>
              <a:cs typeface="Arial" panose="020B0604020202020204" pitchFamily="34" charset="0"/>
            </a:endParaRPr>
          </a:p>
          <a:p>
            <a:pPr marL="628650" lvl="1" indent="-171450">
              <a:buFont typeface="Arial" pitchFamily="34" charset="0"/>
              <a:buChar char="•"/>
            </a:pPr>
            <a:r>
              <a:rPr lang="en-US" b="1" u="none" baseline="0" dirty="0" smtClean="0">
                <a:latin typeface="Arial" panose="020B0604020202020204" pitchFamily="34" charset="0"/>
                <a:cs typeface="Arial" panose="020B0604020202020204" pitchFamily="34" charset="0"/>
              </a:rPr>
              <a:t>Plan My Deployment - </a:t>
            </a:r>
            <a:r>
              <a:rPr lang="en-US" b="0" u="none" baseline="0" dirty="0" smtClean="0">
                <a:latin typeface="Arial" panose="020B0604020202020204" pitchFamily="34" charset="0"/>
                <a:cs typeface="Arial" panose="020B0604020202020204" pitchFamily="34" charset="0"/>
              </a:rPr>
              <a:t>This tool helps service members and families understand what to expect and when throughout the deployment cycle. Entering the service member’s status, service branch, familial status, and expected deployment and return dates results in a personalized plan to help service members and families prepare for deployment.</a:t>
            </a:r>
            <a:endParaRPr lang="en-US" b="1" u="none" baseline="0" dirty="0" smtClean="0">
              <a:latin typeface="Arial" panose="020B0604020202020204" pitchFamily="34" charset="0"/>
              <a:cs typeface="Arial" panose="020B0604020202020204" pitchFamily="34" charset="0"/>
            </a:endParaRPr>
          </a:p>
          <a:p>
            <a:pPr marL="628650" lvl="1" indent="-171450">
              <a:buFont typeface="Arial" pitchFamily="34" charset="0"/>
              <a:buChar char="•"/>
            </a:pPr>
            <a:r>
              <a:rPr lang="en-US" b="1" u="none" baseline="0" dirty="0" smtClean="0">
                <a:latin typeface="Arial" panose="020B0604020202020204" pitchFamily="34" charset="0"/>
                <a:cs typeface="Arial" panose="020B0604020202020204" pitchFamily="34" charset="0"/>
              </a:rPr>
              <a:t>Plan My Move - </a:t>
            </a:r>
            <a:r>
              <a:rPr lang="en-US" b="0" u="none" baseline="0" dirty="0" smtClean="0">
                <a:latin typeface="Arial" panose="020B0604020202020204" pitchFamily="34" charset="0"/>
                <a:cs typeface="Arial" panose="020B0604020202020204" pitchFamily="34" charset="0"/>
              </a:rPr>
              <a:t>Similar to the personalized plans of Plan My Deployment, Plan My Move helps military service members and families create a timeline for a smooth move. Plug in your current duty station, new duty station and your departure date for your personalized timeline.</a:t>
            </a:r>
            <a:endParaRPr lang="en-US" b="1" u="none" baseline="0" dirty="0" smtClean="0">
              <a:latin typeface="Arial" panose="020B0604020202020204" pitchFamily="34" charset="0"/>
              <a:cs typeface="Arial" panose="020B0604020202020204" pitchFamily="34" charset="0"/>
            </a:endParaRPr>
          </a:p>
          <a:p>
            <a:pPr marL="628650" lvl="1" indent="-171450">
              <a:buFont typeface="Arial" pitchFamily="34" charset="0"/>
              <a:buChar char="•"/>
            </a:pPr>
            <a:r>
              <a:rPr lang="en-US" b="1" u="none" baseline="0" dirty="0" err="1" smtClean="0">
                <a:latin typeface="Arial" panose="020B0604020202020204" pitchFamily="34" charset="0"/>
                <a:cs typeface="Arial" panose="020B0604020202020204" pitchFamily="34" charset="0"/>
              </a:rPr>
              <a:t>eSponsorship</a:t>
            </a:r>
            <a:r>
              <a:rPr lang="en-US" b="1" u="none" baseline="0" dirty="0" smtClean="0">
                <a:latin typeface="Arial" panose="020B0604020202020204" pitchFamily="34" charset="0"/>
                <a:cs typeface="Arial" panose="020B0604020202020204" pitchFamily="34" charset="0"/>
              </a:rPr>
              <a:t> Training - </a:t>
            </a:r>
            <a:r>
              <a:rPr lang="en-US" b="0" u="none" baseline="0" dirty="0" smtClean="0">
                <a:latin typeface="Arial" panose="020B0604020202020204" pitchFamily="34" charset="0"/>
                <a:cs typeface="Arial" panose="020B0604020202020204" pitchFamily="34" charset="0"/>
              </a:rPr>
              <a:t>If you have been assigned sponsorship of a newcomer, use your Common Access Card – known as the CAC – to access the </a:t>
            </a:r>
            <a:r>
              <a:rPr lang="en-US" b="0" u="none" baseline="0" smtClean="0">
                <a:latin typeface="Arial" panose="020B0604020202020204" pitchFamily="34" charset="0"/>
                <a:cs typeface="Arial" panose="020B0604020202020204" pitchFamily="34" charset="0"/>
              </a:rPr>
              <a:t>eSponsorship</a:t>
            </a:r>
            <a:r>
              <a:rPr lang="en-US" b="0" u="none" baseline="0" dirty="0" smtClean="0">
                <a:latin typeface="Arial" panose="020B0604020202020204" pitchFamily="34" charset="0"/>
                <a:cs typeface="Arial" panose="020B0604020202020204" pitchFamily="34" charset="0"/>
              </a:rPr>
              <a:t> application and training. You can also use this resource to communicate electronically and manage the sponsorship online.</a:t>
            </a:r>
          </a:p>
          <a:p>
            <a:pPr marL="628650" marR="0" lvl="1"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200" b="1" kern="1200" dirty="0" err="1" smtClean="0">
                <a:solidFill>
                  <a:schemeClr val="tx1"/>
                </a:solidFill>
                <a:effectLst/>
                <a:latin typeface="Arial" panose="020B0604020202020204" pitchFamily="34" charset="0"/>
                <a:ea typeface="+mn-ea"/>
                <a:cs typeface="Arial" panose="020B0604020202020204" pitchFamily="34" charset="0"/>
              </a:rPr>
              <a:t>MySECO</a:t>
            </a:r>
            <a:r>
              <a:rPr lang="en-US" sz="1200" b="0" kern="1200" baseline="0" dirty="0" smtClean="0">
                <a:solidFill>
                  <a:schemeClr val="tx1"/>
                </a:solidFill>
                <a:effectLst/>
                <a:latin typeface="Arial" panose="020B0604020202020204" pitchFamily="34" charset="0"/>
                <a:ea typeface="+mn-ea"/>
                <a:cs typeface="Arial" panose="020B0604020202020204" pitchFamily="34" charset="0"/>
              </a:rPr>
              <a:t> -</a:t>
            </a:r>
            <a:r>
              <a:rPr lang="en-US" sz="1200" kern="1200" dirty="0" smtClean="0">
                <a:solidFill>
                  <a:schemeClr val="tx1"/>
                </a:solidFill>
                <a:effectLst/>
                <a:latin typeface="Arial" panose="020B0604020202020204" pitchFamily="34" charset="0"/>
                <a:ea typeface="+mn-ea"/>
                <a:cs typeface="Arial" panose="020B0604020202020204" pitchFamily="34" charset="0"/>
              </a:rPr>
              <a:t> The </a:t>
            </a:r>
            <a:r>
              <a:rPr lang="en-US" sz="1200" kern="1200" dirty="0" err="1" smtClean="0">
                <a:solidFill>
                  <a:schemeClr val="tx1"/>
                </a:solidFill>
                <a:effectLst/>
                <a:latin typeface="Arial" panose="020B0604020202020204" pitchFamily="34" charset="0"/>
                <a:ea typeface="+mn-ea"/>
                <a:cs typeface="Arial" panose="020B0604020202020204" pitchFamily="34" charset="0"/>
              </a:rPr>
              <a:t>MySECO</a:t>
            </a:r>
            <a:r>
              <a:rPr lang="en-US" sz="1200" kern="1200" dirty="0" smtClean="0">
                <a:solidFill>
                  <a:schemeClr val="tx1"/>
                </a:solidFill>
                <a:effectLst/>
                <a:latin typeface="Arial" panose="020B0604020202020204" pitchFamily="34" charset="0"/>
                <a:ea typeface="+mn-ea"/>
                <a:cs typeface="Arial" panose="020B0604020202020204" pitchFamily="34" charset="0"/>
              </a:rPr>
              <a:t> website ensures spouses have 24/7 access to online education and career information, resources, tools and assessments. Using the tools and assessments, spouses can begin to explore their interests, skills, passions and personality type to determine the best fit for education and career choices and start to build a portable and meaningful career path.</a:t>
            </a:r>
            <a:endParaRPr lang="en-US" b="0" u="none" baseline="0" dirty="0" smtClean="0">
              <a:latin typeface="Arial" panose="020B0604020202020204" pitchFamily="34" charset="0"/>
              <a:cs typeface="Arial" panose="020B0604020202020204" pitchFamily="34" charset="0"/>
            </a:endParaRPr>
          </a:p>
          <a:p>
            <a:pPr marL="628650" lvl="1" indent="-171450">
              <a:buFont typeface="Arial" pitchFamily="34" charset="0"/>
              <a:buChar char="•"/>
            </a:pPr>
            <a:r>
              <a:rPr lang="en-US" b="1" u="none" baseline="0" dirty="0" smtClean="0">
                <a:latin typeface="Arial" panose="020B0604020202020204" pitchFamily="34" charset="0"/>
                <a:cs typeface="Arial" panose="020B0604020202020204" pitchFamily="34" charset="0"/>
              </a:rPr>
              <a:t>USA4 Military Families - </a:t>
            </a:r>
            <a:r>
              <a:rPr lang="en-US" b="0" u="none" baseline="0" dirty="0" smtClean="0">
                <a:latin typeface="Arial" panose="020B0604020202020204" pitchFamily="34" charset="0"/>
                <a:cs typeface="Arial" panose="020B0604020202020204" pitchFamily="34" charset="0"/>
              </a:rPr>
              <a:t>This website supports military families by explaining key issues that directly impact military service members and families. See the latest news or explore the key issues. </a:t>
            </a:r>
            <a:endParaRPr lang="en-US" b="1" u="none" baseline="0" dirty="0" smtClean="0">
              <a:latin typeface="Arial" panose="020B0604020202020204" pitchFamily="34" charset="0"/>
              <a:cs typeface="Arial" panose="020B0604020202020204" pitchFamily="34" charset="0"/>
            </a:endParaRPr>
          </a:p>
          <a:p>
            <a:pPr marL="628650" lvl="1" indent="-171450">
              <a:buFont typeface="Arial" pitchFamily="34" charset="0"/>
              <a:buChar char="•"/>
            </a:pPr>
            <a:r>
              <a:rPr lang="en-US" b="1" u="none" baseline="0" dirty="0" smtClean="0">
                <a:latin typeface="Arial" panose="020B0604020202020204" pitchFamily="34" charset="0"/>
                <a:cs typeface="Arial" panose="020B0604020202020204" pitchFamily="34" charset="0"/>
              </a:rPr>
              <a:t>Voluntary Education - </a:t>
            </a:r>
            <a:r>
              <a:rPr lang="en-US" b="0" u="none" baseline="0" dirty="0" smtClean="0">
                <a:latin typeface="Arial" panose="020B0604020202020204" pitchFamily="34" charset="0"/>
                <a:cs typeface="Arial" panose="020B0604020202020204" pitchFamily="34" charset="0"/>
              </a:rPr>
              <a:t>The Voluntary Education Portal offers guidance for anyone in the DoD community continuing their education. Information can be found about tuition assistance, the Post 9/11 G.I. Bill, Troops to Teachers, the Online Academic Skills Course, exams for college credit and much more.</a:t>
            </a:r>
            <a:endParaRPr lang="en-US" dirty="0"/>
          </a:p>
        </p:txBody>
      </p:sp>
      <p:sp>
        <p:nvSpPr>
          <p:cNvPr id="4" name="Slide Number Placeholder 3"/>
          <p:cNvSpPr>
            <a:spLocks noGrp="1"/>
          </p:cNvSpPr>
          <p:nvPr>
            <p:ph type="sldNum" sz="quarter" idx="10"/>
          </p:nvPr>
        </p:nvSpPr>
        <p:spPr/>
        <p:txBody>
          <a:bodyPr/>
          <a:lstStyle/>
          <a:p>
            <a:fld id="{6C28D949-B16B-E84B-B434-391559256F84}"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331500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486400" cy="4414177"/>
          </a:xfrm>
        </p:spPr>
        <p:txBody>
          <a:bodyPr/>
          <a:lstStyle/>
          <a:p>
            <a:r>
              <a:rPr lang="en-US" b="1" u="sng" dirty="0" smtClean="0">
                <a:latin typeface="Arial" pitchFamily="34" charset="0"/>
                <a:cs typeface="Arial" pitchFamily="34" charset="0"/>
              </a:rPr>
              <a:t>Talking points</a:t>
            </a:r>
          </a:p>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Arial" panose="020B0604020202020204" pitchFamily="34" charset="0"/>
                <a:ea typeface="+mn-ea"/>
                <a:cs typeface="Arial" panose="020B0604020202020204" pitchFamily="34" charset="0"/>
              </a:rPr>
              <a:t>There are two points of entry to the Military OneSource website the public and employee assistance program side.  The public side offers a number of articles on military life topics and much more for service member, families, service providers, and leaders and requires no log in. </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a:t>
            </a:r>
            <a:r>
              <a:rPr lang="en-US" sz="1200" kern="1200" dirty="0" smtClean="0">
                <a:solidFill>
                  <a:schemeClr val="tx1"/>
                </a:solidFill>
                <a:effectLst/>
                <a:latin typeface="Arial" panose="020B0604020202020204" pitchFamily="34" charset="0"/>
                <a:ea typeface="+mn-ea"/>
                <a:cs typeface="Arial" panose="020B0604020202020204" pitchFamily="34" charset="0"/>
              </a:rPr>
              <a:t>If you are an eligible service or family member and would like to have access to confidential non-medical counseling, products and specialty consultations, select the log- in button at the top of this page.  Note, that once you log into the employee assistance program side, you have left the public side of Military OneSource website.</a:t>
            </a:r>
            <a:endParaRPr lang="en-US" dirty="0" smtClean="0">
              <a:latin typeface="Arial" pitchFamily="34" charset="0"/>
              <a:cs typeface="Arial" pitchFamily="34" charset="0"/>
            </a:endParaRPr>
          </a:p>
          <a:p>
            <a:pPr marL="171450" indent="-171450">
              <a:buFont typeface="Arial" pitchFamily="34" charset="0"/>
              <a:buChar char="•"/>
            </a:pPr>
            <a:r>
              <a:rPr lang="en-US" dirty="0" smtClean="0">
                <a:latin typeface="Arial" pitchFamily="34" charset="0"/>
                <a:cs typeface="Arial" pitchFamily="34" charset="0"/>
              </a:rPr>
              <a:t>The homepage offers quick access to:</a:t>
            </a:r>
          </a:p>
          <a:p>
            <a:pPr marL="628650" lvl="1" indent="-171450">
              <a:buFont typeface="Arial" pitchFamily="34" charset="0"/>
              <a:buChar char="•"/>
            </a:pPr>
            <a:r>
              <a:rPr lang="en-US" dirty="0" smtClean="0">
                <a:latin typeface="Arial" pitchFamily="34" charset="0"/>
                <a:cs typeface="Arial" pitchFamily="34" charset="0"/>
              </a:rPr>
              <a:t>Links to program pages</a:t>
            </a:r>
          </a:p>
          <a:p>
            <a:pPr marL="628650" lvl="1" indent="-171450">
              <a:buFont typeface="Arial" pitchFamily="34" charset="0"/>
              <a:buChar char="•"/>
            </a:pPr>
            <a:r>
              <a:rPr lang="en-US" dirty="0" smtClean="0">
                <a:latin typeface="Arial" pitchFamily="34" charset="0"/>
                <a:cs typeface="Arial" pitchFamily="34" charset="0"/>
              </a:rPr>
              <a:t>The most popular site content</a:t>
            </a:r>
          </a:p>
          <a:p>
            <a:pPr marL="628650" lvl="1" indent="-171450">
              <a:buFont typeface="Arial" pitchFamily="34" charset="0"/>
              <a:buChar char="•"/>
            </a:pPr>
            <a:r>
              <a:rPr lang="en-US" dirty="0" smtClean="0">
                <a:latin typeface="Arial" pitchFamily="34" charset="0"/>
                <a:cs typeface="Arial" pitchFamily="34" charset="0"/>
              </a:rPr>
              <a:t>An installation directory to help you find the resources closest to you</a:t>
            </a:r>
          </a:p>
          <a:p>
            <a:pPr marL="628650" lvl="1" indent="-171450">
              <a:buFont typeface="Arial" pitchFamily="34" charset="0"/>
              <a:buChar char="•"/>
            </a:pPr>
            <a:r>
              <a:rPr lang="en-US" dirty="0" smtClean="0">
                <a:latin typeface="Arial" pitchFamily="34" charset="0"/>
                <a:cs typeface="Arial" pitchFamily="34" charset="0"/>
              </a:rPr>
              <a:t>All of the available counseling options</a:t>
            </a:r>
          </a:p>
          <a:p>
            <a:pPr marL="171450" indent="-171450">
              <a:buFont typeface="Arial" pitchFamily="34" charset="0"/>
              <a:buChar char="•"/>
            </a:pPr>
            <a:r>
              <a:rPr lang="en-US" b="0" u="none" baseline="0" dirty="0" smtClean="0">
                <a:latin typeface="Arial" pitchFamily="34" charset="0"/>
                <a:cs typeface="Arial" pitchFamily="34" charset="0"/>
              </a:rPr>
              <a:t>Under the Military Life Topics tab, you will find links to each program page. Clicking on any link will take you to that program’s homepage where you will find a wealth of articles, resources and external links.</a:t>
            </a:r>
          </a:p>
          <a:p>
            <a:pPr marL="171450" indent="-171450">
              <a:buFont typeface="Arial" pitchFamily="34" charset="0"/>
              <a:buChar char="•"/>
            </a:pPr>
            <a:r>
              <a:rPr lang="en-US" b="0" u="none" baseline="0" dirty="0" smtClean="0">
                <a:latin typeface="Arial" pitchFamily="34" charset="0"/>
                <a:cs typeface="Arial" pitchFamily="34" charset="0"/>
              </a:rPr>
              <a:t>If you’re interested in the latest hot topics, browse the MOST POPULAR on Military OneSource menu in the top right-hand corner of the homepage. When something peaks your interest, simply click the link to read, watch or hear more.</a:t>
            </a:r>
          </a:p>
          <a:p>
            <a:pPr marL="171450" indent="-171450">
              <a:buFont typeface="Arial" pitchFamily="34" charset="0"/>
              <a:buChar char="•"/>
            </a:pPr>
            <a:r>
              <a:rPr lang="en-US" b="0" u="none" baseline="0" dirty="0" smtClean="0">
                <a:latin typeface="Arial" pitchFamily="34" charset="0"/>
                <a:cs typeface="Arial" pitchFamily="34" charset="0"/>
              </a:rPr>
              <a:t>The Installation Locator box in the middle of the page is your quick reference to all things about your current or soon-to-be installation. Simply fill in your installation’s name, state name or select your installation from the directory. This feature will also provide information on local support providers, like the Red Cross and Joint Force headquarters.</a:t>
            </a:r>
          </a:p>
          <a:p>
            <a:pPr marL="171450" indent="-171450">
              <a:buFont typeface="Arial" pitchFamily="34" charset="0"/>
              <a:buChar char="•"/>
            </a:pPr>
            <a:r>
              <a:rPr lang="en-US" b="0" u="none" baseline="0" dirty="0" smtClean="0">
                <a:latin typeface="Arial" pitchFamily="34" charset="0"/>
                <a:cs typeface="Arial" pitchFamily="34" charset="0"/>
              </a:rPr>
              <a:t>Hovering over the Confidential Help tab will immediately reveal contact phone numbers for instant contact or options for face-to-face, telephonic and online confidential non-medical counseling as well as confidential specialty consultation options (for example, adoption, health and wellness coaching, special needs and wounded warrior) and other services.</a:t>
            </a:r>
          </a:p>
        </p:txBody>
      </p:sp>
      <p:sp>
        <p:nvSpPr>
          <p:cNvPr id="4" name="Slide Number Placeholder 3"/>
          <p:cNvSpPr>
            <a:spLocks noGrp="1"/>
          </p:cNvSpPr>
          <p:nvPr>
            <p:ph type="sldNum" sz="quarter" idx="10"/>
          </p:nvPr>
        </p:nvSpPr>
        <p:spPr/>
        <p:txBody>
          <a:bodyPr/>
          <a:lstStyle/>
          <a:p>
            <a:fld id="{6C28D949-B16B-E84B-B434-391559256F84}"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350611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latin typeface="Arial" panose="020B0604020202020204" pitchFamily="34" charset="0"/>
                <a:cs typeface="Arial" panose="020B0604020202020204" pitchFamily="34" charset="0"/>
              </a:rPr>
              <a:t>Talking points</a:t>
            </a:r>
          </a:p>
          <a:p>
            <a:r>
              <a:rPr lang="en-US" b="0" u="none" dirty="0" smtClean="0">
                <a:latin typeface="Arial" panose="020B0604020202020204" pitchFamily="34" charset="0"/>
                <a:cs typeface="Arial" panose="020B0604020202020204" pitchFamily="34" charset="0"/>
              </a:rPr>
              <a:t>Left menu:</a:t>
            </a:r>
          </a:p>
          <a:p>
            <a:pPr marL="171450" indent="-171450">
              <a:buFont typeface="Arial" pitchFamily="34" charset="0"/>
              <a:buChar char="•"/>
            </a:pPr>
            <a:r>
              <a:rPr lang="en-US" b="0" u="none" dirty="0" smtClean="0">
                <a:latin typeface="Arial" panose="020B0604020202020204" pitchFamily="34" charset="0"/>
                <a:cs typeface="Arial" panose="020B0604020202020204" pitchFamily="34" charset="0"/>
              </a:rPr>
              <a:t>The</a:t>
            </a:r>
            <a:r>
              <a:rPr lang="en-US" b="0" u="none" baseline="0" dirty="0" smtClean="0">
                <a:latin typeface="Arial" panose="020B0604020202020204" pitchFamily="34" charset="0"/>
                <a:cs typeface="Arial" panose="020B0604020202020204" pitchFamily="34" charset="0"/>
              </a:rPr>
              <a:t> Need Help? tab takes users to options for confidential non-medical counseling services.</a:t>
            </a:r>
          </a:p>
          <a:p>
            <a:pPr marL="171450" indent="-171450">
              <a:buFont typeface="Arial" pitchFamily="34" charset="0"/>
              <a:buChar char="•"/>
            </a:pPr>
            <a:r>
              <a:rPr lang="en-US" b="0" u="none" baseline="0" dirty="0" smtClean="0">
                <a:latin typeface="Arial" panose="020B0604020202020204" pitchFamily="34" charset="0"/>
                <a:cs typeface="Arial" panose="020B0604020202020204" pitchFamily="34" charset="0"/>
              </a:rPr>
              <a:t>The Feedback tab navigates to a contact form for comments and suggestions, technical support or website accessibility. </a:t>
            </a:r>
          </a:p>
          <a:p>
            <a:pPr marL="171450" indent="-171450">
              <a:buFont typeface="Arial" pitchFamily="34" charset="0"/>
              <a:buChar char="•"/>
            </a:pPr>
            <a:r>
              <a:rPr lang="en-US" b="0" u="none" baseline="0" dirty="0" smtClean="0">
                <a:latin typeface="Arial" panose="020B0604020202020204" pitchFamily="34" charset="0"/>
                <a:cs typeface="Arial" panose="020B0604020202020204" pitchFamily="34" charset="0"/>
              </a:rPr>
              <a:t>The Products tab takes users to a menu of available products arranged by topic or product type, including audio and video tips, booklets, CDs and DVDs, resource guides and toolkits.</a:t>
            </a:r>
          </a:p>
          <a:p>
            <a:pPr marL="0" indent="0">
              <a:buFont typeface="Arial" pitchFamily="34" charset="0"/>
              <a:buNone/>
            </a:pPr>
            <a:r>
              <a:rPr lang="en-US" b="0" u="none" baseline="0" dirty="0" smtClean="0">
                <a:latin typeface="Arial" panose="020B0604020202020204" pitchFamily="34" charset="0"/>
                <a:cs typeface="Arial" panose="020B0604020202020204" pitchFamily="34" charset="0"/>
              </a:rPr>
              <a:t>Top menu:</a:t>
            </a:r>
          </a:p>
          <a:p>
            <a:pPr marL="171450" indent="-171450">
              <a:buFont typeface="Arial" pitchFamily="34" charset="0"/>
              <a:buChar char="•"/>
            </a:pPr>
            <a:r>
              <a:rPr lang="en-US" b="0" u="none" baseline="0" dirty="0" smtClean="0">
                <a:latin typeface="Arial" panose="020B0604020202020204" pitchFamily="34" charset="0"/>
                <a:cs typeface="Arial" panose="020B0604020202020204" pitchFamily="34" charset="0"/>
              </a:rPr>
              <a:t>Hover over the Phases of Military Life tab to find helpful information no matter your current phase of military life, including new to the military, single life, career, Guard and reserve, deployment, family life, military leadership and retiring. </a:t>
            </a:r>
          </a:p>
          <a:p>
            <a:pPr marL="171450" indent="-171450">
              <a:buFont typeface="Arial" pitchFamily="34" charset="0"/>
              <a:buChar char="•"/>
            </a:pPr>
            <a:r>
              <a:rPr lang="en-US" b="0" u="none" baseline="0" dirty="0" smtClean="0">
                <a:latin typeface="Arial" panose="020B0604020202020204" pitchFamily="34" charset="0"/>
                <a:cs typeface="Arial" panose="020B0604020202020204" pitchFamily="34" charset="0"/>
              </a:rPr>
              <a:t>Click your branch of service under the Branch of Service tab for information specific to the Army, Marine Corps, Navy or Air Force.</a:t>
            </a:r>
          </a:p>
          <a:p>
            <a:pPr marL="171450" indent="-171450">
              <a:buFont typeface="Arial" pitchFamily="34" charset="0"/>
              <a:buChar char="•"/>
            </a:pPr>
            <a:r>
              <a:rPr lang="en-US" b="0" u="none" baseline="0" dirty="0" smtClean="0">
                <a:latin typeface="Arial" panose="020B0604020202020204" pitchFamily="34" charset="0"/>
                <a:cs typeface="Arial" panose="020B0604020202020204" pitchFamily="34" charset="0"/>
              </a:rPr>
              <a:t>The Those who Support tab leads to information specifically for community partners, leaders or command, and service providers.</a:t>
            </a:r>
          </a:p>
          <a:p>
            <a:pPr marL="171450" marR="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b="0" u="none" baseline="0" dirty="0" smtClean="0">
                <a:latin typeface="Arial" panose="020B0604020202020204" pitchFamily="34" charset="0"/>
                <a:cs typeface="Arial" panose="020B0604020202020204" pitchFamily="34" charset="0"/>
              </a:rPr>
              <a:t>The Log In tab takes users to a page that requires a username and password. While much of the information on Military OneSource is public, certain services</a:t>
            </a:r>
            <a:r>
              <a:rPr lang="en-US" b="0" u="none" baseline="0" dirty="0" smtClean="0">
                <a:solidFill>
                  <a:schemeClr val="accent5">
                    <a:lumMod val="75000"/>
                  </a:schemeClr>
                </a:solidFill>
                <a:latin typeface="Arial" panose="020B0604020202020204" pitchFamily="34" charset="0"/>
                <a:cs typeface="Arial" panose="020B0604020202020204" pitchFamily="34" charset="0"/>
              </a:rPr>
              <a:t>, including confidential non-medical counseling, products and confidential specialty consultations </a:t>
            </a:r>
            <a:r>
              <a:rPr lang="en-US" b="0" u="none" baseline="0" dirty="0" smtClean="0">
                <a:latin typeface="Arial" panose="020B0604020202020204" pitchFamily="34" charset="0"/>
                <a:cs typeface="Arial" panose="020B0604020202020204" pitchFamily="34" charset="0"/>
              </a:rPr>
              <a:t>are available only to eligible individuals through a secure log in.</a:t>
            </a:r>
          </a:p>
          <a:p>
            <a:pPr marL="0" lvl="0" indent="0">
              <a:buFont typeface="Arial" pitchFamily="34" charset="0"/>
              <a:buNone/>
            </a:pPr>
            <a:r>
              <a:rPr lang="en-US" b="1" u="sng" baseline="0" dirty="0" smtClean="0">
                <a:latin typeface="Arial" panose="020B0604020202020204" pitchFamily="34" charset="0"/>
                <a:cs typeface="Arial" panose="020B0604020202020204" pitchFamily="34" charset="0"/>
              </a:rPr>
              <a:t>Briefer notes</a:t>
            </a:r>
          </a:p>
          <a:p>
            <a:pPr marL="171450" lvl="0" indent="-171450">
              <a:buFont typeface="Arial" pitchFamily="34" charset="0"/>
              <a:buChar char="•"/>
            </a:pPr>
            <a:r>
              <a:rPr lang="en-US" b="0" u="none" baseline="0" dirty="0" smtClean="0">
                <a:latin typeface="Arial" panose="020B0604020202020204" pitchFamily="34" charset="0"/>
                <a:cs typeface="Arial" panose="020B0604020202020204" pitchFamily="34" charset="0"/>
              </a:rPr>
              <a:t>Note that the links for the </a:t>
            </a:r>
            <a:r>
              <a:rPr lang="en-US" b="0" u="none" baseline="0" dirty="0" err="1" smtClean="0">
                <a:latin typeface="Arial" panose="020B0604020202020204" pitchFamily="34" charset="0"/>
                <a:cs typeface="Arial" panose="020B0604020202020204" pitchFamily="34" charset="0"/>
              </a:rPr>
              <a:t>ePublication</a:t>
            </a:r>
            <a:r>
              <a:rPr lang="en-US" b="0" u="none" baseline="0" dirty="0" smtClean="0">
                <a:latin typeface="Arial" panose="020B0604020202020204" pitchFamily="34" charset="0"/>
                <a:cs typeface="Arial" panose="020B0604020202020204" pitchFamily="34" charset="0"/>
              </a:rPr>
              <a:t> Archives and </a:t>
            </a:r>
            <a:r>
              <a:rPr lang="en-US" b="0" u="none" baseline="0" dirty="0" err="1" smtClean="0">
                <a:latin typeface="Arial" panose="020B0604020202020204" pitchFamily="34" charset="0"/>
                <a:cs typeface="Arial" panose="020B0604020202020204" pitchFamily="34" charset="0"/>
              </a:rPr>
              <a:t>MilitaryINSTALLATIONS</a:t>
            </a:r>
            <a:r>
              <a:rPr lang="en-US" b="0" u="none" baseline="0" dirty="0" smtClean="0">
                <a:latin typeface="Arial" panose="020B0604020202020204" pitchFamily="34" charset="0"/>
                <a:cs typeface="Arial" panose="020B0604020202020204" pitchFamily="34" charset="0"/>
              </a:rPr>
              <a:t>, along with many more links, can be found at the bottom of the page.</a:t>
            </a:r>
            <a:endParaRPr lang="en-US" b="0" u="none" baseline="0" dirty="0" smtClean="0"/>
          </a:p>
        </p:txBody>
      </p:sp>
      <p:sp>
        <p:nvSpPr>
          <p:cNvPr id="4" name="Slide Number Placeholder 3"/>
          <p:cNvSpPr>
            <a:spLocks noGrp="1"/>
          </p:cNvSpPr>
          <p:nvPr>
            <p:ph type="sldNum" sz="quarter" idx="10"/>
          </p:nvPr>
        </p:nvSpPr>
        <p:spPr/>
        <p:txBody>
          <a:bodyPr/>
          <a:lstStyle/>
          <a:p>
            <a:fld id="{6C28D949-B16B-E84B-B434-391559256F84}"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645871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183381"/>
            <a:ext cx="5486400" cy="5111407"/>
          </a:xfrm>
        </p:spPr>
        <p:txBody>
          <a:bodyPr/>
          <a:lstStyle/>
          <a:p>
            <a:r>
              <a:rPr lang="en-US" sz="800" b="1" dirty="0">
                <a:latin typeface="Arial" pitchFamily="34" charset="0"/>
                <a:cs typeface="Arial" pitchFamily="34" charset="0"/>
              </a:rPr>
              <a:t>Talking points</a:t>
            </a:r>
          </a:p>
          <a:p>
            <a:pPr marL="169792" indent="-169792">
              <a:buFont typeface="Arial" pitchFamily="34" charset="0"/>
              <a:buChar char="•"/>
            </a:pPr>
            <a:r>
              <a:rPr lang="en-US" sz="800" dirty="0">
                <a:latin typeface="Arial" pitchFamily="34" charset="0"/>
                <a:cs typeface="Arial" pitchFamily="34" charset="0"/>
              </a:rPr>
              <a:t>Service members and family members can find confidential non-medical counseling information through the toll-free number, 800-342-9647 or through the links on any Military OneSource page by:</a:t>
            </a:r>
          </a:p>
          <a:p>
            <a:pPr marL="622570" lvl="1" indent="-169792">
              <a:buFont typeface="Arial" pitchFamily="34" charset="0"/>
              <a:buChar char="•"/>
            </a:pPr>
            <a:r>
              <a:rPr lang="en-US" sz="800" dirty="0">
                <a:latin typeface="Arial" pitchFamily="34" charset="0"/>
                <a:cs typeface="Arial" pitchFamily="34" charset="0"/>
              </a:rPr>
              <a:t>Hovering over the Confidential Help tab in the menu at the top of any page to see phone numbers for immediate support and the available counseling options offered through Military OneSource and a description of each, confidential non-medical counseling and specialty consultations as well as other services and counseling options. </a:t>
            </a:r>
          </a:p>
          <a:p>
            <a:pPr marL="622570" lvl="1" indent="-169792">
              <a:buFont typeface="Arial" pitchFamily="34" charset="0"/>
              <a:buChar char="•"/>
            </a:pPr>
            <a:r>
              <a:rPr lang="en-US" sz="800" dirty="0">
                <a:latin typeface="Arial" pitchFamily="34" charset="0"/>
                <a:cs typeface="Arial" pitchFamily="34" charset="0"/>
              </a:rPr>
              <a:t>Clicking the Military Life Topics tab in the menu at the top of any page to reveal a list of program pages. Selecting the non-medical counseling link will navigate to the program page for more information about Military OneSource confidential non-medical counseling options.</a:t>
            </a:r>
          </a:p>
          <a:p>
            <a:pPr marL="622570" lvl="1" indent="-169792">
              <a:buFont typeface="Arial" pitchFamily="34" charset="0"/>
              <a:buChar char="•"/>
            </a:pPr>
            <a:r>
              <a:rPr lang="en-US" sz="800" dirty="0">
                <a:latin typeface="Arial" pitchFamily="34" charset="0"/>
                <a:cs typeface="Arial" pitchFamily="34" charset="0"/>
              </a:rPr>
              <a:t>Clicking the Need Help? button in the left-hand margin of any Military OneSource page to be immediately taken to a simplified Counseling Services page. </a:t>
            </a:r>
          </a:p>
          <a:p>
            <a:pPr marL="171428" indent="-171428">
              <a:buFont typeface="Arial" pitchFamily="34" charset="0"/>
              <a:buChar char="•"/>
            </a:pPr>
            <a:r>
              <a:rPr lang="en-US" sz="800" dirty="0">
                <a:latin typeface="Arial" pitchFamily="34" charset="0"/>
                <a:cs typeface="Arial" pitchFamily="34" charset="0"/>
              </a:rPr>
              <a:t>Military OneSource confidential non-medical counseling:</a:t>
            </a:r>
          </a:p>
          <a:p>
            <a:pPr marL="622570" lvl="1" indent="-169792">
              <a:buFont typeface="Arial" pitchFamily="34" charset="0"/>
              <a:buChar char="•"/>
            </a:pPr>
            <a:r>
              <a:rPr lang="en-US" sz="800" dirty="0">
                <a:latin typeface="Arial" pitchFamily="34" charset="0"/>
                <a:cs typeface="Arial" pitchFamily="34" charset="0"/>
              </a:rPr>
              <a:t>Provides up to </a:t>
            </a:r>
            <a:r>
              <a:rPr lang="en-US" sz="800" b="1" dirty="0">
                <a:latin typeface="Arial" pitchFamily="34" charset="0"/>
                <a:cs typeface="Arial" pitchFamily="34" charset="0"/>
              </a:rPr>
              <a:t>12 confidential non-medical counseling sessions,</a:t>
            </a:r>
            <a:r>
              <a:rPr lang="en-US" sz="800" dirty="0">
                <a:latin typeface="Arial" pitchFamily="34" charset="0"/>
                <a:cs typeface="Arial" pitchFamily="34" charset="0"/>
              </a:rPr>
              <a:t> per person, per issue at no cost. Note: financial counseling is unlimited.</a:t>
            </a:r>
          </a:p>
          <a:p>
            <a:pPr marL="622570" lvl="1" indent="-169792">
              <a:buFont typeface="Arial" pitchFamily="34" charset="0"/>
              <a:buChar char="•"/>
            </a:pPr>
            <a:r>
              <a:rPr lang="en-US" sz="800" dirty="0">
                <a:latin typeface="Arial" pitchFamily="34" charset="0"/>
                <a:cs typeface="Arial" pitchFamily="34" charset="0"/>
              </a:rPr>
              <a:t>Provides confidential </a:t>
            </a:r>
            <a:r>
              <a:rPr lang="en-US" sz="800" b="1" dirty="0">
                <a:latin typeface="Arial" pitchFamily="34" charset="0"/>
                <a:cs typeface="Arial" pitchFamily="34" charset="0"/>
              </a:rPr>
              <a:t>short-term counseling to eligible </a:t>
            </a:r>
            <a:r>
              <a:rPr lang="en-US" sz="800" dirty="0">
                <a:latin typeface="Arial" pitchFamily="34" charset="0"/>
                <a:cs typeface="Arial" pitchFamily="34" charset="0"/>
              </a:rPr>
              <a:t>individuals</a:t>
            </a:r>
            <a:r>
              <a:rPr lang="en-US" sz="800" b="1" dirty="0">
                <a:latin typeface="Arial" pitchFamily="34" charset="0"/>
                <a:cs typeface="Arial" pitchFamily="34" charset="0"/>
              </a:rPr>
              <a:t> </a:t>
            </a:r>
            <a:r>
              <a:rPr lang="en-US" sz="800" dirty="0">
                <a:latin typeface="Arial" pitchFamily="34" charset="0"/>
                <a:cs typeface="Arial" pitchFamily="34" charset="0"/>
              </a:rPr>
              <a:t>with such issues as</a:t>
            </a:r>
            <a:r>
              <a:rPr lang="en-US" dirty="0" smtClean="0">
                <a:latin typeface="Arial" panose="020B0604020202020204" pitchFamily="34" charset="0"/>
                <a:cs typeface="Arial" panose="020B0604020202020204" pitchFamily="34" charset="0"/>
              </a:rPr>
              <a:t>: relocation, separation, reintegration, relationship issues, parenting skills, communication, anger management, grief, stress, deployment, life skills, coping skills, interpersonal skills and academic or occupational problems.</a:t>
            </a:r>
            <a:endParaRPr lang="en-US" sz="800" dirty="0">
              <a:latin typeface="Arial" pitchFamily="34" charset="0"/>
              <a:cs typeface="Arial" pitchFamily="34" charset="0"/>
            </a:endParaRPr>
          </a:p>
          <a:p>
            <a:pPr marL="622570" lvl="1" indent="-169792" defTabSz="452777">
              <a:buFont typeface="Arial" pitchFamily="34" charset="0"/>
              <a:buChar char="•"/>
              <a:defRPr/>
            </a:pPr>
            <a:r>
              <a:rPr lang="en-US" sz="800" dirty="0">
                <a:latin typeface="Arial" pitchFamily="34" charset="0"/>
                <a:cs typeface="Arial" pitchFamily="34" charset="0"/>
              </a:rPr>
              <a:t>Is available via three different methods for convenience and generational preferences: </a:t>
            </a:r>
            <a:r>
              <a:rPr lang="en-US" sz="800" b="1" dirty="0">
                <a:latin typeface="Arial" pitchFamily="34" charset="0"/>
                <a:cs typeface="Arial" pitchFamily="34" charset="0"/>
              </a:rPr>
              <a:t>face-to-face, telephonic and online.</a:t>
            </a:r>
            <a:r>
              <a:rPr lang="en-US" sz="800" dirty="0">
                <a:latin typeface="Arial" pitchFamily="34" charset="0"/>
                <a:cs typeface="Arial" pitchFamily="34" charset="0"/>
              </a:rPr>
              <a:t>  The Military OneSource consultant will assess your situation and help determine the most beneficial method. In most cases, referrals are made within 72 hours.</a:t>
            </a:r>
            <a:endParaRPr lang="en-US" sz="800" b="1" dirty="0">
              <a:latin typeface="Arial" pitchFamily="34" charset="0"/>
              <a:cs typeface="Arial" pitchFamily="34" charset="0"/>
            </a:endParaRPr>
          </a:p>
          <a:p>
            <a:pPr marL="628572" lvl="1" indent="-171428">
              <a:buFont typeface="Arial" panose="020B0604020202020204" pitchFamily="34" charset="0"/>
              <a:buChar char="•"/>
            </a:pPr>
            <a:r>
              <a:rPr lang="en-US" sz="800" b="1" dirty="0">
                <a:latin typeface="Arial" pitchFamily="34" charset="0"/>
                <a:cs typeface="Arial" pitchFamily="34" charset="0"/>
              </a:rPr>
              <a:t>Does not </a:t>
            </a:r>
            <a:r>
              <a:rPr lang="en-US" sz="800" dirty="0">
                <a:latin typeface="Arial" pitchFamily="34" charset="0"/>
                <a:cs typeface="Arial" pitchFamily="34" charset="0"/>
              </a:rPr>
              <a:t>provide or determine medical diagnosis. It is not a part of TRICARE, nor does it substitute for authorizations required for reimbursement under TRICARE.</a:t>
            </a:r>
          </a:p>
          <a:p>
            <a:pPr marL="628572" lvl="1" indent="-171428">
              <a:buFont typeface="Arial" panose="020B0604020202020204" pitchFamily="34" charset="0"/>
              <a:buChar char="•"/>
            </a:pPr>
            <a:r>
              <a:rPr lang="en-US" sz="800" dirty="0">
                <a:latin typeface="Arial" pitchFamily="34" charset="0"/>
                <a:cs typeface="Arial" pitchFamily="34" charset="0"/>
              </a:rPr>
              <a:t>Is not intended to be a part of a patient’s Medical Treatment Facility discharge plan or treatment of suicidal or homicidal thoughts, or Family Advocacy Program cases. It is not intended to address sexual assault, abuse, mental health conditions requiring in-patient hospitalizations and other behavioral concerns.</a:t>
            </a:r>
          </a:p>
          <a:p>
            <a:pPr marL="171428" indent="-171428">
              <a:buFont typeface="Arial" panose="020B0604020202020204" pitchFamily="34" charset="0"/>
              <a:buChar char="•"/>
            </a:pPr>
            <a:r>
              <a:rPr lang="en-US" sz="800" dirty="0">
                <a:latin typeface="Arial" pitchFamily="34" charset="0"/>
                <a:cs typeface="Arial" pitchFamily="34" charset="0"/>
              </a:rPr>
              <a:t>Military OneSource confidential specialty consultations:</a:t>
            </a:r>
          </a:p>
          <a:p>
            <a:pPr marL="628572" lvl="1" indent="-171428">
              <a:buFont typeface="Arial" panose="020B0604020202020204" pitchFamily="34" charset="0"/>
              <a:buChar char="•"/>
            </a:pPr>
            <a:r>
              <a:rPr lang="en-US" sz="800" dirty="0">
                <a:latin typeface="Arial" pitchFamily="34" charset="0"/>
                <a:cs typeface="Arial" pitchFamily="34" charset="0"/>
              </a:rPr>
              <a:t>Are available online or over the phone with specialists in various fields, including adoption, health and wellness coaching, special needs and wounded warrior.</a:t>
            </a:r>
          </a:p>
          <a:p>
            <a:pPr marL="628572" lvl="1" indent="-171428">
              <a:buFont typeface="Arial" panose="020B0604020202020204" pitchFamily="34" charset="0"/>
              <a:buChar char="•"/>
            </a:pPr>
            <a:r>
              <a:rPr lang="en-US" sz="800" dirty="0">
                <a:latin typeface="Arial" pitchFamily="34" charset="0"/>
                <a:cs typeface="Arial" pitchFamily="34" charset="0"/>
              </a:rPr>
              <a:t>Can be scheduled by calling Military OneSource at 800-342-9647 and asking for an appointment in one of the specialized areas.</a:t>
            </a:r>
          </a:p>
          <a:p>
            <a:pPr marL="171428" indent="-171428">
              <a:buFont typeface="Arial" panose="020B0604020202020204" pitchFamily="34" charset="0"/>
              <a:buChar char="•"/>
            </a:pPr>
            <a:r>
              <a:rPr lang="en-US" sz="800" dirty="0">
                <a:latin typeface="Arial" pitchFamily="34" charset="0"/>
                <a:cs typeface="Arial" pitchFamily="34" charset="0"/>
              </a:rPr>
              <a:t>Other Military OneSource services and counseling include:</a:t>
            </a:r>
          </a:p>
          <a:p>
            <a:pPr marL="628572" lvl="1" indent="-171428">
              <a:buFont typeface="Arial" panose="020B0604020202020204" pitchFamily="34" charset="0"/>
              <a:buChar char="•"/>
            </a:pPr>
            <a:r>
              <a:rPr lang="en-US" sz="800" dirty="0">
                <a:latin typeface="Arial" pitchFamily="34" charset="0"/>
                <a:cs typeface="Arial" pitchFamily="34" charset="0"/>
              </a:rPr>
              <a:t>Document translation </a:t>
            </a:r>
          </a:p>
          <a:p>
            <a:pPr marL="628572" lvl="1" indent="-171428">
              <a:buFont typeface="Arial" panose="020B0604020202020204" pitchFamily="34" charset="0"/>
              <a:buChar char="•"/>
            </a:pPr>
            <a:r>
              <a:rPr lang="en-US" sz="800" dirty="0">
                <a:latin typeface="Arial" pitchFamily="34" charset="0"/>
                <a:cs typeface="Arial" pitchFamily="34" charset="0"/>
              </a:rPr>
              <a:t>Financial counseling with certified financial planners</a:t>
            </a:r>
          </a:p>
          <a:p>
            <a:pPr marL="628572" lvl="1" indent="-171428">
              <a:buFont typeface="Arial" panose="020B0604020202020204" pitchFamily="34" charset="0"/>
              <a:buChar char="•"/>
            </a:pPr>
            <a:r>
              <a:rPr lang="en-US" sz="800" dirty="0">
                <a:latin typeface="Arial" pitchFamily="34" charset="0"/>
                <a:cs typeface="Arial" pitchFamily="34" charset="0"/>
              </a:rPr>
              <a:t>SECO counseling to help military spouses with career exploration, education, training and licensure, employment readiness, and career connections</a:t>
            </a:r>
          </a:p>
          <a:p>
            <a:pPr marL="628572" lvl="1" indent="-171428">
              <a:buFont typeface="Arial" panose="020B0604020202020204" pitchFamily="34" charset="0"/>
              <a:buChar char="•"/>
            </a:pPr>
            <a:r>
              <a:rPr lang="en-US" sz="800" dirty="0">
                <a:latin typeface="Arial" pitchFamily="34" charset="0"/>
                <a:cs typeface="Arial" pitchFamily="34" charset="0"/>
              </a:rPr>
              <a:t>Tax services</a:t>
            </a:r>
          </a:p>
          <a:p>
            <a:r>
              <a:rPr lang="en-US" sz="800" b="1" dirty="0">
                <a:latin typeface="Arial" pitchFamily="34" charset="0"/>
                <a:cs typeface="Arial" pitchFamily="34" charset="0"/>
              </a:rPr>
              <a:t>Briefer notes</a:t>
            </a:r>
          </a:p>
          <a:p>
            <a:pPr marL="169792" indent="-169792">
              <a:buFont typeface="Arial" pitchFamily="34" charset="0"/>
              <a:buChar char="•"/>
            </a:pPr>
            <a:r>
              <a:rPr lang="en-US" sz="800" dirty="0">
                <a:latin typeface="Arial" pitchFamily="34" charset="0"/>
                <a:cs typeface="Arial" pitchFamily="34" charset="0"/>
              </a:rPr>
              <a:t>Children are eligible for Military OneSource confidential non-medical face-to-face or telephonic counseling if:</a:t>
            </a:r>
          </a:p>
          <a:p>
            <a:pPr marL="622570" lvl="1" indent="-169792">
              <a:buFont typeface="Arial" pitchFamily="34" charset="0"/>
              <a:buChar char="•"/>
            </a:pPr>
            <a:r>
              <a:rPr lang="en-US" sz="800" dirty="0">
                <a:latin typeface="Arial" pitchFamily="34" charset="0"/>
                <a:cs typeface="Arial" pitchFamily="34" charset="0"/>
              </a:rPr>
              <a:t>A parent attends (for example, family counseling) with a child younger than 13</a:t>
            </a:r>
          </a:p>
          <a:p>
            <a:pPr marL="622570" lvl="1" indent="-169792">
              <a:buFont typeface="Arial" pitchFamily="34" charset="0"/>
              <a:buChar char="•"/>
            </a:pPr>
            <a:r>
              <a:rPr lang="en-US" sz="800" dirty="0">
                <a:latin typeface="Arial" pitchFamily="34" charset="0"/>
                <a:cs typeface="Arial" pitchFamily="34" charset="0"/>
              </a:rPr>
              <a:t>A parent brings a child between 13 and 18 to the individual counseling session</a:t>
            </a:r>
          </a:p>
          <a:p>
            <a:pPr marL="622570" lvl="1" indent="-169792">
              <a:buFont typeface="Arial" pitchFamily="34" charset="0"/>
              <a:buChar char="•"/>
            </a:pPr>
            <a:r>
              <a:rPr lang="en-US" sz="800" dirty="0">
                <a:latin typeface="Arial" pitchFamily="34" charset="0"/>
                <a:cs typeface="Arial" pitchFamily="34" charset="0"/>
              </a:rPr>
              <a:t>The child is 18 years or older</a:t>
            </a:r>
          </a:p>
        </p:txBody>
      </p:sp>
      <p:sp>
        <p:nvSpPr>
          <p:cNvPr id="4" name="Slide Number Placeholder 3"/>
          <p:cNvSpPr>
            <a:spLocks noGrp="1"/>
          </p:cNvSpPr>
          <p:nvPr>
            <p:ph type="sldNum" sz="quarter" idx="10"/>
          </p:nvPr>
        </p:nvSpPr>
        <p:spPr/>
        <p:txBody>
          <a:bodyPr/>
          <a:lstStyle/>
          <a:p>
            <a:fld id="{6C28D949-B16B-E84B-B434-391559256F84}"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8328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5.jp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5.jp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ubtitle PlaceHolder"/>
          <p:cNvSpPr>
            <a:spLocks noGrp="1"/>
          </p:cNvSpPr>
          <p:nvPr>
            <p:ph type="subTitle" idx="1"/>
          </p:nvPr>
        </p:nvSpPr>
        <p:spPr>
          <a:xfrm>
            <a:off x="1371600" y="5081920"/>
            <a:ext cx="6400800" cy="1776080"/>
          </a:xfrm>
          <a:prstGeom prst="rect">
            <a:avLst/>
          </a:prstGeom>
        </p:spPr>
        <p:txBody>
          <a:bodyPr anchor="ctr" anchorCtr="0"/>
          <a:lstStyle>
            <a:lvl1pPr marL="0" indent="0" algn="ctr">
              <a:buNone/>
              <a:defRPr>
                <a:solidFill>
                  <a:srgbClr val="ECC265"/>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Title Placeholder"/>
          <p:cNvSpPr>
            <a:spLocks noGrp="1"/>
          </p:cNvSpPr>
          <p:nvPr>
            <p:ph type="ctrTitle"/>
          </p:nvPr>
        </p:nvSpPr>
        <p:spPr>
          <a:xfrm>
            <a:off x="685800" y="3611895"/>
            <a:ext cx="7772400" cy="1470025"/>
          </a:xfrm>
          <a:prstGeom prst="rect">
            <a:avLst/>
          </a:prstGeom>
        </p:spPr>
        <p:txBody>
          <a:bodyPr/>
          <a:lstStyle>
            <a:lvl1pPr>
              <a:defRPr sz="4400">
                <a:solidFill>
                  <a:srgbClr val="FFFFFF"/>
                </a:solidFill>
                <a:latin typeface="Times New Roman"/>
                <a:cs typeface="Times New Roman"/>
              </a:defRPr>
            </a:lvl1pPr>
          </a:lstStyle>
          <a:p>
            <a:r>
              <a:rPr lang="en-US" dirty="0" smtClean="0"/>
              <a:t>Click to edit Master title style</a:t>
            </a:r>
            <a:endParaRPr lang="en-US" dirty="0"/>
          </a:p>
        </p:txBody>
      </p:sp>
      <p:grpSp>
        <p:nvGrpSpPr>
          <p:cNvPr id="11" name="White Masthead"/>
          <p:cNvGrpSpPr/>
          <p:nvPr userDrawn="1"/>
        </p:nvGrpSpPr>
        <p:grpSpPr>
          <a:xfrm>
            <a:off x="0" y="1"/>
            <a:ext cx="9144000" cy="2505073"/>
            <a:chOff x="0" y="1"/>
            <a:chExt cx="9144000" cy="2505073"/>
          </a:xfrm>
        </p:grpSpPr>
        <p:sp>
          <p:nvSpPr>
            <p:cNvPr id="9" name="White Rectangle"/>
            <p:cNvSpPr/>
            <p:nvPr userDrawn="1"/>
          </p:nvSpPr>
          <p:spPr>
            <a:xfrm>
              <a:off x="0" y="1"/>
              <a:ext cx="9144000" cy="241935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d Line"/>
            <p:cNvSpPr/>
            <p:nvPr userDrawn="1"/>
          </p:nvSpPr>
          <p:spPr>
            <a:xfrm>
              <a:off x="0" y="2419350"/>
              <a:ext cx="9144000" cy="85724"/>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1234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ubtitle PlaceHolder"/>
          <p:cNvSpPr>
            <a:spLocks noGrp="1"/>
          </p:cNvSpPr>
          <p:nvPr>
            <p:ph type="subTitle" idx="1"/>
          </p:nvPr>
        </p:nvSpPr>
        <p:spPr>
          <a:xfrm>
            <a:off x="1371600" y="5081920"/>
            <a:ext cx="6400800" cy="1776080"/>
          </a:xfrm>
          <a:prstGeom prst="rect">
            <a:avLst/>
          </a:prstGeom>
        </p:spPr>
        <p:txBody>
          <a:bodyPr anchor="ctr" anchorCtr="0"/>
          <a:lstStyle>
            <a:lvl1pPr marL="0" indent="0" algn="ctr">
              <a:buNone/>
              <a:defRPr>
                <a:solidFill>
                  <a:srgbClr val="ECC265"/>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Title Placeholder"/>
          <p:cNvSpPr>
            <a:spLocks noGrp="1"/>
          </p:cNvSpPr>
          <p:nvPr>
            <p:ph type="ctrTitle"/>
          </p:nvPr>
        </p:nvSpPr>
        <p:spPr>
          <a:xfrm>
            <a:off x="685800" y="3611895"/>
            <a:ext cx="7772400" cy="1470025"/>
          </a:xfrm>
          <a:prstGeom prst="rect">
            <a:avLst/>
          </a:prstGeom>
        </p:spPr>
        <p:txBody>
          <a:bodyPr/>
          <a:lstStyle>
            <a:lvl1pPr>
              <a:defRPr sz="4400">
                <a:solidFill>
                  <a:srgbClr val="FFFFFF"/>
                </a:solidFill>
                <a:latin typeface="Times New Roman"/>
                <a:cs typeface="Times New Roman"/>
              </a:defRPr>
            </a:lvl1pPr>
          </a:lstStyle>
          <a:p>
            <a:r>
              <a:rPr lang="en-US" dirty="0" smtClean="0"/>
              <a:t>Click to edit Master title style</a:t>
            </a:r>
            <a:endParaRPr lang="en-US" dirty="0"/>
          </a:p>
        </p:txBody>
      </p:sp>
      <p:grpSp>
        <p:nvGrpSpPr>
          <p:cNvPr id="11" name="White Masthead"/>
          <p:cNvGrpSpPr/>
          <p:nvPr userDrawn="1"/>
        </p:nvGrpSpPr>
        <p:grpSpPr>
          <a:xfrm>
            <a:off x="0" y="1"/>
            <a:ext cx="9144000" cy="2505073"/>
            <a:chOff x="0" y="1"/>
            <a:chExt cx="9144000" cy="2505073"/>
          </a:xfrm>
        </p:grpSpPr>
        <p:sp>
          <p:nvSpPr>
            <p:cNvPr id="9" name="White Rectangle"/>
            <p:cNvSpPr/>
            <p:nvPr userDrawn="1"/>
          </p:nvSpPr>
          <p:spPr>
            <a:xfrm>
              <a:off x="0" y="1"/>
              <a:ext cx="9144000" cy="241935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d Line"/>
            <p:cNvSpPr/>
            <p:nvPr userDrawn="1"/>
          </p:nvSpPr>
          <p:spPr>
            <a:xfrm>
              <a:off x="0" y="2419350"/>
              <a:ext cx="9144000" cy="85724"/>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5458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16" name="Background Content"/>
          <p:cNvGrpSpPr/>
          <p:nvPr userDrawn="1"/>
        </p:nvGrpSpPr>
        <p:grpSpPr>
          <a:xfrm>
            <a:off x="0" y="0"/>
            <a:ext cx="9144000" cy="6863874"/>
            <a:chOff x="0" y="0"/>
            <a:chExt cx="9144000" cy="6863874"/>
          </a:xfrm>
        </p:grpSpPr>
        <p:sp>
          <p:nvSpPr>
            <p:cNvPr id="17" name="Red Line"/>
            <p:cNvSpPr/>
            <p:nvPr userDrawn="1"/>
          </p:nvSpPr>
          <p:spPr>
            <a:xfrm>
              <a:off x="0" y="6347170"/>
              <a:ext cx="9144000" cy="138225"/>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Dotted Box"/>
            <p:cNvSpPr/>
            <p:nvPr userDrawn="1"/>
          </p:nvSpPr>
          <p:spPr>
            <a:xfrm>
              <a:off x="0" y="6416282"/>
              <a:ext cx="9144000" cy="447592"/>
            </a:xfrm>
            <a:prstGeom prst="rect">
              <a:avLst/>
            </a:prstGeom>
            <a:blipFill dpi="0" rotWithShape="1">
              <a:blip r:embed="rId2"/>
              <a:srcRect/>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Footer Tex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24451" y="6528597"/>
              <a:ext cx="5919549" cy="243853"/>
            </a:xfrm>
            <a:prstGeom prst="rect">
              <a:avLst/>
            </a:prstGeom>
          </p:spPr>
        </p:pic>
        <p:sp>
          <p:nvSpPr>
            <p:cNvPr id="21" name="Gradation"/>
            <p:cNvSpPr/>
            <p:nvPr userDrawn="1"/>
          </p:nvSpPr>
          <p:spPr>
            <a:xfrm>
              <a:off x="0" y="0"/>
              <a:ext cx="9144000" cy="6364315"/>
            </a:xfrm>
            <a:prstGeom prst="rect">
              <a:avLst/>
            </a:prstGeom>
            <a:gradFill>
              <a:gsLst>
                <a:gs pos="28000">
                  <a:schemeClr val="bg1"/>
                </a:gs>
                <a:gs pos="98750">
                  <a:schemeClr val="bg1">
                    <a:alpha val="0"/>
                  </a:schemeClr>
                </a:gs>
                <a:gs pos="78000">
                  <a:schemeClr val="bg1">
                    <a:alpha val="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White Space"/>
            <p:cNvSpPr/>
            <p:nvPr userDrawn="1"/>
          </p:nvSpPr>
          <p:spPr>
            <a:xfrm>
              <a:off x="457200" y="1066800"/>
              <a:ext cx="8210550" cy="5297515"/>
            </a:xfrm>
            <a:custGeom>
              <a:avLst/>
              <a:gdLst>
                <a:gd name="connsiteX0" fmla="*/ 0 w 8201025"/>
                <a:gd name="connsiteY0" fmla="*/ 0 h 5785377"/>
                <a:gd name="connsiteX1" fmla="*/ 8201025 w 8201025"/>
                <a:gd name="connsiteY1" fmla="*/ 0 h 5785377"/>
                <a:gd name="connsiteX2" fmla="*/ 8201025 w 8201025"/>
                <a:gd name="connsiteY2" fmla="*/ 5785377 h 5785377"/>
                <a:gd name="connsiteX3" fmla="*/ 0 w 8201025"/>
                <a:gd name="connsiteY3" fmla="*/ 5785377 h 5785377"/>
                <a:gd name="connsiteX4" fmla="*/ 0 w 8201025"/>
                <a:gd name="connsiteY4" fmla="*/ 0 h 5785377"/>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5791200 h 5791200"/>
                <a:gd name="connsiteX4" fmla="*/ 0 w 8201025"/>
                <a:gd name="connsiteY4" fmla="*/ 5791200 h 5791200"/>
                <a:gd name="connsiteX5" fmla="*/ 0 w 8201025"/>
                <a:gd name="connsiteY5" fmla="*/ 5823 h 5791200"/>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200025 h 5791200"/>
                <a:gd name="connsiteX4" fmla="*/ 8201025 w 8201025"/>
                <a:gd name="connsiteY4" fmla="*/ 5791200 h 5791200"/>
                <a:gd name="connsiteX5" fmla="*/ 0 w 8201025"/>
                <a:gd name="connsiteY5" fmla="*/ 5791200 h 5791200"/>
                <a:gd name="connsiteX6" fmla="*/ 0 w 8201025"/>
                <a:gd name="connsiteY6" fmla="*/ 5823 h 5791200"/>
                <a:gd name="connsiteX0" fmla="*/ 0 w 8201025"/>
                <a:gd name="connsiteY0" fmla="*/ 5823 h 5791200"/>
                <a:gd name="connsiteX1" fmla="*/ 219075 w 8201025"/>
                <a:gd name="connsiteY1" fmla="*/ 9525 h 5791200"/>
                <a:gd name="connsiteX2" fmla="*/ 8001000 w 8201025"/>
                <a:gd name="connsiteY2" fmla="*/ 0 h 5791200"/>
                <a:gd name="connsiteX3" fmla="*/ 8201025 w 8201025"/>
                <a:gd name="connsiteY3" fmla="*/ 5823 h 5791200"/>
                <a:gd name="connsiteX4" fmla="*/ 8201025 w 8201025"/>
                <a:gd name="connsiteY4" fmla="*/ 200025 h 5791200"/>
                <a:gd name="connsiteX5" fmla="*/ 8201025 w 8201025"/>
                <a:gd name="connsiteY5" fmla="*/ 5791200 h 5791200"/>
                <a:gd name="connsiteX6" fmla="*/ 0 w 8201025"/>
                <a:gd name="connsiteY6" fmla="*/ 5791200 h 5791200"/>
                <a:gd name="connsiteX7" fmla="*/ 0 w 8201025"/>
                <a:gd name="connsiteY7" fmla="*/ 5823 h 5791200"/>
                <a:gd name="connsiteX0" fmla="*/ 9525 w 8210550"/>
                <a:gd name="connsiteY0" fmla="*/ 5823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8" fmla="*/ 9525 w 8210550"/>
                <a:gd name="connsiteY8" fmla="*/ 5823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0550" h="5791200">
                  <a:moveTo>
                    <a:pt x="0" y="228600"/>
                  </a:moveTo>
                  <a:cubicBezTo>
                    <a:pt x="0" y="146050"/>
                    <a:pt x="9525" y="25400"/>
                    <a:pt x="228600" y="9525"/>
                  </a:cubicBezTo>
                  <a:lnTo>
                    <a:pt x="8010525" y="0"/>
                  </a:lnTo>
                  <a:cubicBezTo>
                    <a:pt x="8201025" y="0"/>
                    <a:pt x="8210550" y="104775"/>
                    <a:pt x="8210550" y="200025"/>
                  </a:cubicBezTo>
                  <a:lnTo>
                    <a:pt x="8210550" y="5791200"/>
                  </a:lnTo>
                  <a:lnTo>
                    <a:pt x="9525" y="5791200"/>
                  </a:lnTo>
                  <a:lnTo>
                    <a:pt x="0" y="22860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 name="MOS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3742" y="5539509"/>
              <a:ext cx="1190625" cy="914400"/>
            </a:xfrm>
            <a:prstGeom prst="rect">
              <a:avLst/>
            </a:prstGeom>
          </p:spPr>
        </p:pic>
      </p:grpSp>
      <p:sp>
        <p:nvSpPr>
          <p:cNvPr id="13" name="Slide Number"/>
          <p:cNvSpPr txBox="1">
            <a:spLocks/>
          </p:cNvSpPr>
          <p:nvPr userDrawn="1"/>
        </p:nvSpPr>
        <p:spPr>
          <a:xfrm>
            <a:off x="6745600" y="6411073"/>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smtClean="0">
                <a:solidFill>
                  <a:prstClr val="white"/>
                </a:solidFill>
                <a:latin typeface="Arial"/>
                <a:cs typeface="Arial"/>
              </a:rPr>
              <a:pPr algn="r"/>
              <a:t>‹#›</a:t>
            </a:fld>
            <a:endParaRPr lang="en-US" dirty="0">
              <a:solidFill>
                <a:prstClr val="white"/>
              </a:solidFill>
              <a:latin typeface="Arial"/>
              <a:cs typeface="Arial"/>
            </a:endParaRPr>
          </a:p>
        </p:txBody>
      </p:sp>
      <p:sp>
        <p:nvSpPr>
          <p:cNvPr id="3" name="Content Placeholder"/>
          <p:cNvSpPr>
            <a:spLocks noGrp="1"/>
          </p:cNvSpPr>
          <p:nvPr>
            <p:ph idx="1"/>
          </p:nvPr>
        </p:nvSpPr>
        <p:spPr>
          <a:xfrm>
            <a:off x="685800" y="1301545"/>
            <a:ext cx="7772400" cy="3978802"/>
          </a:xfrm>
          <a:prstGeom prst="rect">
            <a:avLst/>
          </a:prstGeom>
        </p:spPr>
        <p:txBody>
          <a:bodyPr/>
          <a:lstStyle>
            <a:lvl1pPr marL="342900" indent="-342900">
              <a:lnSpc>
                <a:spcPct val="100000"/>
              </a:lnSpc>
              <a:spcBef>
                <a:spcPts val="0"/>
              </a:spcBef>
              <a:spcAft>
                <a:spcPts val="600"/>
              </a:spcAft>
              <a:buClr>
                <a:srgbClr val="ECC265"/>
              </a:buClr>
              <a:buSzPct val="115000"/>
              <a:buFontTx/>
              <a:buBlip>
                <a:blip r:embed="rId5"/>
              </a:buBlip>
              <a:defRPr sz="2200">
                <a:latin typeface="Arial"/>
                <a:cs typeface="Arial"/>
              </a:defRPr>
            </a:lvl1pPr>
            <a:lvl2pPr marL="742950" indent="-285750">
              <a:lnSpc>
                <a:spcPct val="100000"/>
              </a:lnSpc>
              <a:spcBef>
                <a:spcPts val="0"/>
              </a:spcBef>
              <a:spcAft>
                <a:spcPts val="600"/>
              </a:spcAft>
              <a:buClr>
                <a:srgbClr val="BF0C1D"/>
              </a:buClr>
              <a:buSzPct val="120000"/>
              <a:buFont typeface="Arial"/>
              <a:buChar char="•"/>
              <a:defRPr sz="2000">
                <a:latin typeface="Arial"/>
                <a:cs typeface="Arial"/>
              </a:defRPr>
            </a:lvl2pPr>
            <a:lvl3pPr marL="1143000" indent="-228600">
              <a:lnSpc>
                <a:spcPct val="100000"/>
              </a:lnSpc>
              <a:spcBef>
                <a:spcPts val="0"/>
              </a:spcBef>
              <a:spcAft>
                <a:spcPts val="600"/>
              </a:spcAft>
              <a:buClr>
                <a:srgbClr val="003A6D"/>
              </a:buClr>
              <a:buSzPct val="120000"/>
              <a:buFont typeface="Arial"/>
              <a:buChar char="•"/>
              <a:defRPr sz="1800">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Title"/>
          <p:cNvSpPr>
            <a:spLocks noGrp="1"/>
          </p:cNvSpPr>
          <p:nvPr>
            <p:ph type="ctrTitle"/>
          </p:nvPr>
        </p:nvSpPr>
        <p:spPr>
          <a:xfrm>
            <a:off x="685800" y="1"/>
            <a:ext cx="7772400" cy="1072622"/>
          </a:xfrm>
          <a:prstGeom prst="rect">
            <a:avLst/>
          </a:prstGeom>
        </p:spPr>
        <p:txBody>
          <a:bodyPr anchor="ctr" anchorCtr="0"/>
          <a:lstStyle>
            <a:lvl1pPr>
              <a:defRPr sz="3600" i="0">
                <a:solidFill>
                  <a:srgbClr val="FFFFFF"/>
                </a:solidFill>
                <a:latin typeface="Times New Roman"/>
                <a:cs typeface="Times New Roman"/>
              </a:defRPr>
            </a:lvl1pPr>
          </a:lstStyle>
          <a:p>
            <a:r>
              <a:rPr lang="en-US" smtClean="0"/>
              <a:t>Click to edit Master title style</a:t>
            </a:r>
            <a:endParaRPr lang="en-US" dirty="0"/>
          </a:p>
        </p:txBody>
      </p:sp>
    </p:spTree>
    <p:extLst>
      <p:ext uri="{BB962C8B-B14F-4D97-AF65-F5344CB8AC3E}">
        <p14:creationId xmlns:p14="http://schemas.microsoft.com/office/powerpoint/2010/main" val="321447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grpSp>
        <p:nvGrpSpPr>
          <p:cNvPr id="6" name="Background Content"/>
          <p:cNvGrpSpPr/>
          <p:nvPr userDrawn="1"/>
        </p:nvGrpSpPr>
        <p:grpSpPr>
          <a:xfrm>
            <a:off x="0" y="0"/>
            <a:ext cx="9144000" cy="6863874"/>
            <a:chOff x="0" y="0"/>
            <a:chExt cx="9144000" cy="6863874"/>
          </a:xfrm>
        </p:grpSpPr>
        <p:sp>
          <p:nvSpPr>
            <p:cNvPr id="8" name="Red Line"/>
            <p:cNvSpPr/>
            <p:nvPr userDrawn="1"/>
          </p:nvSpPr>
          <p:spPr>
            <a:xfrm>
              <a:off x="0" y="6347170"/>
              <a:ext cx="9144000" cy="138225"/>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Dotted Box"/>
            <p:cNvSpPr/>
            <p:nvPr userDrawn="1"/>
          </p:nvSpPr>
          <p:spPr>
            <a:xfrm>
              <a:off x="0" y="6416282"/>
              <a:ext cx="9144000" cy="447592"/>
            </a:xfrm>
            <a:prstGeom prst="rect">
              <a:avLst/>
            </a:prstGeom>
            <a:blipFill dpi="0" rotWithShape="1">
              <a:blip r:embed="rId2"/>
              <a:srcRect/>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0" name="Footer Tex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24451" y="6528597"/>
              <a:ext cx="5919549" cy="243853"/>
            </a:xfrm>
            <a:prstGeom prst="rect">
              <a:avLst/>
            </a:prstGeom>
          </p:spPr>
        </p:pic>
        <p:sp>
          <p:nvSpPr>
            <p:cNvPr id="12" name="Gradation"/>
            <p:cNvSpPr/>
            <p:nvPr userDrawn="1"/>
          </p:nvSpPr>
          <p:spPr>
            <a:xfrm>
              <a:off x="0" y="0"/>
              <a:ext cx="9144000" cy="6364315"/>
            </a:xfrm>
            <a:prstGeom prst="rect">
              <a:avLst/>
            </a:prstGeom>
            <a:gradFill>
              <a:gsLst>
                <a:gs pos="28000">
                  <a:schemeClr val="bg1"/>
                </a:gs>
                <a:gs pos="98750">
                  <a:schemeClr val="bg1">
                    <a:alpha val="0"/>
                  </a:schemeClr>
                </a:gs>
                <a:gs pos="78000">
                  <a:schemeClr val="bg1">
                    <a:alpha val="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White Space"/>
            <p:cNvSpPr/>
            <p:nvPr userDrawn="1"/>
          </p:nvSpPr>
          <p:spPr>
            <a:xfrm>
              <a:off x="457200" y="1066800"/>
              <a:ext cx="8210550" cy="5297515"/>
            </a:xfrm>
            <a:custGeom>
              <a:avLst/>
              <a:gdLst>
                <a:gd name="connsiteX0" fmla="*/ 0 w 8201025"/>
                <a:gd name="connsiteY0" fmla="*/ 0 h 5785377"/>
                <a:gd name="connsiteX1" fmla="*/ 8201025 w 8201025"/>
                <a:gd name="connsiteY1" fmla="*/ 0 h 5785377"/>
                <a:gd name="connsiteX2" fmla="*/ 8201025 w 8201025"/>
                <a:gd name="connsiteY2" fmla="*/ 5785377 h 5785377"/>
                <a:gd name="connsiteX3" fmla="*/ 0 w 8201025"/>
                <a:gd name="connsiteY3" fmla="*/ 5785377 h 5785377"/>
                <a:gd name="connsiteX4" fmla="*/ 0 w 8201025"/>
                <a:gd name="connsiteY4" fmla="*/ 0 h 5785377"/>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5791200 h 5791200"/>
                <a:gd name="connsiteX4" fmla="*/ 0 w 8201025"/>
                <a:gd name="connsiteY4" fmla="*/ 5791200 h 5791200"/>
                <a:gd name="connsiteX5" fmla="*/ 0 w 8201025"/>
                <a:gd name="connsiteY5" fmla="*/ 5823 h 5791200"/>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200025 h 5791200"/>
                <a:gd name="connsiteX4" fmla="*/ 8201025 w 8201025"/>
                <a:gd name="connsiteY4" fmla="*/ 5791200 h 5791200"/>
                <a:gd name="connsiteX5" fmla="*/ 0 w 8201025"/>
                <a:gd name="connsiteY5" fmla="*/ 5791200 h 5791200"/>
                <a:gd name="connsiteX6" fmla="*/ 0 w 8201025"/>
                <a:gd name="connsiteY6" fmla="*/ 5823 h 5791200"/>
                <a:gd name="connsiteX0" fmla="*/ 0 w 8201025"/>
                <a:gd name="connsiteY0" fmla="*/ 5823 h 5791200"/>
                <a:gd name="connsiteX1" fmla="*/ 219075 w 8201025"/>
                <a:gd name="connsiteY1" fmla="*/ 9525 h 5791200"/>
                <a:gd name="connsiteX2" fmla="*/ 8001000 w 8201025"/>
                <a:gd name="connsiteY2" fmla="*/ 0 h 5791200"/>
                <a:gd name="connsiteX3" fmla="*/ 8201025 w 8201025"/>
                <a:gd name="connsiteY3" fmla="*/ 5823 h 5791200"/>
                <a:gd name="connsiteX4" fmla="*/ 8201025 w 8201025"/>
                <a:gd name="connsiteY4" fmla="*/ 200025 h 5791200"/>
                <a:gd name="connsiteX5" fmla="*/ 8201025 w 8201025"/>
                <a:gd name="connsiteY5" fmla="*/ 5791200 h 5791200"/>
                <a:gd name="connsiteX6" fmla="*/ 0 w 8201025"/>
                <a:gd name="connsiteY6" fmla="*/ 5791200 h 5791200"/>
                <a:gd name="connsiteX7" fmla="*/ 0 w 8201025"/>
                <a:gd name="connsiteY7" fmla="*/ 5823 h 5791200"/>
                <a:gd name="connsiteX0" fmla="*/ 9525 w 8210550"/>
                <a:gd name="connsiteY0" fmla="*/ 5823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8" fmla="*/ 9525 w 8210550"/>
                <a:gd name="connsiteY8" fmla="*/ 5823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0550" h="5791200">
                  <a:moveTo>
                    <a:pt x="0" y="228600"/>
                  </a:moveTo>
                  <a:cubicBezTo>
                    <a:pt x="0" y="146050"/>
                    <a:pt x="9525" y="25400"/>
                    <a:pt x="228600" y="9525"/>
                  </a:cubicBezTo>
                  <a:lnTo>
                    <a:pt x="8010525" y="0"/>
                  </a:lnTo>
                  <a:cubicBezTo>
                    <a:pt x="8201025" y="0"/>
                    <a:pt x="8210550" y="104775"/>
                    <a:pt x="8210550" y="200025"/>
                  </a:cubicBezTo>
                  <a:lnTo>
                    <a:pt x="8210550" y="5791200"/>
                  </a:lnTo>
                  <a:lnTo>
                    <a:pt x="9525" y="5791200"/>
                  </a:lnTo>
                  <a:lnTo>
                    <a:pt x="0" y="22860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4" name="MOS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3742" y="5539509"/>
              <a:ext cx="1190625" cy="914400"/>
            </a:xfrm>
            <a:prstGeom prst="rect">
              <a:avLst/>
            </a:prstGeom>
          </p:spPr>
        </p:pic>
      </p:grpSp>
      <p:sp>
        <p:nvSpPr>
          <p:cNvPr id="15" name="Slide Number"/>
          <p:cNvSpPr txBox="1">
            <a:spLocks/>
          </p:cNvSpPr>
          <p:nvPr userDrawn="1"/>
        </p:nvSpPr>
        <p:spPr>
          <a:xfrm>
            <a:off x="6745600" y="6411073"/>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smtClean="0">
                <a:solidFill>
                  <a:prstClr val="white"/>
                </a:solidFill>
                <a:latin typeface="Arial"/>
                <a:cs typeface="Arial"/>
              </a:rPr>
              <a:pPr algn="r"/>
              <a:t>‹#›</a:t>
            </a:fld>
            <a:endParaRPr lang="en-US" dirty="0">
              <a:solidFill>
                <a:prstClr val="white"/>
              </a:solidFill>
              <a:latin typeface="Arial"/>
              <a:cs typeface="Arial"/>
            </a:endParaRPr>
          </a:p>
        </p:txBody>
      </p:sp>
      <p:sp>
        <p:nvSpPr>
          <p:cNvPr id="23" name="Slide Number"/>
          <p:cNvSpPr txBox="1">
            <a:spLocks/>
          </p:cNvSpPr>
          <p:nvPr userDrawn="1"/>
        </p:nvSpPr>
        <p:spPr>
          <a:xfrm>
            <a:off x="6745600" y="6411073"/>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smtClean="0">
                <a:solidFill>
                  <a:prstClr val="white"/>
                </a:solidFill>
                <a:latin typeface="Arial"/>
                <a:cs typeface="Arial"/>
              </a:rPr>
              <a:pPr algn="r"/>
              <a:t>‹#›</a:t>
            </a:fld>
            <a:endParaRPr lang="en-US" dirty="0">
              <a:solidFill>
                <a:prstClr val="white"/>
              </a:solidFill>
              <a:latin typeface="Arial"/>
              <a:cs typeface="Arial"/>
            </a:endParaRPr>
          </a:p>
        </p:txBody>
      </p:sp>
      <p:sp>
        <p:nvSpPr>
          <p:cNvPr id="59" name="Title"/>
          <p:cNvSpPr>
            <a:spLocks noGrp="1"/>
          </p:cNvSpPr>
          <p:nvPr>
            <p:ph type="ctrTitle"/>
          </p:nvPr>
        </p:nvSpPr>
        <p:spPr>
          <a:xfrm>
            <a:off x="685800" y="1"/>
            <a:ext cx="7772400" cy="1072622"/>
          </a:xfrm>
          <a:prstGeom prst="rect">
            <a:avLst/>
          </a:prstGeom>
        </p:spPr>
        <p:txBody>
          <a:bodyPr anchor="ctr" anchorCtr="0"/>
          <a:lstStyle>
            <a:lvl1pPr>
              <a:defRPr sz="3600" i="0">
                <a:solidFill>
                  <a:srgbClr val="FFFFFF"/>
                </a:solidFill>
                <a:latin typeface="Times New Roman"/>
                <a:cs typeface="Times New Roman"/>
              </a:defRPr>
            </a:lvl1pPr>
          </a:lstStyle>
          <a:p>
            <a:r>
              <a:rPr lang="en-US" smtClean="0"/>
              <a:t>Click to edit Master title style</a:t>
            </a:r>
            <a:endParaRPr lang="en-US" dirty="0"/>
          </a:p>
        </p:txBody>
      </p:sp>
      <p:sp>
        <p:nvSpPr>
          <p:cNvPr id="45" name="Text Placeholder 3"/>
          <p:cNvSpPr>
            <a:spLocks noGrp="1"/>
          </p:cNvSpPr>
          <p:nvPr>
            <p:ph type="body" sz="quarter" idx="10"/>
          </p:nvPr>
        </p:nvSpPr>
        <p:spPr>
          <a:xfrm>
            <a:off x="2795878" y="1371969"/>
            <a:ext cx="3446462" cy="532095"/>
          </a:xfrm>
          <a:prstGeom prst="roundRect">
            <a:avLst/>
          </a:prstGeom>
          <a:solidFill>
            <a:srgbClr val="ECC265"/>
          </a:solidFill>
        </p:spPr>
        <p:txBody>
          <a:bodyPr anchor="ctr" anchorCtr="0"/>
          <a:lstStyle>
            <a:lvl1pPr marL="0" indent="0" algn="ctr">
              <a:buNone/>
              <a:defRPr sz="1400" b="0">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47" name="Text Placeholder 3"/>
          <p:cNvSpPr>
            <a:spLocks noGrp="1"/>
          </p:cNvSpPr>
          <p:nvPr>
            <p:ph type="body" sz="quarter" idx="11"/>
          </p:nvPr>
        </p:nvSpPr>
        <p:spPr>
          <a:xfrm>
            <a:off x="1916113" y="1963454"/>
            <a:ext cx="1846262" cy="532095"/>
          </a:xfrm>
          <a:prstGeom prst="roundRect">
            <a:avLst/>
          </a:prstGeom>
          <a:solidFill>
            <a:srgbClr val="ECC265"/>
          </a:solidFill>
        </p:spPr>
        <p:txBody>
          <a:bodyPr anchor="ctr" anchorCtr="0"/>
          <a:lstStyle>
            <a:lvl1pPr marL="0" indent="0" algn="ctr">
              <a:buNone/>
              <a:defRPr sz="1400" b="0">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48" name="Text Placeholder 3"/>
          <p:cNvSpPr>
            <a:spLocks noGrp="1"/>
          </p:cNvSpPr>
          <p:nvPr>
            <p:ph type="body" sz="quarter" idx="12"/>
          </p:nvPr>
        </p:nvSpPr>
        <p:spPr>
          <a:xfrm>
            <a:off x="5345113" y="1957758"/>
            <a:ext cx="1846262" cy="532095"/>
          </a:xfrm>
          <a:prstGeom prst="roundRect">
            <a:avLst/>
          </a:prstGeom>
          <a:solidFill>
            <a:srgbClr val="ECC265"/>
          </a:solidFill>
        </p:spPr>
        <p:txBody>
          <a:bodyPr anchor="ctr" anchorCtr="0"/>
          <a:lstStyle>
            <a:lvl1pPr marL="0" indent="0" algn="ctr">
              <a:buNone/>
              <a:defRPr sz="1400" b="0">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49" name="Text Placeholder 3"/>
          <p:cNvSpPr>
            <a:spLocks noGrp="1"/>
          </p:cNvSpPr>
          <p:nvPr>
            <p:ph type="body" sz="quarter" idx="13"/>
          </p:nvPr>
        </p:nvSpPr>
        <p:spPr>
          <a:xfrm>
            <a:off x="1184275" y="2549242"/>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1" name="Text Placeholder 3"/>
          <p:cNvSpPr>
            <a:spLocks noGrp="1"/>
          </p:cNvSpPr>
          <p:nvPr>
            <p:ph type="body" sz="quarter" idx="14"/>
          </p:nvPr>
        </p:nvSpPr>
        <p:spPr>
          <a:xfrm>
            <a:off x="5954713" y="2543545"/>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2" name="Text Placeholder 3"/>
          <p:cNvSpPr>
            <a:spLocks noGrp="1"/>
          </p:cNvSpPr>
          <p:nvPr>
            <p:ph type="body" sz="quarter" idx="15"/>
          </p:nvPr>
        </p:nvSpPr>
        <p:spPr>
          <a:xfrm>
            <a:off x="692152" y="3130920"/>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3" name="Text Placeholder 3"/>
          <p:cNvSpPr>
            <a:spLocks noGrp="1"/>
          </p:cNvSpPr>
          <p:nvPr>
            <p:ph type="body" sz="quarter" idx="16"/>
          </p:nvPr>
        </p:nvSpPr>
        <p:spPr>
          <a:xfrm>
            <a:off x="6474835" y="3130920"/>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4" name="Text Placeholder 3"/>
          <p:cNvSpPr>
            <a:spLocks noGrp="1"/>
          </p:cNvSpPr>
          <p:nvPr>
            <p:ph type="body" sz="quarter" idx="17"/>
          </p:nvPr>
        </p:nvSpPr>
        <p:spPr>
          <a:xfrm>
            <a:off x="1185863" y="3717642"/>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5" name="Text Placeholder 3"/>
          <p:cNvSpPr>
            <a:spLocks noGrp="1"/>
          </p:cNvSpPr>
          <p:nvPr>
            <p:ph type="body" sz="quarter" idx="18"/>
          </p:nvPr>
        </p:nvSpPr>
        <p:spPr>
          <a:xfrm>
            <a:off x="5938116" y="3715557"/>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6" name="Text Placeholder 3"/>
          <p:cNvSpPr>
            <a:spLocks noGrp="1"/>
          </p:cNvSpPr>
          <p:nvPr>
            <p:ph type="body" sz="quarter" idx="19"/>
          </p:nvPr>
        </p:nvSpPr>
        <p:spPr>
          <a:xfrm>
            <a:off x="1851025" y="4313110"/>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7" name="Text Placeholder 3"/>
          <p:cNvSpPr>
            <a:spLocks noGrp="1"/>
          </p:cNvSpPr>
          <p:nvPr>
            <p:ph type="body" sz="quarter" idx="20"/>
          </p:nvPr>
        </p:nvSpPr>
        <p:spPr>
          <a:xfrm>
            <a:off x="5335588" y="4304083"/>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8" name="Text Placeholder 3"/>
          <p:cNvSpPr>
            <a:spLocks noGrp="1"/>
          </p:cNvSpPr>
          <p:nvPr>
            <p:ph type="body" sz="quarter" idx="21"/>
          </p:nvPr>
        </p:nvSpPr>
        <p:spPr>
          <a:xfrm>
            <a:off x="2806168" y="4896504"/>
            <a:ext cx="3408895"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Tree>
    <p:extLst>
      <p:ext uri="{BB962C8B-B14F-4D97-AF65-F5344CB8AC3E}">
        <p14:creationId xmlns:p14="http://schemas.microsoft.com/office/powerpoint/2010/main" val="28251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1" name="Background Content"/>
          <p:cNvGrpSpPr/>
          <p:nvPr userDrawn="1"/>
        </p:nvGrpSpPr>
        <p:grpSpPr>
          <a:xfrm>
            <a:off x="0" y="0"/>
            <a:ext cx="9144000" cy="6863874"/>
            <a:chOff x="0" y="0"/>
            <a:chExt cx="9144000" cy="6863874"/>
          </a:xfrm>
        </p:grpSpPr>
        <p:sp>
          <p:nvSpPr>
            <p:cNvPr id="12" name="Red Line"/>
            <p:cNvSpPr/>
            <p:nvPr userDrawn="1"/>
          </p:nvSpPr>
          <p:spPr>
            <a:xfrm>
              <a:off x="0" y="6347170"/>
              <a:ext cx="9144000" cy="138225"/>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otted Box"/>
            <p:cNvSpPr/>
            <p:nvPr userDrawn="1"/>
          </p:nvSpPr>
          <p:spPr>
            <a:xfrm>
              <a:off x="0" y="6416282"/>
              <a:ext cx="9144000" cy="447592"/>
            </a:xfrm>
            <a:prstGeom prst="rect">
              <a:avLst/>
            </a:prstGeom>
            <a:blipFill dpi="0" rotWithShape="1">
              <a:blip r:embed="rId2"/>
              <a:srcRect/>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Footer Tex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24451" y="6528597"/>
              <a:ext cx="5919549" cy="243853"/>
            </a:xfrm>
            <a:prstGeom prst="rect">
              <a:avLst/>
            </a:prstGeom>
          </p:spPr>
        </p:pic>
        <p:sp>
          <p:nvSpPr>
            <p:cNvPr id="16" name="Gradation"/>
            <p:cNvSpPr/>
            <p:nvPr userDrawn="1"/>
          </p:nvSpPr>
          <p:spPr>
            <a:xfrm>
              <a:off x="0" y="0"/>
              <a:ext cx="9144000" cy="6364315"/>
            </a:xfrm>
            <a:prstGeom prst="rect">
              <a:avLst/>
            </a:prstGeom>
            <a:gradFill>
              <a:gsLst>
                <a:gs pos="28000">
                  <a:schemeClr val="bg1"/>
                </a:gs>
                <a:gs pos="98750">
                  <a:schemeClr val="bg1">
                    <a:alpha val="0"/>
                  </a:schemeClr>
                </a:gs>
                <a:gs pos="78000">
                  <a:schemeClr val="bg1">
                    <a:alpha val="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White Space"/>
            <p:cNvSpPr/>
            <p:nvPr userDrawn="1"/>
          </p:nvSpPr>
          <p:spPr>
            <a:xfrm>
              <a:off x="457200" y="1066800"/>
              <a:ext cx="8210550" cy="5297515"/>
            </a:xfrm>
            <a:custGeom>
              <a:avLst/>
              <a:gdLst>
                <a:gd name="connsiteX0" fmla="*/ 0 w 8201025"/>
                <a:gd name="connsiteY0" fmla="*/ 0 h 5785377"/>
                <a:gd name="connsiteX1" fmla="*/ 8201025 w 8201025"/>
                <a:gd name="connsiteY1" fmla="*/ 0 h 5785377"/>
                <a:gd name="connsiteX2" fmla="*/ 8201025 w 8201025"/>
                <a:gd name="connsiteY2" fmla="*/ 5785377 h 5785377"/>
                <a:gd name="connsiteX3" fmla="*/ 0 w 8201025"/>
                <a:gd name="connsiteY3" fmla="*/ 5785377 h 5785377"/>
                <a:gd name="connsiteX4" fmla="*/ 0 w 8201025"/>
                <a:gd name="connsiteY4" fmla="*/ 0 h 5785377"/>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5791200 h 5791200"/>
                <a:gd name="connsiteX4" fmla="*/ 0 w 8201025"/>
                <a:gd name="connsiteY4" fmla="*/ 5791200 h 5791200"/>
                <a:gd name="connsiteX5" fmla="*/ 0 w 8201025"/>
                <a:gd name="connsiteY5" fmla="*/ 5823 h 5791200"/>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200025 h 5791200"/>
                <a:gd name="connsiteX4" fmla="*/ 8201025 w 8201025"/>
                <a:gd name="connsiteY4" fmla="*/ 5791200 h 5791200"/>
                <a:gd name="connsiteX5" fmla="*/ 0 w 8201025"/>
                <a:gd name="connsiteY5" fmla="*/ 5791200 h 5791200"/>
                <a:gd name="connsiteX6" fmla="*/ 0 w 8201025"/>
                <a:gd name="connsiteY6" fmla="*/ 5823 h 5791200"/>
                <a:gd name="connsiteX0" fmla="*/ 0 w 8201025"/>
                <a:gd name="connsiteY0" fmla="*/ 5823 h 5791200"/>
                <a:gd name="connsiteX1" fmla="*/ 219075 w 8201025"/>
                <a:gd name="connsiteY1" fmla="*/ 9525 h 5791200"/>
                <a:gd name="connsiteX2" fmla="*/ 8001000 w 8201025"/>
                <a:gd name="connsiteY2" fmla="*/ 0 h 5791200"/>
                <a:gd name="connsiteX3" fmla="*/ 8201025 w 8201025"/>
                <a:gd name="connsiteY3" fmla="*/ 5823 h 5791200"/>
                <a:gd name="connsiteX4" fmla="*/ 8201025 w 8201025"/>
                <a:gd name="connsiteY4" fmla="*/ 200025 h 5791200"/>
                <a:gd name="connsiteX5" fmla="*/ 8201025 w 8201025"/>
                <a:gd name="connsiteY5" fmla="*/ 5791200 h 5791200"/>
                <a:gd name="connsiteX6" fmla="*/ 0 w 8201025"/>
                <a:gd name="connsiteY6" fmla="*/ 5791200 h 5791200"/>
                <a:gd name="connsiteX7" fmla="*/ 0 w 8201025"/>
                <a:gd name="connsiteY7" fmla="*/ 5823 h 5791200"/>
                <a:gd name="connsiteX0" fmla="*/ 9525 w 8210550"/>
                <a:gd name="connsiteY0" fmla="*/ 5823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8" fmla="*/ 9525 w 8210550"/>
                <a:gd name="connsiteY8" fmla="*/ 5823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0550" h="5791200">
                  <a:moveTo>
                    <a:pt x="0" y="228600"/>
                  </a:moveTo>
                  <a:cubicBezTo>
                    <a:pt x="0" y="146050"/>
                    <a:pt x="9525" y="25400"/>
                    <a:pt x="228600" y="9525"/>
                  </a:cubicBezTo>
                  <a:lnTo>
                    <a:pt x="8010525" y="0"/>
                  </a:lnTo>
                  <a:cubicBezTo>
                    <a:pt x="8201025" y="0"/>
                    <a:pt x="8210550" y="104775"/>
                    <a:pt x="8210550" y="200025"/>
                  </a:cubicBezTo>
                  <a:lnTo>
                    <a:pt x="8210550" y="5791200"/>
                  </a:lnTo>
                  <a:lnTo>
                    <a:pt x="9525" y="5791200"/>
                  </a:lnTo>
                  <a:lnTo>
                    <a:pt x="0" y="22860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MOS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3742" y="5539509"/>
              <a:ext cx="1190625" cy="914400"/>
            </a:xfrm>
            <a:prstGeom prst="rect">
              <a:avLst/>
            </a:prstGeom>
          </p:spPr>
        </p:pic>
      </p:grpSp>
      <p:sp>
        <p:nvSpPr>
          <p:cNvPr id="19" name="Slide Number"/>
          <p:cNvSpPr txBox="1">
            <a:spLocks/>
          </p:cNvSpPr>
          <p:nvPr userDrawn="1"/>
        </p:nvSpPr>
        <p:spPr>
          <a:xfrm>
            <a:off x="6745600" y="6411073"/>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smtClean="0">
                <a:solidFill>
                  <a:prstClr val="white"/>
                </a:solidFill>
                <a:latin typeface="Arial"/>
                <a:cs typeface="Arial"/>
              </a:rPr>
              <a:pPr algn="r"/>
              <a:t>‹#›</a:t>
            </a:fld>
            <a:endParaRPr lang="en-US" dirty="0">
              <a:solidFill>
                <a:prstClr val="white"/>
              </a:solidFill>
              <a:latin typeface="Arial"/>
              <a:cs typeface="Arial"/>
            </a:endParaRPr>
          </a:p>
        </p:txBody>
      </p:sp>
      <p:sp>
        <p:nvSpPr>
          <p:cNvPr id="10" name="Right Content Placeholder"/>
          <p:cNvSpPr>
            <a:spLocks noGrp="1"/>
          </p:cNvSpPr>
          <p:nvPr>
            <p:ph idx="10"/>
          </p:nvPr>
        </p:nvSpPr>
        <p:spPr>
          <a:xfrm>
            <a:off x="4574312" y="1301545"/>
            <a:ext cx="3888512" cy="3978802"/>
          </a:xfrm>
          <a:prstGeom prst="rect">
            <a:avLst/>
          </a:prstGeom>
        </p:spPr>
        <p:txBody>
          <a:bodyPr/>
          <a:lstStyle>
            <a:lvl1pPr marL="342900" indent="-342900">
              <a:buClr>
                <a:srgbClr val="ECC265"/>
              </a:buClr>
              <a:buSzPct val="115000"/>
              <a:buFontTx/>
              <a:buBlip>
                <a:blip r:embed="rId5"/>
              </a:buBlip>
              <a:defRPr sz="2200">
                <a:latin typeface="Arial"/>
                <a:cs typeface="Arial"/>
              </a:defRPr>
            </a:lvl1pPr>
            <a:lvl2pPr marL="742950" indent="-285750">
              <a:buClr>
                <a:srgbClr val="BF0C1D"/>
              </a:buClr>
              <a:buSzPct val="120000"/>
              <a:buFont typeface="Arial"/>
              <a:buChar char="•"/>
              <a:defRPr sz="2000">
                <a:latin typeface="Arial"/>
                <a:cs typeface="Arial"/>
              </a:defRPr>
            </a:lvl2pPr>
            <a:lvl3pPr marL="1143000" indent="-228600">
              <a:buClr>
                <a:srgbClr val="003A6D"/>
              </a:buClr>
              <a:buSzPct val="120000"/>
              <a:buFont typeface="Arial"/>
              <a:buChar char="•"/>
              <a:defRPr sz="1800">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Left Content Placeholder"/>
          <p:cNvSpPr>
            <a:spLocks noGrp="1"/>
          </p:cNvSpPr>
          <p:nvPr>
            <p:ph idx="1"/>
          </p:nvPr>
        </p:nvSpPr>
        <p:spPr>
          <a:xfrm>
            <a:off x="685800" y="1301545"/>
            <a:ext cx="3888512" cy="3978802"/>
          </a:xfrm>
          <a:prstGeom prst="rect">
            <a:avLst/>
          </a:prstGeom>
        </p:spPr>
        <p:txBody>
          <a:bodyPr/>
          <a:lstStyle>
            <a:lvl1pPr marL="342900" indent="-342900">
              <a:buClr>
                <a:schemeClr val="accent6">
                  <a:lumMod val="75000"/>
                </a:schemeClr>
              </a:buClr>
              <a:buSzPct val="115000"/>
              <a:buFontTx/>
              <a:buBlip>
                <a:blip r:embed="rId5"/>
              </a:buBlip>
              <a:defRPr sz="2200">
                <a:latin typeface="Arial"/>
                <a:cs typeface="Arial"/>
              </a:defRPr>
            </a:lvl1pPr>
            <a:lvl2pPr marL="742950" indent="-285750">
              <a:buClr>
                <a:srgbClr val="BF0C1D"/>
              </a:buClr>
              <a:buSzPct val="120000"/>
              <a:buFont typeface="Arial"/>
              <a:buChar char="•"/>
              <a:defRPr sz="2000">
                <a:latin typeface="Arial"/>
                <a:cs typeface="Arial"/>
              </a:defRPr>
            </a:lvl2pPr>
            <a:lvl3pPr marL="1143000" indent="-228600">
              <a:buClr>
                <a:srgbClr val="003A6D"/>
              </a:buClr>
              <a:buSzPct val="120000"/>
              <a:buFont typeface="Arial"/>
              <a:buChar char="•"/>
              <a:defRPr sz="1800">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Title"/>
          <p:cNvSpPr>
            <a:spLocks noGrp="1"/>
          </p:cNvSpPr>
          <p:nvPr>
            <p:ph type="ctrTitle"/>
          </p:nvPr>
        </p:nvSpPr>
        <p:spPr>
          <a:xfrm>
            <a:off x="685800" y="1"/>
            <a:ext cx="7772400" cy="1072622"/>
          </a:xfrm>
          <a:prstGeom prst="rect">
            <a:avLst/>
          </a:prstGeom>
        </p:spPr>
        <p:txBody>
          <a:bodyPr anchor="ctr" anchorCtr="0"/>
          <a:lstStyle>
            <a:lvl1pPr>
              <a:defRPr sz="3600">
                <a:solidFill>
                  <a:srgbClr val="FFFFFF"/>
                </a:solidFill>
                <a:latin typeface="Times New Roman"/>
                <a:cs typeface="Times New Roman"/>
              </a:defRPr>
            </a:lvl1pPr>
          </a:lstStyle>
          <a:p>
            <a:r>
              <a:rPr lang="en-US" smtClean="0"/>
              <a:t>Click to edit Master title style</a:t>
            </a:r>
            <a:endParaRPr lang="en-US" dirty="0"/>
          </a:p>
        </p:txBody>
      </p:sp>
    </p:spTree>
    <p:extLst>
      <p:ext uri="{BB962C8B-B14F-4D97-AF65-F5344CB8AC3E}">
        <p14:creationId xmlns:p14="http://schemas.microsoft.com/office/powerpoint/2010/main" val="755661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pSp>
        <p:nvGrpSpPr>
          <p:cNvPr id="11" name="Background Content"/>
          <p:cNvGrpSpPr/>
          <p:nvPr userDrawn="1"/>
        </p:nvGrpSpPr>
        <p:grpSpPr>
          <a:xfrm>
            <a:off x="0" y="0"/>
            <a:ext cx="9144000" cy="6863874"/>
            <a:chOff x="0" y="0"/>
            <a:chExt cx="9144000" cy="6863874"/>
          </a:xfrm>
        </p:grpSpPr>
        <p:sp>
          <p:nvSpPr>
            <p:cNvPr id="12" name="Red Line"/>
            <p:cNvSpPr/>
            <p:nvPr userDrawn="1"/>
          </p:nvSpPr>
          <p:spPr>
            <a:xfrm>
              <a:off x="0" y="6347170"/>
              <a:ext cx="9144000" cy="138225"/>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otted Box"/>
            <p:cNvSpPr/>
            <p:nvPr userDrawn="1"/>
          </p:nvSpPr>
          <p:spPr>
            <a:xfrm>
              <a:off x="0" y="6416282"/>
              <a:ext cx="9144000" cy="447592"/>
            </a:xfrm>
            <a:prstGeom prst="rect">
              <a:avLst/>
            </a:prstGeom>
            <a:blipFill dpi="0" rotWithShape="1">
              <a:blip r:embed="rId2"/>
              <a:srcRect/>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Footer Tex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24451" y="6528597"/>
              <a:ext cx="5919549" cy="243853"/>
            </a:xfrm>
            <a:prstGeom prst="rect">
              <a:avLst/>
            </a:prstGeom>
          </p:spPr>
        </p:pic>
        <p:sp>
          <p:nvSpPr>
            <p:cNvPr id="16" name="Gradation"/>
            <p:cNvSpPr/>
            <p:nvPr userDrawn="1"/>
          </p:nvSpPr>
          <p:spPr>
            <a:xfrm>
              <a:off x="0" y="0"/>
              <a:ext cx="9144000" cy="6364315"/>
            </a:xfrm>
            <a:prstGeom prst="rect">
              <a:avLst/>
            </a:prstGeom>
            <a:gradFill>
              <a:gsLst>
                <a:gs pos="28000">
                  <a:schemeClr val="bg1"/>
                </a:gs>
                <a:gs pos="98750">
                  <a:schemeClr val="bg1">
                    <a:alpha val="0"/>
                  </a:schemeClr>
                </a:gs>
                <a:gs pos="78000">
                  <a:schemeClr val="bg1">
                    <a:alpha val="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White Space"/>
            <p:cNvSpPr/>
            <p:nvPr userDrawn="1"/>
          </p:nvSpPr>
          <p:spPr>
            <a:xfrm>
              <a:off x="457200" y="1066800"/>
              <a:ext cx="8210550" cy="5297515"/>
            </a:xfrm>
            <a:custGeom>
              <a:avLst/>
              <a:gdLst>
                <a:gd name="connsiteX0" fmla="*/ 0 w 8201025"/>
                <a:gd name="connsiteY0" fmla="*/ 0 h 5785377"/>
                <a:gd name="connsiteX1" fmla="*/ 8201025 w 8201025"/>
                <a:gd name="connsiteY1" fmla="*/ 0 h 5785377"/>
                <a:gd name="connsiteX2" fmla="*/ 8201025 w 8201025"/>
                <a:gd name="connsiteY2" fmla="*/ 5785377 h 5785377"/>
                <a:gd name="connsiteX3" fmla="*/ 0 w 8201025"/>
                <a:gd name="connsiteY3" fmla="*/ 5785377 h 5785377"/>
                <a:gd name="connsiteX4" fmla="*/ 0 w 8201025"/>
                <a:gd name="connsiteY4" fmla="*/ 0 h 5785377"/>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5791200 h 5791200"/>
                <a:gd name="connsiteX4" fmla="*/ 0 w 8201025"/>
                <a:gd name="connsiteY4" fmla="*/ 5791200 h 5791200"/>
                <a:gd name="connsiteX5" fmla="*/ 0 w 8201025"/>
                <a:gd name="connsiteY5" fmla="*/ 5823 h 5791200"/>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200025 h 5791200"/>
                <a:gd name="connsiteX4" fmla="*/ 8201025 w 8201025"/>
                <a:gd name="connsiteY4" fmla="*/ 5791200 h 5791200"/>
                <a:gd name="connsiteX5" fmla="*/ 0 w 8201025"/>
                <a:gd name="connsiteY5" fmla="*/ 5791200 h 5791200"/>
                <a:gd name="connsiteX6" fmla="*/ 0 w 8201025"/>
                <a:gd name="connsiteY6" fmla="*/ 5823 h 5791200"/>
                <a:gd name="connsiteX0" fmla="*/ 0 w 8201025"/>
                <a:gd name="connsiteY0" fmla="*/ 5823 h 5791200"/>
                <a:gd name="connsiteX1" fmla="*/ 219075 w 8201025"/>
                <a:gd name="connsiteY1" fmla="*/ 9525 h 5791200"/>
                <a:gd name="connsiteX2" fmla="*/ 8001000 w 8201025"/>
                <a:gd name="connsiteY2" fmla="*/ 0 h 5791200"/>
                <a:gd name="connsiteX3" fmla="*/ 8201025 w 8201025"/>
                <a:gd name="connsiteY3" fmla="*/ 5823 h 5791200"/>
                <a:gd name="connsiteX4" fmla="*/ 8201025 w 8201025"/>
                <a:gd name="connsiteY4" fmla="*/ 200025 h 5791200"/>
                <a:gd name="connsiteX5" fmla="*/ 8201025 w 8201025"/>
                <a:gd name="connsiteY5" fmla="*/ 5791200 h 5791200"/>
                <a:gd name="connsiteX6" fmla="*/ 0 w 8201025"/>
                <a:gd name="connsiteY6" fmla="*/ 5791200 h 5791200"/>
                <a:gd name="connsiteX7" fmla="*/ 0 w 8201025"/>
                <a:gd name="connsiteY7" fmla="*/ 5823 h 5791200"/>
                <a:gd name="connsiteX0" fmla="*/ 9525 w 8210550"/>
                <a:gd name="connsiteY0" fmla="*/ 5823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8" fmla="*/ 9525 w 8210550"/>
                <a:gd name="connsiteY8" fmla="*/ 5823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0550" h="5791200">
                  <a:moveTo>
                    <a:pt x="0" y="228600"/>
                  </a:moveTo>
                  <a:cubicBezTo>
                    <a:pt x="0" y="146050"/>
                    <a:pt x="9525" y="25400"/>
                    <a:pt x="228600" y="9525"/>
                  </a:cubicBezTo>
                  <a:lnTo>
                    <a:pt x="8010525" y="0"/>
                  </a:lnTo>
                  <a:cubicBezTo>
                    <a:pt x="8201025" y="0"/>
                    <a:pt x="8210550" y="104775"/>
                    <a:pt x="8210550" y="200025"/>
                  </a:cubicBezTo>
                  <a:lnTo>
                    <a:pt x="8210550" y="5791200"/>
                  </a:lnTo>
                  <a:lnTo>
                    <a:pt x="9525" y="5791200"/>
                  </a:lnTo>
                  <a:lnTo>
                    <a:pt x="0" y="22860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MOS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3742" y="5539509"/>
              <a:ext cx="1190625" cy="914400"/>
            </a:xfrm>
            <a:prstGeom prst="rect">
              <a:avLst/>
            </a:prstGeom>
          </p:spPr>
        </p:pic>
      </p:grpSp>
      <p:sp>
        <p:nvSpPr>
          <p:cNvPr id="19" name="Slide Number"/>
          <p:cNvSpPr txBox="1">
            <a:spLocks/>
          </p:cNvSpPr>
          <p:nvPr userDrawn="1"/>
        </p:nvSpPr>
        <p:spPr>
          <a:xfrm>
            <a:off x="6745600" y="6411073"/>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smtClean="0">
                <a:solidFill>
                  <a:prstClr val="white"/>
                </a:solidFill>
                <a:latin typeface="Arial"/>
                <a:cs typeface="Arial"/>
              </a:rPr>
              <a:pPr algn="r"/>
              <a:t>‹#›</a:t>
            </a:fld>
            <a:endParaRPr lang="en-US" dirty="0">
              <a:solidFill>
                <a:prstClr val="white"/>
              </a:solidFill>
              <a:latin typeface="Arial"/>
              <a:cs typeface="Arial"/>
            </a:endParaRPr>
          </a:p>
        </p:txBody>
      </p:sp>
      <p:sp>
        <p:nvSpPr>
          <p:cNvPr id="6" name="Right Content Placeholder"/>
          <p:cNvSpPr>
            <a:spLocks noGrp="1"/>
          </p:cNvSpPr>
          <p:nvPr>
            <p:ph idx="11" hasCustomPrompt="1"/>
          </p:nvPr>
        </p:nvSpPr>
        <p:spPr>
          <a:xfrm>
            <a:off x="4574312" y="1990146"/>
            <a:ext cx="3888512" cy="3290200"/>
          </a:xfrm>
          <a:prstGeom prst="rect">
            <a:avLst/>
          </a:prstGeom>
        </p:spPr>
        <p:txBody>
          <a:bodyPr/>
          <a:lstStyle>
            <a:lvl1pPr marL="342900" indent="-342900">
              <a:lnSpc>
                <a:spcPct val="100000"/>
              </a:lnSpc>
              <a:spcBef>
                <a:spcPts val="0"/>
              </a:spcBef>
              <a:spcAft>
                <a:spcPts val="1200"/>
              </a:spcAft>
              <a:buClr>
                <a:srgbClr val="ECC265"/>
              </a:buClr>
              <a:buSzPct val="100000"/>
              <a:buFontTx/>
              <a:buBlip>
                <a:blip r:embed="rId5"/>
              </a:buBlip>
              <a:defRPr sz="2200">
                <a:latin typeface="Arial"/>
                <a:cs typeface="Arial"/>
              </a:defRPr>
            </a:lvl1pPr>
            <a:lvl2pPr marL="742950" indent="-285750">
              <a:lnSpc>
                <a:spcPct val="100000"/>
              </a:lnSpc>
              <a:spcBef>
                <a:spcPts val="0"/>
              </a:spcBef>
              <a:spcAft>
                <a:spcPts val="600"/>
              </a:spcAft>
              <a:buClr>
                <a:srgbClr val="BF0C1D"/>
              </a:buClr>
              <a:buSzPct val="120000"/>
              <a:buFont typeface="Arial"/>
              <a:buChar char="•"/>
              <a:defRPr sz="2000">
                <a:latin typeface="Arial"/>
                <a:cs typeface="Arial"/>
              </a:defRPr>
            </a:lvl2pPr>
            <a:lvl3pPr marL="1143000" indent="-228600">
              <a:lnSpc>
                <a:spcPct val="100000"/>
              </a:lnSpc>
              <a:spcBef>
                <a:spcPts val="0"/>
              </a:spcBef>
              <a:spcAft>
                <a:spcPts val="600"/>
              </a:spcAft>
              <a:buClr>
                <a:srgbClr val="003A6D"/>
              </a:buClr>
              <a:buSzPct val="120000"/>
              <a:buFont typeface="Arial"/>
              <a:buChar char="•"/>
              <a:defRPr sz="1800">
                <a:latin typeface="Arial"/>
                <a:cs typeface="Arial"/>
              </a:defRPr>
            </a:lvl3pPr>
          </a:lstStyle>
          <a:p>
            <a:pPr lvl="1"/>
            <a:r>
              <a:rPr lang="en-US" dirty="0" smtClean="0"/>
              <a:t>Second level</a:t>
            </a:r>
          </a:p>
          <a:p>
            <a:pPr lvl="2"/>
            <a:r>
              <a:rPr lang="en-US" dirty="0" smtClean="0"/>
              <a:t>Third level</a:t>
            </a:r>
          </a:p>
        </p:txBody>
      </p:sp>
      <p:sp>
        <p:nvSpPr>
          <p:cNvPr id="10" name="Left Content Placeholder"/>
          <p:cNvSpPr>
            <a:spLocks noGrp="1"/>
          </p:cNvSpPr>
          <p:nvPr>
            <p:ph idx="10" hasCustomPrompt="1"/>
          </p:nvPr>
        </p:nvSpPr>
        <p:spPr>
          <a:xfrm>
            <a:off x="685800" y="1990146"/>
            <a:ext cx="3888512" cy="3290201"/>
          </a:xfrm>
          <a:prstGeom prst="rect">
            <a:avLst/>
          </a:prstGeom>
        </p:spPr>
        <p:txBody>
          <a:bodyPr/>
          <a:lstStyle>
            <a:lvl1pPr marL="342900" indent="-342900">
              <a:buClr>
                <a:srgbClr val="ECC265"/>
              </a:buClr>
              <a:buSzPct val="100000"/>
              <a:buFontTx/>
              <a:buBlip>
                <a:blip r:embed="rId5"/>
              </a:buBlip>
              <a:defRPr sz="2200">
                <a:latin typeface="Arial"/>
                <a:cs typeface="Arial"/>
              </a:defRPr>
            </a:lvl1pPr>
            <a:lvl2pPr marL="742950" indent="-285750">
              <a:buClr>
                <a:srgbClr val="BF0C1D"/>
              </a:buClr>
              <a:buSzPct val="120000"/>
              <a:buFont typeface="Arial"/>
              <a:buChar char="•"/>
              <a:defRPr sz="2000">
                <a:latin typeface="Arial"/>
                <a:cs typeface="Arial"/>
              </a:defRPr>
            </a:lvl2pPr>
            <a:lvl3pPr marL="1143000" indent="-228600">
              <a:buClr>
                <a:srgbClr val="003A6D"/>
              </a:buClr>
              <a:buSzPct val="120000"/>
              <a:buFont typeface="Arial"/>
              <a:buChar char="•"/>
              <a:defRPr sz="1800">
                <a:latin typeface="Arial"/>
                <a:cs typeface="Arial"/>
              </a:defRPr>
            </a:lvl3pPr>
          </a:lstStyle>
          <a:p>
            <a:pPr lvl="1"/>
            <a:r>
              <a:rPr lang="en-US" dirty="0" smtClean="0"/>
              <a:t>Second level</a:t>
            </a:r>
          </a:p>
          <a:p>
            <a:pPr lvl="2"/>
            <a:r>
              <a:rPr lang="en-US" dirty="0" smtClean="0"/>
              <a:t>Third level</a:t>
            </a:r>
          </a:p>
        </p:txBody>
      </p:sp>
      <p:sp>
        <p:nvSpPr>
          <p:cNvPr id="9" name="Main Content Placeholder"/>
          <p:cNvSpPr>
            <a:spLocks noGrp="1"/>
          </p:cNvSpPr>
          <p:nvPr>
            <p:ph idx="1"/>
          </p:nvPr>
        </p:nvSpPr>
        <p:spPr>
          <a:xfrm>
            <a:off x="685800" y="1301547"/>
            <a:ext cx="7772400" cy="478584"/>
          </a:xfrm>
          <a:prstGeom prst="rect">
            <a:avLst/>
          </a:prstGeom>
        </p:spPr>
        <p:txBody>
          <a:bodyPr/>
          <a:lstStyle>
            <a:lvl1pPr marL="342900" indent="-342900">
              <a:buClr>
                <a:srgbClr val="ECC265"/>
              </a:buClr>
              <a:buSzPct val="115000"/>
              <a:buFontTx/>
              <a:buBlip>
                <a:blip r:embed="rId6"/>
              </a:buBlip>
              <a:defRPr sz="2200">
                <a:latin typeface="Arial"/>
                <a:cs typeface="Arial"/>
              </a:defRPr>
            </a:lvl1pPr>
            <a:lvl2pPr marL="742950" indent="-285750">
              <a:buClr>
                <a:srgbClr val="BF0C1D"/>
              </a:buClr>
              <a:buSzPct val="120000"/>
              <a:buFont typeface="Arial"/>
              <a:buChar char="•"/>
              <a:defRPr sz="2000">
                <a:latin typeface="Arial"/>
                <a:cs typeface="Arial"/>
              </a:defRPr>
            </a:lvl2pPr>
            <a:lvl3pPr marL="1143000" indent="-228600">
              <a:buClr>
                <a:srgbClr val="003A6D"/>
              </a:buClr>
              <a:buSzPct val="120000"/>
              <a:buFont typeface="Arial"/>
              <a:buChar char="•"/>
              <a:defRPr sz="1800">
                <a:latin typeface="Arial"/>
                <a:cs typeface="Arial"/>
              </a:defRPr>
            </a:lvl3pPr>
          </a:lstStyle>
          <a:p>
            <a:pPr lvl="0"/>
            <a:r>
              <a:rPr lang="en-US" dirty="0" smtClean="0"/>
              <a:t>Click to edit Master text styles</a:t>
            </a:r>
          </a:p>
        </p:txBody>
      </p:sp>
      <p:sp>
        <p:nvSpPr>
          <p:cNvPr id="7" name="Title Placeholder"/>
          <p:cNvSpPr>
            <a:spLocks noGrp="1"/>
          </p:cNvSpPr>
          <p:nvPr>
            <p:ph type="ctrTitle"/>
          </p:nvPr>
        </p:nvSpPr>
        <p:spPr>
          <a:xfrm>
            <a:off x="685800" y="1"/>
            <a:ext cx="7772400" cy="1072622"/>
          </a:xfrm>
          <a:prstGeom prst="rect">
            <a:avLst/>
          </a:prstGeom>
        </p:spPr>
        <p:txBody>
          <a:bodyPr anchor="ctr" anchorCtr="0"/>
          <a:lstStyle>
            <a:lvl1pPr>
              <a:defRPr sz="3600">
                <a:solidFill>
                  <a:srgbClr val="FFFFFF"/>
                </a:solidFill>
                <a:latin typeface="Times New Roman"/>
                <a:cs typeface="Times New Roman"/>
              </a:defRPr>
            </a:lvl1pPr>
          </a:lstStyle>
          <a:p>
            <a:r>
              <a:rPr lang="en-US" smtClean="0"/>
              <a:t>Click to edit Master title style</a:t>
            </a:r>
            <a:endParaRPr lang="en-US" dirty="0"/>
          </a:p>
        </p:txBody>
      </p:sp>
    </p:spTree>
    <p:extLst>
      <p:ext uri="{BB962C8B-B14F-4D97-AF65-F5344CB8AC3E}">
        <p14:creationId xmlns:p14="http://schemas.microsoft.com/office/powerpoint/2010/main" val="3817938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6" name="Background Content"/>
          <p:cNvGrpSpPr/>
          <p:nvPr userDrawn="1"/>
        </p:nvGrpSpPr>
        <p:grpSpPr>
          <a:xfrm>
            <a:off x="0" y="0"/>
            <a:ext cx="9144000" cy="6863874"/>
            <a:chOff x="0" y="0"/>
            <a:chExt cx="9144000" cy="6863874"/>
          </a:xfrm>
        </p:grpSpPr>
        <p:sp>
          <p:nvSpPr>
            <p:cNvPr id="8" name="Red Line"/>
            <p:cNvSpPr/>
            <p:nvPr userDrawn="1"/>
          </p:nvSpPr>
          <p:spPr>
            <a:xfrm>
              <a:off x="0" y="6347170"/>
              <a:ext cx="9144000" cy="138225"/>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otted Box"/>
            <p:cNvSpPr/>
            <p:nvPr userDrawn="1"/>
          </p:nvSpPr>
          <p:spPr>
            <a:xfrm>
              <a:off x="0" y="6416282"/>
              <a:ext cx="9144000" cy="447592"/>
            </a:xfrm>
            <a:prstGeom prst="rect">
              <a:avLst/>
            </a:prstGeom>
            <a:blipFill dpi="0" rotWithShape="1">
              <a:blip r:embed="rId2"/>
              <a:srcRect/>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Footer Tex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24451" y="6528597"/>
              <a:ext cx="5919549" cy="243853"/>
            </a:xfrm>
            <a:prstGeom prst="rect">
              <a:avLst/>
            </a:prstGeom>
          </p:spPr>
        </p:pic>
        <p:sp>
          <p:nvSpPr>
            <p:cNvPr id="12" name="Gradation"/>
            <p:cNvSpPr/>
            <p:nvPr userDrawn="1"/>
          </p:nvSpPr>
          <p:spPr>
            <a:xfrm>
              <a:off x="0" y="0"/>
              <a:ext cx="9144000" cy="6364315"/>
            </a:xfrm>
            <a:prstGeom prst="rect">
              <a:avLst/>
            </a:prstGeom>
            <a:gradFill>
              <a:gsLst>
                <a:gs pos="28000">
                  <a:schemeClr val="bg1"/>
                </a:gs>
                <a:gs pos="98750">
                  <a:schemeClr val="bg1">
                    <a:alpha val="0"/>
                  </a:schemeClr>
                </a:gs>
                <a:gs pos="78000">
                  <a:schemeClr val="bg1">
                    <a:alpha val="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White Space"/>
            <p:cNvSpPr/>
            <p:nvPr userDrawn="1"/>
          </p:nvSpPr>
          <p:spPr>
            <a:xfrm>
              <a:off x="457200" y="1066800"/>
              <a:ext cx="8210550" cy="5297515"/>
            </a:xfrm>
            <a:custGeom>
              <a:avLst/>
              <a:gdLst>
                <a:gd name="connsiteX0" fmla="*/ 0 w 8201025"/>
                <a:gd name="connsiteY0" fmla="*/ 0 h 5785377"/>
                <a:gd name="connsiteX1" fmla="*/ 8201025 w 8201025"/>
                <a:gd name="connsiteY1" fmla="*/ 0 h 5785377"/>
                <a:gd name="connsiteX2" fmla="*/ 8201025 w 8201025"/>
                <a:gd name="connsiteY2" fmla="*/ 5785377 h 5785377"/>
                <a:gd name="connsiteX3" fmla="*/ 0 w 8201025"/>
                <a:gd name="connsiteY3" fmla="*/ 5785377 h 5785377"/>
                <a:gd name="connsiteX4" fmla="*/ 0 w 8201025"/>
                <a:gd name="connsiteY4" fmla="*/ 0 h 5785377"/>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5791200 h 5791200"/>
                <a:gd name="connsiteX4" fmla="*/ 0 w 8201025"/>
                <a:gd name="connsiteY4" fmla="*/ 5791200 h 5791200"/>
                <a:gd name="connsiteX5" fmla="*/ 0 w 8201025"/>
                <a:gd name="connsiteY5" fmla="*/ 5823 h 5791200"/>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200025 h 5791200"/>
                <a:gd name="connsiteX4" fmla="*/ 8201025 w 8201025"/>
                <a:gd name="connsiteY4" fmla="*/ 5791200 h 5791200"/>
                <a:gd name="connsiteX5" fmla="*/ 0 w 8201025"/>
                <a:gd name="connsiteY5" fmla="*/ 5791200 h 5791200"/>
                <a:gd name="connsiteX6" fmla="*/ 0 w 8201025"/>
                <a:gd name="connsiteY6" fmla="*/ 5823 h 5791200"/>
                <a:gd name="connsiteX0" fmla="*/ 0 w 8201025"/>
                <a:gd name="connsiteY0" fmla="*/ 5823 h 5791200"/>
                <a:gd name="connsiteX1" fmla="*/ 219075 w 8201025"/>
                <a:gd name="connsiteY1" fmla="*/ 9525 h 5791200"/>
                <a:gd name="connsiteX2" fmla="*/ 8001000 w 8201025"/>
                <a:gd name="connsiteY2" fmla="*/ 0 h 5791200"/>
                <a:gd name="connsiteX3" fmla="*/ 8201025 w 8201025"/>
                <a:gd name="connsiteY3" fmla="*/ 5823 h 5791200"/>
                <a:gd name="connsiteX4" fmla="*/ 8201025 w 8201025"/>
                <a:gd name="connsiteY4" fmla="*/ 200025 h 5791200"/>
                <a:gd name="connsiteX5" fmla="*/ 8201025 w 8201025"/>
                <a:gd name="connsiteY5" fmla="*/ 5791200 h 5791200"/>
                <a:gd name="connsiteX6" fmla="*/ 0 w 8201025"/>
                <a:gd name="connsiteY6" fmla="*/ 5791200 h 5791200"/>
                <a:gd name="connsiteX7" fmla="*/ 0 w 8201025"/>
                <a:gd name="connsiteY7" fmla="*/ 5823 h 5791200"/>
                <a:gd name="connsiteX0" fmla="*/ 9525 w 8210550"/>
                <a:gd name="connsiteY0" fmla="*/ 5823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8" fmla="*/ 9525 w 8210550"/>
                <a:gd name="connsiteY8" fmla="*/ 5823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0550" h="5791200">
                  <a:moveTo>
                    <a:pt x="0" y="228600"/>
                  </a:moveTo>
                  <a:cubicBezTo>
                    <a:pt x="0" y="146050"/>
                    <a:pt x="9525" y="25400"/>
                    <a:pt x="228600" y="9525"/>
                  </a:cubicBezTo>
                  <a:lnTo>
                    <a:pt x="8010525" y="0"/>
                  </a:lnTo>
                  <a:cubicBezTo>
                    <a:pt x="8201025" y="0"/>
                    <a:pt x="8210550" y="104775"/>
                    <a:pt x="8210550" y="200025"/>
                  </a:cubicBezTo>
                  <a:lnTo>
                    <a:pt x="8210550" y="5791200"/>
                  </a:lnTo>
                  <a:lnTo>
                    <a:pt x="9525" y="5791200"/>
                  </a:lnTo>
                  <a:lnTo>
                    <a:pt x="0" y="22860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MOS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3742" y="5539509"/>
              <a:ext cx="1190625" cy="914400"/>
            </a:xfrm>
            <a:prstGeom prst="rect">
              <a:avLst/>
            </a:prstGeom>
          </p:spPr>
        </p:pic>
      </p:grpSp>
      <p:sp>
        <p:nvSpPr>
          <p:cNvPr id="15" name="Slide Number"/>
          <p:cNvSpPr txBox="1">
            <a:spLocks/>
          </p:cNvSpPr>
          <p:nvPr userDrawn="1"/>
        </p:nvSpPr>
        <p:spPr>
          <a:xfrm>
            <a:off x="6745600" y="6411073"/>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smtClean="0">
                <a:solidFill>
                  <a:prstClr val="white"/>
                </a:solidFill>
                <a:latin typeface="Arial"/>
                <a:cs typeface="Arial"/>
              </a:rPr>
              <a:pPr algn="r"/>
              <a:t>‹#›</a:t>
            </a:fld>
            <a:endParaRPr lang="en-US" dirty="0">
              <a:solidFill>
                <a:prstClr val="white"/>
              </a:solidFill>
              <a:latin typeface="Arial"/>
              <a:cs typeface="Arial"/>
            </a:endParaRPr>
          </a:p>
        </p:txBody>
      </p:sp>
      <p:sp>
        <p:nvSpPr>
          <p:cNvPr id="3" name="Picture Placeholder"/>
          <p:cNvSpPr>
            <a:spLocks noGrp="1"/>
          </p:cNvSpPr>
          <p:nvPr>
            <p:ph type="pic" idx="1"/>
          </p:nvPr>
        </p:nvSpPr>
        <p:spPr>
          <a:xfrm>
            <a:off x="673470" y="1253883"/>
            <a:ext cx="782172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7" name="Title Placeholder"/>
          <p:cNvSpPr txBox="1">
            <a:spLocks/>
          </p:cNvSpPr>
          <p:nvPr userDrawn="1"/>
        </p:nvSpPr>
        <p:spPr>
          <a:xfrm>
            <a:off x="685800" y="1"/>
            <a:ext cx="7772400" cy="1072622"/>
          </a:xfrm>
          <a:prstGeom prst="rect">
            <a:avLst/>
          </a:prstGeom>
        </p:spPr>
        <p:txBody>
          <a:bodyPr anchor="ctr" anchorCtr="0"/>
          <a:lstStyle>
            <a:lvl1pPr algn="ctr" defTabSz="457200" rtl="0" eaLnBrk="1" latinLnBrk="0" hangingPunct="1">
              <a:spcBef>
                <a:spcPct val="0"/>
              </a:spcBef>
              <a:buNone/>
              <a:defRPr sz="3200" b="1" i="0" kern="1200">
                <a:solidFill>
                  <a:srgbClr val="FFFFFF"/>
                </a:solidFill>
                <a:latin typeface="Century Schoolbook"/>
                <a:ea typeface="+mj-ea"/>
                <a:cs typeface="Century Schoolbook"/>
              </a:defRPr>
            </a:lvl1pPr>
          </a:lstStyle>
          <a:p>
            <a:r>
              <a:rPr lang="en-US" sz="3600" dirty="0" smtClean="0">
                <a:latin typeface="Times New Roman"/>
                <a:cs typeface="Times New Roman"/>
              </a:rPr>
              <a:t>Click to edit Master title style</a:t>
            </a:r>
            <a:endParaRPr lang="en-US" sz="3600" dirty="0">
              <a:latin typeface="Times New Roman"/>
              <a:cs typeface="Times New Roman"/>
            </a:endParaRPr>
          </a:p>
        </p:txBody>
      </p:sp>
    </p:spTree>
    <p:extLst>
      <p:ext uri="{BB962C8B-B14F-4D97-AF65-F5344CB8AC3E}">
        <p14:creationId xmlns:p14="http://schemas.microsoft.com/office/powerpoint/2010/main" val="102236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6" name="Title Placeholder"/>
          <p:cNvSpPr>
            <a:spLocks noGrp="1"/>
          </p:cNvSpPr>
          <p:nvPr>
            <p:ph type="ctrTitle"/>
          </p:nvPr>
        </p:nvSpPr>
        <p:spPr>
          <a:xfrm>
            <a:off x="685800" y="1"/>
            <a:ext cx="7772400" cy="6857998"/>
          </a:xfrm>
          <a:prstGeom prst="rect">
            <a:avLst/>
          </a:prstGeom>
        </p:spPr>
        <p:txBody>
          <a:bodyPr anchor="ctr" anchorCtr="0"/>
          <a:lstStyle>
            <a:lvl1pPr>
              <a:defRPr sz="4400">
                <a:solidFill>
                  <a:srgbClr val="FFFFFF"/>
                </a:solidFill>
                <a:latin typeface="Times New Roman"/>
                <a:cs typeface="Times New Roman"/>
              </a:defRPr>
            </a:lvl1pPr>
          </a:lstStyle>
          <a:p>
            <a:r>
              <a:rPr lang="en-US" dirty="0" smtClean="0"/>
              <a:t>Click to edit Master title style</a:t>
            </a:r>
            <a:endParaRPr lang="en-US" dirty="0"/>
          </a:p>
        </p:txBody>
      </p:sp>
    </p:spTree>
    <p:extLst>
      <p:ext uri="{BB962C8B-B14F-4D97-AF65-F5344CB8AC3E}">
        <p14:creationId xmlns:p14="http://schemas.microsoft.com/office/powerpoint/2010/main" val="753742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grpSp>
        <p:nvGrpSpPr>
          <p:cNvPr id="2" name="White Masthead"/>
          <p:cNvGrpSpPr/>
          <p:nvPr userDrawn="1"/>
        </p:nvGrpSpPr>
        <p:grpSpPr>
          <a:xfrm>
            <a:off x="0" y="-18472"/>
            <a:ext cx="9144000" cy="3280928"/>
            <a:chOff x="0" y="-18472"/>
            <a:chExt cx="9144000" cy="3280928"/>
          </a:xfrm>
        </p:grpSpPr>
        <p:sp>
          <p:nvSpPr>
            <p:cNvPr id="7" name="Red Line"/>
            <p:cNvSpPr/>
            <p:nvPr userDrawn="1"/>
          </p:nvSpPr>
          <p:spPr>
            <a:xfrm>
              <a:off x="0" y="3084945"/>
              <a:ext cx="9144000" cy="177511"/>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White Rectangle"/>
            <p:cNvSpPr/>
            <p:nvPr userDrawn="1"/>
          </p:nvSpPr>
          <p:spPr>
            <a:xfrm>
              <a:off x="0" y="-18472"/>
              <a:ext cx="9144000" cy="317369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 name="Subtitle Placeholder"/>
          <p:cNvSpPr>
            <a:spLocks noGrp="1"/>
          </p:cNvSpPr>
          <p:nvPr>
            <p:ph type="subTitle" idx="1"/>
          </p:nvPr>
        </p:nvSpPr>
        <p:spPr>
          <a:xfrm>
            <a:off x="1371600" y="5040367"/>
            <a:ext cx="6400800" cy="830062"/>
          </a:xfrm>
          <a:prstGeom prst="rect">
            <a:avLst/>
          </a:prstGeom>
        </p:spPr>
        <p:txBody>
          <a:bodyPr anchor="ctr" anchorCtr="0"/>
          <a:lstStyle>
            <a:lvl1pPr marL="0" indent="0" algn="ctr">
              <a:buNone/>
              <a:defRPr sz="2400" b="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Title Placeholder"/>
          <p:cNvSpPr>
            <a:spLocks noGrp="1"/>
          </p:cNvSpPr>
          <p:nvPr>
            <p:ph type="ctrTitle"/>
          </p:nvPr>
        </p:nvSpPr>
        <p:spPr>
          <a:xfrm>
            <a:off x="685800" y="3831902"/>
            <a:ext cx="7772400" cy="1208466"/>
          </a:xfrm>
          <a:prstGeom prst="rect">
            <a:avLst/>
          </a:prstGeom>
        </p:spPr>
        <p:txBody>
          <a:bodyPr anchor="ctr" anchorCtr="0"/>
          <a:lstStyle>
            <a:lvl1pPr>
              <a:defRPr sz="4400" b="0" i="1">
                <a:solidFill>
                  <a:srgbClr val="ECC265"/>
                </a:solidFill>
                <a:latin typeface="Times New Roman"/>
                <a:cs typeface="Times New Roman"/>
              </a:defRPr>
            </a:lvl1pPr>
          </a:lstStyle>
          <a:p>
            <a:r>
              <a:rPr lang="en-US" smtClean="0"/>
              <a:t>Click to edit Master title style</a:t>
            </a:r>
            <a:endParaRPr lang="en-US" dirty="0"/>
          </a:p>
        </p:txBody>
      </p:sp>
    </p:spTree>
    <p:extLst>
      <p:ext uri="{BB962C8B-B14F-4D97-AF65-F5344CB8AC3E}">
        <p14:creationId xmlns:p14="http://schemas.microsoft.com/office/powerpoint/2010/main" val="4004101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810001" y="1966383"/>
            <a:ext cx="5181599" cy="1767417"/>
          </a:xfrm>
        </p:spPr>
        <p:txBody>
          <a:bodyPr anchor="b" anchorCtr="0"/>
          <a:lstStyle>
            <a:lvl1pPr algn="l">
              <a:defRPr sz="3200" b="1">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810000" y="3886200"/>
            <a:ext cx="5181599"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312A4FA-EB38-49A4-A2D9-50448D4A1104}" type="datetime1">
              <a:rPr lang="en-US" smtClean="0">
                <a:solidFill>
                  <a:prstClr val="white"/>
                </a:solidFill>
              </a:rPr>
              <a:pPr/>
              <a:t>9/9/2014</a:t>
            </a:fld>
            <a:endParaRPr lang="en-US" dirty="0">
              <a:solidFill>
                <a:prstClr val="white"/>
              </a:solidFill>
            </a:endParaRPr>
          </a:p>
        </p:txBody>
      </p:sp>
      <p:sp>
        <p:nvSpPr>
          <p:cNvPr id="5" name="Footer Placeholder 4"/>
          <p:cNvSpPr>
            <a:spLocks noGrp="1"/>
          </p:cNvSpPr>
          <p:nvPr>
            <p:ph type="ftr" sz="quarter" idx="11"/>
          </p:nvPr>
        </p:nvSpPr>
        <p:spPr/>
        <p:txBody>
          <a:bodyPr/>
          <a:lstStyle/>
          <a:p>
            <a:r>
              <a:rPr lang="en-US" smtClean="0">
                <a:solidFill>
                  <a:prstClr val="white"/>
                </a:solidFill>
              </a:rPr>
              <a:t>MySECO Website Launch</a:t>
            </a:r>
            <a:endParaRPr lang="en-US" dirty="0">
              <a:solidFill>
                <a:prstClr val="white"/>
              </a:solidFill>
            </a:endParaRPr>
          </a:p>
        </p:txBody>
      </p:sp>
      <p:sp>
        <p:nvSpPr>
          <p:cNvPr id="6" name="Slide Number Placeholder 5"/>
          <p:cNvSpPr>
            <a:spLocks noGrp="1"/>
          </p:cNvSpPr>
          <p:nvPr>
            <p:ph type="sldNum" sz="quarter" idx="12"/>
          </p:nvPr>
        </p:nvSpPr>
        <p:spPr/>
        <p:txBody>
          <a:bodyPr/>
          <a:lstStyle/>
          <a:p>
            <a:fld id="{06F3687E-023C-6D42-93D8-2F53A3EEE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946198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bg1"/>
                </a:solidFill>
              </a:defRPr>
            </a:lvl1pPr>
          </a:lstStyle>
          <a:p>
            <a:fld id="{3CF37455-8663-4C5B-99DD-1D3D3695F548}" type="datetime1">
              <a:rPr lang="en-US" smtClean="0">
                <a:solidFill>
                  <a:prstClr val="white"/>
                </a:solidFill>
              </a:rPr>
              <a:pPr/>
              <a:t>9/9/2014</a:t>
            </a:fld>
            <a:endParaRPr lang="en-US"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solidFill>
                  <a:prstClr val="white"/>
                </a:solidFill>
              </a:rPr>
              <a:t>MySECO Website Launch</a:t>
            </a:r>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6F3687E-023C-6D42-93D8-2F53A3EEE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499288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16" name="Background Content"/>
          <p:cNvGrpSpPr/>
          <p:nvPr userDrawn="1"/>
        </p:nvGrpSpPr>
        <p:grpSpPr>
          <a:xfrm>
            <a:off x="0" y="0"/>
            <a:ext cx="9144000" cy="6863874"/>
            <a:chOff x="0" y="0"/>
            <a:chExt cx="9144000" cy="6863874"/>
          </a:xfrm>
        </p:grpSpPr>
        <p:sp>
          <p:nvSpPr>
            <p:cNvPr id="17" name="Red Line"/>
            <p:cNvSpPr/>
            <p:nvPr userDrawn="1"/>
          </p:nvSpPr>
          <p:spPr>
            <a:xfrm>
              <a:off x="0" y="6347170"/>
              <a:ext cx="9144000" cy="138225"/>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Dotted Box"/>
            <p:cNvSpPr/>
            <p:nvPr userDrawn="1"/>
          </p:nvSpPr>
          <p:spPr>
            <a:xfrm>
              <a:off x="0" y="6416282"/>
              <a:ext cx="9144000" cy="447592"/>
            </a:xfrm>
            <a:prstGeom prst="rect">
              <a:avLst/>
            </a:prstGeom>
            <a:blipFill dpi="0" rotWithShape="1">
              <a:blip r:embed="rId2"/>
              <a:srcRect/>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Footer Tex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24451" y="6528597"/>
              <a:ext cx="5919549" cy="243853"/>
            </a:xfrm>
            <a:prstGeom prst="rect">
              <a:avLst/>
            </a:prstGeom>
          </p:spPr>
        </p:pic>
        <p:sp>
          <p:nvSpPr>
            <p:cNvPr id="21" name="Gradation"/>
            <p:cNvSpPr/>
            <p:nvPr userDrawn="1"/>
          </p:nvSpPr>
          <p:spPr>
            <a:xfrm>
              <a:off x="0" y="0"/>
              <a:ext cx="9144000" cy="6364315"/>
            </a:xfrm>
            <a:prstGeom prst="rect">
              <a:avLst/>
            </a:prstGeom>
            <a:gradFill>
              <a:gsLst>
                <a:gs pos="28000">
                  <a:schemeClr val="bg1"/>
                </a:gs>
                <a:gs pos="98750">
                  <a:schemeClr val="bg1">
                    <a:alpha val="0"/>
                  </a:schemeClr>
                </a:gs>
                <a:gs pos="78000">
                  <a:schemeClr val="bg1">
                    <a:alpha val="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White Space"/>
            <p:cNvSpPr/>
            <p:nvPr userDrawn="1"/>
          </p:nvSpPr>
          <p:spPr>
            <a:xfrm>
              <a:off x="457200" y="1066800"/>
              <a:ext cx="8210550" cy="5297515"/>
            </a:xfrm>
            <a:custGeom>
              <a:avLst/>
              <a:gdLst>
                <a:gd name="connsiteX0" fmla="*/ 0 w 8201025"/>
                <a:gd name="connsiteY0" fmla="*/ 0 h 5785377"/>
                <a:gd name="connsiteX1" fmla="*/ 8201025 w 8201025"/>
                <a:gd name="connsiteY1" fmla="*/ 0 h 5785377"/>
                <a:gd name="connsiteX2" fmla="*/ 8201025 w 8201025"/>
                <a:gd name="connsiteY2" fmla="*/ 5785377 h 5785377"/>
                <a:gd name="connsiteX3" fmla="*/ 0 w 8201025"/>
                <a:gd name="connsiteY3" fmla="*/ 5785377 h 5785377"/>
                <a:gd name="connsiteX4" fmla="*/ 0 w 8201025"/>
                <a:gd name="connsiteY4" fmla="*/ 0 h 5785377"/>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5791200 h 5791200"/>
                <a:gd name="connsiteX4" fmla="*/ 0 w 8201025"/>
                <a:gd name="connsiteY4" fmla="*/ 5791200 h 5791200"/>
                <a:gd name="connsiteX5" fmla="*/ 0 w 8201025"/>
                <a:gd name="connsiteY5" fmla="*/ 5823 h 5791200"/>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200025 h 5791200"/>
                <a:gd name="connsiteX4" fmla="*/ 8201025 w 8201025"/>
                <a:gd name="connsiteY4" fmla="*/ 5791200 h 5791200"/>
                <a:gd name="connsiteX5" fmla="*/ 0 w 8201025"/>
                <a:gd name="connsiteY5" fmla="*/ 5791200 h 5791200"/>
                <a:gd name="connsiteX6" fmla="*/ 0 w 8201025"/>
                <a:gd name="connsiteY6" fmla="*/ 5823 h 5791200"/>
                <a:gd name="connsiteX0" fmla="*/ 0 w 8201025"/>
                <a:gd name="connsiteY0" fmla="*/ 5823 h 5791200"/>
                <a:gd name="connsiteX1" fmla="*/ 219075 w 8201025"/>
                <a:gd name="connsiteY1" fmla="*/ 9525 h 5791200"/>
                <a:gd name="connsiteX2" fmla="*/ 8001000 w 8201025"/>
                <a:gd name="connsiteY2" fmla="*/ 0 h 5791200"/>
                <a:gd name="connsiteX3" fmla="*/ 8201025 w 8201025"/>
                <a:gd name="connsiteY3" fmla="*/ 5823 h 5791200"/>
                <a:gd name="connsiteX4" fmla="*/ 8201025 w 8201025"/>
                <a:gd name="connsiteY4" fmla="*/ 200025 h 5791200"/>
                <a:gd name="connsiteX5" fmla="*/ 8201025 w 8201025"/>
                <a:gd name="connsiteY5" fmla="*/ 5791200 h 5791200"/>
                <a:gd name="connsiteX6" fmla="*/ 0 w 8201025"/>
                <a:gd name="connsiteY6" fmla="*/ 5791200 h 5791200"/>
                <a:gd name="connsiteX7" fmla="*/ 0 w 8201025"/>
                <a:gd name="connsiteY7" fmla="*/ 5823 h 5791200"/>
                <a:gd name="connsiteX0" fmla="*/ 9525 w 8210550"/>
                <a:gd name="connsiteY0" fmla="*/ 5823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8" fmla="*/ 9525 w 8210550"/>
                <a:gd name="connsiteY8" fmla="*/ 5823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0550" h="5791200">
                  <a:moveTo>
                    <a:pt x="0" y="228600"/>
                  </a:moveTo>
                  <a:cubicBezTo>
                    <a:pt x="0" y="146050"/>
                    <a:pt x="9525" y="25400"/>
                    <a:pt x="228600" y="9525"/>
                  </a:cubicBezTo>
                  <a:lnTo>
                    <a:pt x="8010525" y="0"/>
                  </a:lnTo>
                  <a:cubicBezTo>
                    <a:pt x="8201025" y="0"/>
                    <a:pt x="8210550" y="104775"/>
                    <a:pt x="8210550" y="200025"/>
                  </a:cubicBezTo>
                  <a:lnTo>
                    <a:pt x="8210550" y="5791200"/>
                  </a:lnTo>
                  <a:lnTo>
                    <a:pt x="9525" y="5791200"/>
                  </a:lnTo>
                  <a:lnTo>
                    <a:pt x="0" y="22860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 name="MOS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3742" y="5539509"/>
              <a:ext cx="1190625" cy="914400"/>
            </a:xfrm>
            <a:prstGeom prst="rect">
              <a:avLst/>
            </a:prstGeom>
          </p:spPr>
        </p:pic>
      </p:grpSp>
      <p:sp>
        <p:nvSpPr>
          <p:cNvPr id="12" name="Slide Number"/>
          <p:cNvSpPr txBox="1">
            <a:spLocks/>
          </p:cNvSpPr>
          <p:nvPr userDrawn="1"/>
        </p:nvSpPr>
        <p:spPr>
          <a:xfrm>
            <a:off x="6745600" y="6411073"/>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smtClean="0">
                <a:solidFill>
                  <a:prstClr val="white"/>
                </a:solidFill>
                <a:latin typeface="Arial"/>
                <a:cs typeface="Arial"/>
              </a:rPr>
              <a:pPr algn="r"/>
              <a:t>‹#›</a:t>
            </a:fld>
            <a:endParaRPr lang="en-US" dirty="0">
              <a:solidFill>
                <a:prstClr val="white"/>
              </a:solidFill>
              <a:latin typeface="Arial"/>
              <a:cs typeface="Arial"/>
            </a:endParaRPr>
          </a:p>
        </p:txBody>
      </p:sp>
      <p:sp>
        <p:nvSpPr>
          <p:cNvPr id="3" name="Content Placeholder"/>
          <p:cNvSpPr>
            <a:spLocks noGrp="1"/>
          </p:cNvSpPr>
          <p:nvPr>
            <p:ph idx="1"/>
          </p:nvPr>
        </p:nvSpPr>
        <p:spPr>
          <a:xfrm>
            <a:off x="685800" y="1301545"/>
            <a:ext cx="7772400" cy="3978802"/>
          </a:xfrm>
          <a:prstGeom prst="rect">
            <a:avLst/>
          </a:prstGeom>
        </p:spPr>
        <p:txBody>
          <a:bodyPr/>
          <a:lstStyle>
            <a:lvl1pPr marL="342900" indent="-342900">
              <a:lnSpc>
                <a:spcPct val="100000"/>
              </a:lnSpc>
              <a:spcBef>
                <a:spcPts val="0"/>
              </a:spcBef>
              <a:spcAft>
                <a:spcPts val="600"/>
              </a:spcAft>
              <a:buClr>
                <a:srgbClr val="ECC265"/>
              </a:buClr>
              <a:buSzPct val="115000"/>
              <a:buFontTx/>
              <a:buBlip>
                <a:blip r:embed="rId5"/>
              </a:buBlip>
              <a:defRPr sz="2200">
                <a:latin typeface="Arial"/>
                <a:cs typeface="Arial"/>
              </a:defRPr>
            </a:lvl1pPr>
            <a:lvl2pPr marL="742950" indent="-285750">
              <a:lnSpc>
                <a:spcPct val="100000"/>
              </a:lnSpc>
              <a:spcBef>
                <a:spcPts val="0"/>
              </a:spcBef>
              <a:spcAft>
                <a:spcPts val="600"/>
              </a:spcAft>
              <a:buClr>
                <a:srgbClr val="BF0C1D"/>
              </a:buClr>
              <a:buSzPct val="120000"/>
              <a:buFont typeface="Arial"/>
              <a:buChar char="•"/>
              <a:defRPr sz="2000">
                <a:latin typeface="Arial"/>
                <a:cs typeface="Arial"/>
              </a:defRPr>
            </a:lvl2pPr>
            <a:lvl3pPr marL="1143000" indent="-228600">
              <a:lnSpc>
                <a:spcPct val="100000"/>
              </a:lnSpc>
              <a:spcBef>
                <a:spcPts val="0"/>
              </a:spcBef>
              <a:spcAft>
                <a:spcPts val="600"/>
              </a:spcAft>
              <a:buClr>
                <a:srgbClr val="003A6D"/>
              </a:buClr>
              <a:buSzPct val="120000"/>
              <a:buFont typeface="Arial"/>
              <a:buChar char="•"/>
              <a:defRPr sz="1800">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Title"/>
          <p:cNvSpPr>
            <a:spLocks noGrp="1"/>
          </p:cNvSpPr>
          <p:nvPr>
            <p:ph type="ctrTitle"/>
          </p:nvPr>
        </p:nvSpPr>
        <p:spPr>
          <a:xfrm>
            <a:off x="685800" y="1"/>
            <a:ext cx="7772400" cy="1072622"/>
          </a:xfrm>
          <a:prstGeom prst="rect">
            <a:avLst/>
          </a:prstGeom>
        </p:spPr>
        <p:txBody>
          <a:bodyPr anchor="ctr" anchorCtr="0"/>
          <a:lstStyle>
            <a:lvl1pPr>
              <a:defRPr sz="3600" i="0">
                <a:solidFill>
                  <a:srgbClr val="FFFFFF"/>
                </a:solidFill>
                <a:latin typeface="Times New Roman"/>
                <a:cs typeface="Times New Roman"/>
              </a:defRPr>
            </a:lvl1pPr>
          </a:lstStyle>
          <a:p>
            <a:r>
              <a:rPr lang="en-US" smtClean="0"/>
              <a:t>Click to edit Master title style</a:t>
            </a:r>
            <a:endParaRPr lang="en-US" dirty="0"/>
          </a:p>
        </p:txBody>
      </p:sp>
    </p:spTree>
    <p:extLst>
      <p:ext uri="{BB962C8B-B14F-4D97-AF65-F5344CB8AC3E}">
        <p14:creationId xmlns:p14="http://schemas.microsoft.com/office/powerpoint/2010/main" val="3399655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5257800"/>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5257800"/>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DCECA2-234D-4E88-A6E2-804C92086592}" type="datetime1">
              <a:rPr lang="en-US" smtClean="0">
                <a:solidFill>
                  <a:prstClr val="white"/>
                </a:solidFill>
              </a:rPr>
              <a:pPr/>
              <a:t>9/9/2014</a:t>
            </a:fld>
            <a:endParaRPr lang="en-US" dirty="0">
              <a:solidFill>
                <a:prstClr val="white"/>
              </a:solidFill>
            </a:endParaRPr>
          </a:p>
        </p:txBody>
      </p:sp>
      <p:sp>
        <p:nvSpPr>
          <p:cNvPr id="6" name="Footer Placeholder 5"/>
          <p:cNvSpPr>
            <a:spLocks noGrp="1"/>
          </p:cNvSpPr>
          <p:nvPr>
            <p:ph type="ftr" sz="quarter" idx="11"/>
          </p:nvPr>
        </p:nvSpPr>
        <p:spPr/>
        <p:txBody>
          <a:bodyPr/>
          <a:lstStyle/>
          <a:p>
            <a:r>
              <a:rPr lang="en-US" smtClean="0">
                <a:solidFill>
                  <a:prstClr val="white"/>
                </a:solidFill>
              </a:rPr>
              <a:t>MySECO Website Launch</a:t>
            </a:r>
            <a:endParaRPr lang="en-US" dirty="0">
              <a:solidFill>
                <a:prstClr val="white"/>
              </a:solidFill>
            </a:endParaRPr>
          </a:p>
        </p:txBody>
      </p:sp>
      <p:sp>
        <p:nvSpPr>
          <p:cNvPr id="7" name="Slide Number Placeholder 6"/>
          <p:cNvSpPr>
            <a:spLocks noGrp="1"/>
          </p:cNvSpPr>
          <p:nvPr>
            <p:ph type="sldNum" sz="quarter" idx="12"/>
          </p:nvPr>
        </p:nvSpPr>
        <p:spPr/>
        <p:txBody>
          <a:bodyPr/>
          <a:lstStyle/>
          <a:p>
            <a:fld id="{06F3687E-023C-6D42-93D8-2F53A3EEE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994440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9D5324-AD2D-48EB-B1D4-ECE77A5ADB81}" type="datetime1">
              <a:rPr lang="en-US" smtClean="0">
                <a:solidFill>
                  <a:prstClr val="white"/>
                </a:solidFill>
              </a:rPr>
              <a:pPr/>
              <a:t>9/9/2014</a:t>
            </a:fld>
            <a:endParaRPr lang="en-US" dirty="0">
              <a:solidFill>
                <a:prstClr val="white"/>
              </a:solidFill>
            </a:endParaRPr>
          </a:p>
        </p:txBody>
      </p:sp>
      <p:sp>
        <p:nvSpPr>
          <p:cNvPr id="8" name="Footer Placeholder 7"/>
          <p:cNvSpPr>
            <a:spLocks noGrp="1"/>
          </p:cNvSpPr>
          <p:nvPr>
            <p:ph type="ftr" sz="quarter" idx="11"/>
          </p:nvPr>
        </p:nvSpPr>
        <p:spPr/>
        <p:txBody>
          <a:bodyPr/>
          <a:lstStyle/>
          <a:p>
            <a:r>
              <a:rPr lang="en-US" smtClean="0">
                <a:solidFill>
                  <a:prstClr val="white"/>
                </a:solidFill>
              </a:rPr>
              <a:t>MySECO Website Launch</a:t>
            </a:r>
            <a:endParaRPr lang="en-US" dirty="0">
              <a:solidFill>
                <a:prstClr val="white"/>
              </a:solidFill>
            </a:endParaRPr>
          </a:p>
        </p:txBody>
      </p:sp>
      <p:sp>
        <p:nvSpPr>
          <p:cNvPr id="9" name="Slide Number Placeholder 8"/>
          <p:cNvSpPr>
            <a:spLocks noGrp="1"/>
          </p:cNvSpPr>
          <p:nvPr>
            <p:ph type="sldNum" sz="quarter" idx="12"/>
          </p:nvPr>
        </p:nvSpPr>
        <p:spPr/>
        <p:txBody>
          <a:bodyPr/>
          <a:lstStyle/>
          <a:p>
            <a:fld id="{06F3687E-023C-6D42-93D8-2F53A3EEE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378278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Date Placeholder 2"/>
          <p:cNvSpPr>
            <a:spLocks noGrp="1"/>
          </p:cNvSpPr>
          <p:nvPr>
            <p:ph type="dt" sz="half" idx="10"/>
          </p:nvPr>
        </p:nvSpPr>
        <p:spPr/>
        <p:txBody>
          <a:bodyPr/>
          <a:lstStyle/>
          <a:p>
            <a:fld id="{F35B2A3B-8A8F-45EF-AA61-6121B952807C}" type="datetime1">
              <a:rPr lang="en-US" smtClean="0">
                <a:solidFill>
                  <a:prstClr val="white"/>
                </a:solidFill>
              </a:rPr>
              <a:pPr/>
              <a:t>9/9/2014</a:t>
            </a:fld>
            <a:endParaRPr lang="en-US" dirty="0">
              <a:solidFill>
                <a:prstClr val="white"/>
              </a:solidFill>
            </a:endParaRPr>
          </a:p>
        </p:txBody>
      </p:sp>
      <p:sp>
        <p:nvSpPr>
          <p:cNvPr id="4" name="Footer Placeholder 3"/>
          <p:cNvSpPr>
            <a:spLocks noGrp="1"/>
          </p:cNvSpPr>
          <p:nvPr>
            <p:ph type="ftr" sz="quarter" idx="11"/>
          </p:nvPr>
        </p:nvSpPr>
        <p:spPr/>
        <p:txBody>
          <a:bodyPr/>
          <a:lstStyle/>
          <a:p>
            <a:r>
              <a:rPr lang="en-US" smtClean="0">
                <a:solidFill>
                  <a:prstClr val="white"/>
                </a:solidFill>
              </a:rPr>
              <a:t>MySECO Website Launch</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06F3687E-023C-6D42-93D8-2F53A3EEE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489538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descr="business men and women, MOS logo, SECO logo, DoD and service branch seal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486" y="-14604"/>
            <a:ext cx="9143999" cy="6857999"/>
          </a:xfrm>
          <a:prstGeom prst="rect">
            <a:avLst/>
          </a:prstGeom>
        </p:spPr>
      </p:pic>
      <p:sp>
        <p:nvSpPr>
          <p:cNvPr id="3" name="Date Placeholder 2"/>
          <p:cNvSpPr>
            <a:spLocks noGrp="1"/>
          </p:cNvSpPr>
          <p:nvPr>
            <p:ph type="dt" sz="half" idx="10"/>
          </p:nvPr>
        </p:nvSpPr>
        <p:spPr/>
        <p:txBody>
          <a:bodyPr/>
          <a:lstStyle/>
          <a:p>
            <a:fld id="{F35B2A3B-8A8F-45EF-AA61-6121B952807C}" type="datetime1">
              <a:rPr lang="en-US" smtClean="0">
                <a:solidFill>
                  <a:prstClr val="white"/>
                </a:solidFill>
              </a:rPr>
              <a:pPr/>
              <a:t>9/9/2014</a:t>
            </a:fld>
            <a:endParaRPr lang="en-US" dirty="0">
              <a:solidFill>
                <a:prstClr val="white"/>
              </a:solidFill>
            </a:endParaRPr>
          </a:p>
        </p:txBody>
      </p:sp>
      <p:sp>
        <p:nvSpPr>
          <p:cNvPr id="4" name="Footer Placeholder 3"/>
          <p:cNvSpPr>
            <a:spLocks noGrp="1"/>
          </p:cNvSpPr>
          <p:nvPr>
            <p:ph type="ftr" sz="quarter" idx="11"/>
          </p:nvPr>
        </p:nvSpPr>
        <p:spPr/>
        <p:txBody>
          <a:bodyPr/>
          <a:lstStyle/>
          <a:p>
            <a:r>
              <a:rPr lang="en-US" smtClean="0">
                <a:solidFill>
                  <a:prstClr val="white"/>
                </a:solidFill>
              </a:rPr>
              <a:t>MySECO Website Launch</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06F3687E-023C-6D42-93D8-2F53A3EEE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014701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_LIST_NW">
    <p:spTree>
      <p:nvGrpSpPr>
        <p:cNvPr id="1" name=""/>
        <p:cNvGrpSpPr/>
        <p:nvPr/>
      </p:nvGrpSpPr>
      <p:grpSpPr>
        <a:xfrm>
          <a:off x="0" y="0"/>
          <a:ext cx="0" cy="0"/>
          <a:chOff x="0" y="0"/>
          <a:chExt cx="0" cy="0"/>
        </a:xfrm>
      </p:grpSpPr>
      <p:sp>
        <p:nvSpPr>
          <p:cNvPr id="7" name="Date Placeholder"/>
          <p:cNvSpPr>
            <a:spLocks noGrp="1"/>
          </p:cNvSpPr>
          <p:nvPr>
            <p:ph type="dt" sz="half" idx="10"/>
          </p:nvPr>
        </p:nvSpPr>
        <p:spPr/>
        <p:txBody>
          <a:bodyPr/>
          <a:lstStyle/>
          <a:p>
            <a:fld id="{379D5324-AD2D-48EB-B1D4-ECE77A5ADB81}" type="datetime1">
              <a:rPr lang="en-US" smtClean="0">
                <a:solidFill>
                  <a:prstClr val="white"/>
                </a:solidFill>
              </a:rPr>
              <a:pPr/>
              <a:t>9/9/2014</a:t>
            </a:fld>
            <a:endParaRPr lang="en-US" dirty="0">
              <a:solidFill>
                <a:prstClr val="white"/>
              </a:solidFill>
            </a:endParaRPr>
          </a:p>
        </p:txBody>
      </p:sp>
      <p:sp>
        <p:nvSpPr>
          <p:cNvPr id="8" name="Footer Placeholder"/>
          <p:cNvSpPr>
            <a:spLocks noGrp="1"/>
          </p:cNvSpPr>
          <p:nvPr>
            <p:ph type="ftr" sz="quarter" idx="11"/>
          </p:nvPr>
        </p:nvSpPr>
        <p:spPr/>
        <p:txBody>
          <a:bodyPr/>
          <a:lstStyle/>
          <a:p>
            <a:r>
              <a:rPr lang="en-US" smtClean="0">
                <a:solidFill>
                  <a:prstClr val="white"/>
                </a:solidFill>
              </a:rPr>
              <a:t>MySECO Website Launch</a:t>
            </a:r>
            <a:endParaRPr lang="en-US" dirty="0">
              <a:solidFill>
                <a:prstClr val="white"/>
              </a:solidFill>
            </a:endParaRPr>
          </a:p>
        </p:txBody>
      </p:sp>
      <p:sp>
        <p:nvSpPr>
          <p:cNvPr id="9" name="Slide Number Placeholder"/>
          <p:cNvSpPr>
            <a:spLocks noGrp="1"/>
          </p:cNvSpPr>
          <p:nvPr>
            <p:ph type="sldNum" sz="quarter" idx="12"/>
          </p:nvPr>
        </p:nvSpPr>
        <p:spPr/>
        <p:txBody>
          <a:bodyPr/>
          <a:lstStyle/>
          <a:p>
            <a:fld id="{06F3687E-023C-6D42-93D8-2F53A3EEE9B2}" type="slidenum">
              <a:rPr lang="en-US" smtClean="0">
                <a:solidFill>
                  <a:prstClr val="white"/>
                </a:solidFill>
              </a:rPr>
              <a:pPr/>
              <a:t>‹#›</a:t>
            </a:fld>
            <a:endParaRPr lang="en-US" dirty="0">
              <a:solidFill>
                <a:prstClr val="white"/>
              </a:solidFill>
            </a:endParaRPr>
          </a:p>
        </p:txBody>
      </p:sp>
      <p:sp>
        <p:nvSpPr>
          <p:cNvPr id="25" name="Text Placeholder"/>
          <p:cNvSpPr>
            <a:spLocks noGrp="1"/>
          </p:cNvSpPr>
          <p:nvPr>
            <p:ph type="body" sz="quarter" idx="30"/>
          </p:nvPr>
        </p:nvSpPr>
        <p:spPr>
          <a:xfrm>
            <a:off x="3209664" y="5025032"/>
            <a:ext cx="5398284" cy="1296988"/>
          </a:xfrm>
          <a:prstGeom prst="roundRect">
            <a:avLst/>
          </a:prstGeom>
          <a:ln w="25400">
            <a:solidFill>
              <a:schemeClr val="tx1"/>
            </a:solidFill>
          </a:ln>
        </p:spPr>
        <p:txBody>
          <a:bodyPr lIns="73152" tIns="36576" rIns="73152" bIns="36576" anchor="ctr" anchorCtr="0">
            <a:noAutofit/>
          </a:bodyPr>
          <a:lstStyle>
            <a:lvl1pPr marL="310896" indent="-118872">
              <a:lnSpc>
                <a:spcPct val="90000"/>
              </a:lnSpc>
              <a:spcBef>
                <a:spcPts val="0"/>
              </a:spcBef>
              <a:spcAft>
                <a:spcPts val="216"/>
              </a:spcAft>
              <a:buClrTx/>
              <a:defRPr sz="1200" b="1"/>
            </a:lvl1pPr>
            <a:lvl2pPr marL="310896" indent="-118872">
              <a:lnSpc>
                <a:spcPct val="90000"/>
              </a:lnSpc>
              <a:spcBef>
                <a:spcPts val="0"/>
              </a:spcBef>
              <a:spcAft>
                <a:spcPts val="216"/>
              </a:spcAft>
              <a:defRPr/>
            </a:lvl2pPr>
            <a:lvl3pPr marL="310896" indent="-118872">
              <a:lnSpc>
                <a:spcPct val="90000"/>
              </a:lnSpc>
              <a:spcBef>
                <a:spcPts val="0"/>
              </a:spcBef>
              <a:spcAft>
                <a:spcPts val="216"/>
              </a:spcAft>
              <a:defRPr/>
            </a:lvl3pPr>
            <a:lvl4pPr marL="310896" indent="-118872">
              <a:lnSpc>
                <a:spcPct val="90000"/>
              </a:lnSpc>
              <a:spcBef>
                <a:spcPts val="0"/>
              </a:spcBef>
              <a:spcAft>
                <a:spcPts val="216"/>
              </a:spcAft>
              <a:defRPr/>
            </a:lvl4pPr>
            <a:lvl5pPr marL="310896" indent="-118872">
              <a:lnSpc>
                <a:spcPct val="90000"/>
              </a:lnSpc>
              <a:spcBef>
                <a:spcPts val="0"/>
              </a:spcBef>
              <a:spcAft>
                <a:spcPts val="216"/>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H2 Block Placeholder"/>
          <p:cNvSpPr>
            <a:spLocks noGrp="1"/>
          </p:cNvSpPr>
          <p:nvPr>
            <p:ph type="body" sz="quarter" idx="31"/>
          </p:nvPr>
        </p:nvSpPr>
        <p:spPr>
          <a:xfrm>
            <a:off x="478376" y="4836141"/>
            <a:ext cx="2980944" cy="1655064"/>
          </a:xfrm>
          <a:prstGeom prst="roundRect">
            <a:avLst/>
          </a:prstGeom>
          <a:solidFill>
            <a:srgbClr val="C00000"/>
          </a:solidFill>
          <a:ln w="25400">
            <a:solidFill>
              <a:schemeClr val="tx1"/>
            </a:solidFill>
          </a:ln>
        </p:spPr>
        <p:txBody>
          <a:bodyPr lIns="73152" tIns="36576" rIns="73152" bIns="36576" anchor="ctr" anchorCtr="0">
            <a:noAutofit/>
          </a:bodyPr>
          <a:lstStyle>
            <a:lvl1pPr marL="0" indent="0" algn="ctr">
              <a:buNone/>
              <a:defRPr b="1">
                <a:solidFill>
                  <a:schemeClr val="bg1"/>
                </a:solidFill>
              </a:defRPr>
            </a:lvl1pPr>
            <a:lvl2pPr marL="169863" indent="0">
              <a:buNone/>
              <a:defRPr/>
            </a:lvl2pPr>
            <a:lvl3pPr marL="338138" indent="0">
              <a:buNone/>
              <a:defRPr/>
            </a:lvl3pPr>
            <a:lvl4pPr marL="519113" indent="0">
              <a:buNone/>
              <a:defRPr/>
            </a:lvl4pPr>
            <a:lvl5pPr marL="687387" indent="0">
              <a:buNone/>
              <a:defRPr/>
            </a:lvl5pPr>
          </a:lstStyle>
          <a:p>
            <a:pPr lvl="0"/>
            <a:r>
              <a:rPr lang="en-US" dirty="0" smtClean="0"/>
              <a:t>Click to edit Master text styles</a:t>
            </a:r>
          </a:p>
        </p:txBody>
      </p:sp>
      <p:sp>
        <p:nvSpPr>
          <p:cNvPr id="23" name="Text Placeholder"/>
          <p:cNvSpPr>
            <a:spLocks noGrp="1"/>
          </p:cNvSpPr>
          <p:nvPr>
            <p:ph type="body" sz="quarter" idx="28"/>
          </p:nvPr>
        </p:nvSpPr>
        <p:spPr>
          <a:xfrm>
            <a:off x="3207290" y="3290858"/>
            <a:ext cx="5398284" cy="1296988"/>
          </a:xfrm>
          <a:prstGeom prst="roundRect">
            <a:avLst/>
          </a:prstGeom>
          <a:ln w="25400">
            <a:solidFill>
              <a:schemeClr val="tx1"/>
            </a:solidFill>
          </a:ln>
        </p:spPr>
        <p:txBody>
          <a:bodyPr lIns="73152" tIns="36576" rIns="73152" bIns="36576" anchor="ctr" anchorCtr="0">
            <a:noAutofit/>
          </a:bodyPr>
          <a:lstStyle>
            <a:lvl1pPr marL="310896" indent="-118872">
              <a:lnSpc>
                <a:spcPct val="90000"/>
              </a:lnSpc>
              <a:spcBef>
                <a:spcPts val="0"/>
              </a:spcBef>
              <a:spcAft>
                <a:spcPts val="216"/>
              </a:spcAft>
              <a:buClrTx/>
              <a:defRPr sz="1200" b="1"/>
            </a:lvl1pPr>
            <a:lvl2pPr marL="310896" indent="-118872">
              <a:lnSpc>
                <a:spcPct val="90000"/>
              </a:lnSpc>
              <a:spcBef>
                <a:spcPts val="0"/>
              </a:spcBef>
              <a:spcAft>
                <a:spcPts val="216"/>
              </a:spcAft>
              <a:defRPr/>
            </a:lvl2pPr>
            <a:lvl3pPr marL="310896" indent="-118872">
              <a:lnSpc>
                <a:spcPct val="90000"/>
              </a:lnSpc>
              <a:spcBef>
                <a:spcPts val="0"/>
              </a:spcBef>
              <a:spcAft>
                <a:spcPts val="216"/>
              </a:spcAft>
              <a:defRPr/>
            </a:lvl3pPr>
            <a:lvl4pPr marL="310896" indent="-118872">
              <a:lnSpc>
                <a:spcPct val="90000"/>
              </a:lnSpc>
              <a:spcBef>
                <a:spcPts val="0"/>
              </a:spcBef>
              <a:spcAft>
                <a:spcPts val="216"/>
              </a:spcAft>
              <a:defRPr/>
            </a:lvl4pPr>
            <a:lvl5pPr marL="310896" indent="-118872">
              <a:lnSpc>
                <a:spcPct val="90000"/>
              </a:lnSpc>
              <a:spcBef>
                <a:spcPts val="0"/>
              </a:spcBef>
              <a:spcAft>
                <a:spcPts val="216"/>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H2 Block Placeholder"/>
          <p:cNvSpPr>
            <a:spLocks noGrp="1"/>
          </p:cNvSpPr>
          <p:nvPr>
            <p:ph type="body" sz="quarter" idx="29"/>
          </p:nvPr>
        </p:nvSpPr>
        <p:spPr>
          <a:xfrm>
            <a:off x="476002" y="3101967"/>
            <a:ext cx="2980944" cy="1655064"/>
          </a:xfrm>
          <a:prstGeom prst="roundRect">
            <a:avLst/>
          </a:prstGeom>
          <a:solidFill>
            <a:srgbClr val="C00000"/>
          </a:solidFill>
          <a:ln w="25400">
            <a:solidFill>
              <a:schemeClr val="tx1"/>
            </a:solidFill>
          </a:ln>
        </p:spPr>
        <p:txBody>
          <a:bodyPr lIns="73152" tIns="36576" rIns="73152" bIns="36576" anchor="ctr" anchorCtr="0">
            <a:noAutofit/>
          </a:bodyPr>
          <a:lstStyle>
            <a:lvl1pPr marL="0" indent="0" algn="ctr">
              <a:buNone/>
              <a:defRPr b="1">
                <a:solidFill>
                  <a:schemeClr val="bg1"/>
                </a:solidFill>
              </a:defRPr>
            </a:lvl1pPr>
            <a:lvl2pPr marL="169863" indent="0">
              <a:buNone/>
              <a:defRPr/>
            </a:lvl2pPr>
            <a:lvl3pPr marL="338138" indent="0">
              <a:buNone/>
              <a:defRPr/>
            </a:lvl3pPr>
            <a:lvl4pPr marL="519113" indent="0">
              <a:buNone/>
              <a:defRPr/>
            </a:lvl4pPr>
            <a:lvl5pPr marL="687387" indent="0">
              <a:buNone/>
              <a:defRPr/>
            </a:lvl5pPr>
          </a:lstStyle>
          <a:p>
            <a:pPr lvl="0"/>
            <a:r>
              <a:rPr lang="en-US" dirty="0" smtClean="0"/>
              <a:t>Click to edit Master text styles</a:t>
            </a:r>
          </a:p>
        </p:txBody>
      </p:sp>
      <p:sp>
        <p:nvSpPr>
          <p:cNvPr id="11" name="Text Placeholder"/>
          <p:cNvSpPr>
            <a:spLocks noGrp="1"/>
          </p:cNvSpPr>
          <p:nvPr>
            <p:ph type="body" sz="quarter" idx="23"/>
          </p:nvPr>
        </p:nvSpPr>
        <p:spPr>
          <a:xfrm>
            <a:off x="3207537" y="1560491"/>
            <a:ext cx="5398284" cy="1296988"/>
          </a:xfrm>
          <a:prstGeom prst="roundRect">
            <a:avLst/>
          </a:prstGeom>
          <a:ln w="25400">
            <a:solidFill>
              <a:schemeClr val="tx1"/>
            </a:solidFill>
          </a:ln>
        </p:spPr>
        <p:txBody>
          <a:bodyPr lIns="73152" tIns="36576" rIns="73152" bIns="36576" anchor="ctr" anchorCtr="0">
            <a:noAutofit/>
          </a:bodyPr>
          <a:lstStyle>
            <a:lvl1pPr marL="310896" indent="-118872">
              <a:lnSpc>
                <a:spcPct val="90000"/>
              </a:lnSpc>
              <a:spcBef>
                <a:spcPts val="0"/>
              </a:spcBef>
              <a:spcAft>
                <a:spcPts val="216"/>
              </a:spcAft>
              <a:buClrTx/>
              <a:defRPr sz="1200" b="1"/>
            </a:lvl1pPr>
            <a:lvl2pPr marL="310896" indent="-118872">
              <a:lnSpc>
                <a:spcPct val="90000"/>
              </a:lnSpc>
              <a:spcBef>
                <a:spcPts val="0"/>
              </a:spcBef>
              <a:spcAft>
                <a:spcPts val="216"/>
              </a:spcAft>
              <a:defRPr/>
            </a:lvl2pPr>
            <a:lvl3pPr marL="310896" indent="-118872">
              <a:lnSpc>
                <a:spcPct val="90000"/>
              </a:lnSpc>
              <a:spcBef>
                <a:spcPts val="0"/>
              </a:spcBef>
              <a:spcAft>
                <a:spcPts val="216"/>
              </a:spcAft>
              <a:defRPr/>
            </a:lvl3pPr>
            <a:lvl4pPr marL="310896" indent="-118872">
              <a:lnSpc>
                <a:spcPct val="90000"/>
              </a:lnSpc>
              <a:spcBef>
                <a:spcPts val="0"/>
              </a:spcBef>
              <a:spcAft>
                <a:spcPts val="216"/>
              </a:spcAft>
              <a:defRPr/>
            </a:lvl4pPr>
            <a:lvl5pPr marL="310896" indent="-118872">
              <a:lnSpc>
                <a:spcPct val="90000"/>
              </a:lnSpc>
              <a:spcBef>
                <a:spcPts val="0"/>
              </a:spcBef>
              <a:spcAft>
                <a:spcPts val="216"/>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H2 Block Placeholder"/>
          <p:cNvSpPr>
            <a:spLocks noGrp="1"/>
          </p:cNvSpPr>
          <p:nvPr>
            <p:ph type="body" sz="quarter" idx="22"/>
          </p:nvPr>
        </p:nvSpPr>
        <p:spPr>
          <a:xfrm>
            <a:off x="476249" y="1371600"/>
            <a:ext cx="2980944" cy="1655064"/>
          </a:xfrm>
          <a:prstGeom prst="roundRect">
            <a:avLst/>
          </a:prstGeom>
          <a:solidFill>
            <a:srgbClr val="C00000"/>
          </a:solidFill>
          <a:ln w="25400">
            <a:solidFill>
              <a:schemeClr val="tx1"/>
            </a:solidFill>
          </a:ln>
        </p:spPr>
        <p:txBody>
          <a:bodyPr lIns="73152" tIns="36576" rIns="73152" bIns="36576" anchor="ctr" anchorCtr="0">
            <a:noAutofit/>
          </a:bodyPr>
          <a:lstStyle>
            <a:lvl1pPr marL="0" indent="0" algn="ctr">
              <a:buNone/>
              <a:defRPr b="1">
                <a:solidFill>
                  <a:schemeClr val="bg1"/>
                </a:solidFill>
              </a:defRPr>
            </a:lvl1pPr>
            <a:lvl2pPr marL="169863" indent="0">
              <a:buNone/>
              <a:defRPr/>
            </a:lvl2pPr>
            <a:lvl3pPr marL="338138" indent="0">
              <a:buNone/>
              <a:defRPr/>
            </a:lvl3pPr>
            <a:lvl4pPr marL="519113" indent="0">
              <a:buNone/>
              <a:defRPr/>
            </a:lvl4pPr>
            <a:lvl5pPr marL="687387" indent="0">
              <a:buNone/>
              <a:defRPr/>
            </a:lvl5pPr>
          </a:lstStyle>
          <a:p>
            <a:pPr lvl="0"/>
            <a:r>
              <a:rPr lang="en-US" dirty="0" smtClean="0"/>
              <a:t>Click to edit Master text styles</a:t>
            </a:r>
          </a:p>
        </p:txBody>
      </p:sp>
      <p:sp>
        <p:nvSpPr>
          <p:cNvPr id="2" name="Title"/>
          <p:cNvSpPr>
            <a:spLocks noGrp="1"/>
          </p:cNvSpPr>
          <p:nvPr>
            <p:ph type="title"/>
          </p:nvPr>
        </p:nvSpPr>
        <p:spPr/>
        <p:txBody>
          <a:bodyPr/>
          <a:lstStyle>
            <a:lvl1pPr>
              <a:defRPr/>
            </a:lvl1pPr>
          </a:lstStyle>
          <a:p>
            <a:r>
              <a:rPr lang="en-US" smtClean="0"/>
              <a:t>Click to edit Master title style</a:t>
            </a:r>
            <a:endParaRPr lang="en-US"/>
          </a:p>
        </p:txBody>
      </p:sp>
    </p:spTree>
    <p:extLst>
      <p:ext uri="{BB962C8B-B14F-4D97-AF65-F5344CB8AC3E}">
        <p14:creationId xmlns:p14="http://schemas.microsoft.com/office/powerpoint/2010/main" val="30964701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SEP Title &amp; Bullet Content w/ Background_NW">
    <p:spTree>
      <p:nvGrpSpPr>
        <p:cNvPr id="1" name=""/>
        <p:cNvGrpSpPr/>
        <p:nvPr/>
      </p:nvGrpSpPr>
      <p:grpSpPr>
        <a:xfrm>
          <a:off x="0" y="0"/>
          <a:ext cx="0" cy="0"/>
          <a:chOff x="0" y="0"/>
          <a:chExt cx="0" cy="0"/>
        </a:xfrm>
      </p:grpSpPr>
      <p:pic>
        <p:nvPicPr>
          <p:cNvPr id="13" name="Background graphic" descr="SECO logo swirl"/>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3401" y="1161476"/>
            <a:ext cx="8133346" cy="4934524"/>
          </a:xfrm>
          <a:prstGeom prst="rect">
            <a:avLst/>
          </a:prstGeom>
        </p:spPr>
      </p:pic>
      <p:sp>
        <p:nvSpPr>
          <p:cNvPr id="4" name="Date"/>
          <p:cNvSpPr>
            <a:spLocks noGrp="1"/>
          </p:cNvSpPr>
          <p:nvPr>
            <p:ph type="dt" sz="half" idx="10"/>
          </p:nvPr>
        </p:nvSpPr>
        <p:spPr/>
        <p:txBody>
          <a:bodyPr/>
          <a:lstStyle>
            <a:lvl1pPr>
              <a:defRPr>
                <a:solidFill>
                  <a:schemeClr val="bg1"/>
                </a:solidFill>
              </a:defRPr>
            </a:lvl1pPr>
          </a:lstStyle>
          <a:p>
            <a:fld id="{B2E2AC8F-D249-429B-8A36-54E7CF03CEAE}" type="datetime1">
              <a:rPr lang="en-US" smtClean="0">
                <a:solidFill>
                  <a:prstClr val="white"/>
                </a:solidFill>
              </a:rPr>
              <a:pPr/>
              <a:t>9/9/2014</a:t>
            </a:fld>
            <a:endParaRPr lang="en-US" dirty="0">
              <a:solidFill>
                <a:prstClr val="white"/>
              </a:solidFill>
            </a:endParaRPr>
          </a:p>
        </p:txBody>
      </p:sp>
      <p:sp>
        <p:nvSpPr>
          <p:cNvPr id="5" name="Footer"/>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6" name="Slide Number"/>
          <p:cNvSpPr>
            <a:spLocks noGrp="1"/>
          </p:cNvSpPr>
          <p:nvPr>
            <p:ph type="sldNum" sz="quarter" idx="12"/>
          </p:nvPr>
        </p:nvSpPr>
        <p:spPr/>
        <p:txBody>
          <a:bodyPr/>
          <a:lstStyle>
            <a:lvl1pPr>
              <a:defRPr>
                <a:solidFill>
                  <a:schemeClr val="bg1"/>
                </a:solidFill>
              </a:defRPr>
            </a:lvl1pPr>
          </a:lstStyle>
          <a:p>
            <a:fld id="{06F3687E-023C-6D42-93D8-2F53A3EEE9B2}" type="slidenum">
              <a:rPr lang="en-US" smtClean="0">
                <a:solidFill>
                  <a:prstClr val="white"/>
                </a:solidFill>
              </a:rPr>
              <a:pPr/>
              <a:t>‹#›</a:t>
            </a:fld>
            <a:endParaRPr lang="en-US" dirty="0">
              <a:solidFill>
                <a:prstClr val="white"/>
              </a:solidFill>
            </a:endParaRPr>
          </a:p>
        </p:txBody>
      </p:sp>
      <p:sp>
        <p:nvSpPr>
          <p:cNvPr id="14" name="Basic Paragraph Placeholde"/>
          <p:cNvSpPr>
            <a:spLocks noGrp="1"/>
          </p:cNvSpPr>
          <p:nvPr>
            <p:ph sz="half" idx="15"/>
          </p:nvPr>
        </p:nvSpPr>
        <p:spPr>
          <a:xfrm>
            <a:off x="5105400" y="3958021"/>
            <a:ext cx="3352800" cy="2133599"/>
          </a:xfrm>
        </p:spPr>
        <p:txBody>
          <a:bodyPr>
            <a:normAutofit/>
          </a:bodyPr>
          <a:lstStyle>
            <a:lvl1pPr marL="0" indent="0" algn="ctr" rtl="0">
              <a:spcAft>
                <a:spcPts val="1800"/>
              </a:spcAft>
              <a:buNone/>
              <a:defRPr lang="en-US" sz="1600" b="0" i="0" u="none" strike="noStrike" baseline="30000" smtClean="0"/>
            </a:lvl1pPr>
            <a:lvl2pPr marL="169863" indent="0">
              <a:buNone/>
              <a:defRPr sz="2000"/>
            </a:lvl2pPr>
            <a:lvl3pPr>
              <a:defRPr sz="2000"/>
            </a:lvl3pPr>
            <a:lvl4pPr>
              <a:defRPr sz="1800"/>
            </a:lvl4pPr>
            <a:lvl5pPr>
              <a:defRPr sz="1800"/>
            </a:lvl5pPr>
            <a:lvl6pPr>
              <a:defRPr sz="1600"/>
            </a:lvl6pPr>
            <a:lvl7pPr>
              <a:defRPr sz="1600"/>
            </a:lvl7pPr>
            <a:lvl8pPr>
              <a:defRPr sz="1600"/>
            </a:lvl8pPr>
            <a:lvl9pPr>
              <a:defRPr sz="1600"/>
            </a:lvl9pPr>
          </a:lstStyle>
          <a:p>
            <a:pPr rtl="0"/>
            <a:endParaRPr lang="en-US" dirty="0" smtClean="0"/>
          </a:p>
        </p:txBody>
      </p:sp>
      <p:sp>
        <p:nvSpPr>
          <p:cNvPr id="12" name="Basic Paragraph Placeholde"/>
          <p:cNvSpPr>
            <a:spLocks noGrp="1"/>
          </p:cNvSpPr>
          <p:nvPr>
            <p:ph sz="half" idx="14"/>
          </p:nvPr>
        </p:nvSpPr>
        <p:spPr>
          <a:xfrm>
            <a:off x="609600" y="3957145"/>
            <a:ext cx="3429000" cy="2133599"/>
          </a:xfrm>
        </p:spPr>
        <p:txBody>
          <a:bodyPr>
            <a:normAutofit/>
          </a:bodyPr>
          <a:lstStyle>
            <a:lvl1pPr marL="0" indent="0" algn="ctr" rtl="0">
              <a:spcAft>
                <a:spcPts val="1800"/>
              </a:spcAft>
              <a:buNone/>
              <a:defRPr lang="en-US" sz="1050" b="0" i="0" u="none" strike="noStrike" baseline="30000" smtClean="0"/>
            </a:lvl1pPr>
            <a:lvl2pPr marL="169863" indent="0" rtl="0">
              <a:buNone/>
              <a:defRPr lang="en-US" sz="1600" b="0" i="0" u="none" strike="noStrike" baseline="30000" smtClean="0"/>
            </a:lvl2pPr>
            <a:lvl3pPr>
              <a:defRPr sz="2000"/>
            </a:lvl3pPr>
            <a:lvl4pPr>
              <a:defRPr sz="1800"/>
            </a:lvl4pPr>
            <a:lvl5pPr>
              <a:defRPr sz="1800"/>
            </a:lvl5pPr>
            <a:lvl6pPr>
              <a:defRPr sz="1600"/>
            </a:lvl6pPr>
            <a:lvl7pPr>
              <a:defRPr sz="1600"/>
            </a:lvl7pPr>
            <a:lvl8pPr>
              <a:defRPr sz="1600"/>
            </a:lvl8pPr>
            <a:lvl9pPr>
              <a:defRPr sz="1600"/>
            </a:lvl9pPr>
          </a:lstStyle>
          <a:p>
            <a:pPr rtl="0"/>
            <a:endParaRPr lang="en-US" dirty="0" smtClean="0"/>
          </a:p>
        </p:txBody>
      </p:sp>
      <p:sp>
        <p:nvSpPr>
          <p:cNvPr id="11" name="Basic Paragraph Placeholde"/>
          <p:cNvSpPr>
            <a:spLocks noGrp="1"/>
          </p:cNvSpPr>
          <p:nvPr>
            <p:ph sz="half" idx="13"/>
          </p:nvPr>
        </p:nvSpPr>
        <p:spPr>
          <a:xfrm>
            <a:off x="5105400" y="1295400"/>
            <a:ext cx="3429000" cy="2133599"/>
          </a:xfrm>
        </p:spPr>
        <p:txBody>
          <a:bodyPr>
            <a:normAutofit/>
          </a:bodyPr>
          <a:lstStyle>
            <a:lvl1pPr marL="0" indent="0" algn="ctr" rtl="0">
              <a:spcAft>
                <a:spcPts val="1800"/>
              </a:spcAft>
              <a:buNone/>
              <a:defRPr lang="en-US" sz="1050" b="0" i="0" u="none" strike="noStrike" baseline="30000" smtClean="0"/>
            </a:lvl1pPr>
            <a:lvl2pPr marL="169863" indent="0" rtl="0">
              <a:buNone/>
              <a:defRPr lang="en-US" sz="1600" b="0" i="0" u="none" strike="noStrike" baseline="30000" smtClean="0"/>
            </a:lvl2pPr>
            <a:lvl3pPr>
              <a:defRPr sz="2000"/>
            </a:lvl3pPr>
            <a:lvl4pPr>
              <a:defRPr sz="1800"/>
            </a:lvl4pPr>
            <a:lvl5pPr>
              <a:defRPr sz="1800"/>
            </a:lvl5pPr>
            <a:lvl6pPr>
              <a:defRPr sz="1600"/>
            </a:lvl6pPr>
            <a:lvl7pPr>
              <a:defRPr sz="1600"/>
            </a:lvl7pPr>
            <a:lvl8pPr>
              <a:defRPr sz="1600"/>
            </a:lvl8pPr>
            <a:lvl9pPr>
              <a:defRPr sz="1600"/>
            </a:lvl9pPr>
          </a:lstStyle>
          <a:p>
            <a:pPr rtl="0"/>
            <a:endParaRPr lang="en-US" dirty="0" smtClean="0"/>
          </a:p>
        </p:txBody>
      </p:sp>
      <p:sp>
        <p:nvSpPr>
          <p:cNvPr id="10" name="Basic Paragraph Placeholde"/>
          <p:cNvSpPr>
            <a:spLocks noGrp="1"/>
          </p:cNvSpPr>
          <p:nvPr>
            <p:ph sz="half" idx="2"/>
          </p:nvPr>
        </p:nvSpPr>
        <p:spPr>
          <a:xfrm>
            <a:off x="685800" y="1295400"/>
            <a:ext cx="3352800" cy="2133599"/>
          </a:xfrm>
        </p:spPr>
        <p:txBody>
          <a:bodyPr>
            <a:normAutofit/>
          </a:bodyPr>
          <a:lstStyle>
            <a:lvl1pPr marL="0" indent="0" algn="ctr" rtl="0">
              <a:spcAft>
                <a:spcPts val="1800"/>
              </a:spcAft>
              <a:buNone/>
              <a:defRPr lang="en-US" sz="1600" b="0" i="0" u="none" strike="noStrike" baseline="30000" smtClean="0"/>
            </a:lvl1pPr>
            <a:lvl2pPr marL="169863" indent="0">
              <a:buNone/>
              <a:defRPr sz="2000"/>
            </a:lvl2pPr>
            <a:lvl3pPr>
              <a:defRPr sz="2000"/>
            </a:lvl3pPr>
            <a:lvl4pPr>
              <a:defRPr sz="1800"/>
            </a:lvl4pPr>
            <a:lvl5pPr>
              <a:defRPr sz="1800"/>
            </a:lvl5pPr>
            <a:lvl6pPr>
              <a:defRPr sz="1600"/>
            </a:lvl6pPr>
            <a:lvl7pPr>
              <a:defRPr sz="1600"/>
            </a:lvl7pPr>
            <a:lvl8pPr>
              <a:defRPr sz="1600"/>
            </a:lvl8pPr>
            <a:lvl9pPr>
              <a:defRPr sz="1600"/>
            </a:lvl9pPr>
          </a:lstStyle>
          <a:p>
            <a:pPr rtl="0"/>
            <a:endParaRPr lang="en-US" dirty="0" smtClean="0"/>
          </a:p>
        </p:txBody>
      </p:sp>
      <p:sp>
        <p:nvSpPr>
          <p:cNvPr id="2" name="Title"/>
          <p:cNvSpPr>
            <a:spLocks noGrp="1"/>
          </p:cNvSpPr>
          <p:nvPr>
            <p:ph type="title"/>
          </p:nvPr>
        </p:nvSpPr>
        <p:spPr/>
        <p:txBody>
          <a:bodyPr/>
          <a:lstStyle>
            <a:lvl1pPr>
              <a:defRPr b="1"/>
            </a:lvl1pPr>
          </a:lstStyle>
          <a:p>
            <a:r>
              <a:rPr lang="en-US" smtClean="0"/>
              <a:t>Click to edit Master title style</a:t>
            </a:r>
            <a:endParaRPr lang="en-US" dirty="0"/>
          </a:p>
        </p:txBody>
      </p:sp>
    </p:spTree>
    <p:extLst>
      <p:ext uri="{BB962C8B-B14F-4D97-AF65-F5344CB8AC3E}">
        <p14:creationId xmlns:p14="http://schemas.microsoft.com/office/powerpoint/2010/main" val="26276338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1" name="Background Content"/>
          <p:cNvGrpSpPr/>
          <p:nvPr userDrawn="1"/>
        </p:nvGrpSpPr>
        <p:grpSpPr>
          <a:xfrm>
            <a:off x="0" y="0"/>
            <a:ext cx="9144000" cy="6863874"/>
            <a:chOff x="0" y="0"/>
            <a:chExt cx="9144000" cy="6863874"/>
          </a:xfrm>
        </p:grpSpPr>
        <p:sp>
          <p:nvSpPr>
            <p:cNvPr id="12" name="Red Line"/>
            <p:cNvSpPr/>
            <p:nvPr userDrawn="1"/>
          </p:nvSpPr>
          <p:spPr>
            <a:xfrm>
              <a:off x="0" y="6347170"/>
              <a:ext cx="9144000" cy="138225"/>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otted Box"/>
            <p:cNvSpPr/>
            <p:nvPr userDrawn="1"/>
          </p:nvSpPr>
          <p:spPr>
            <a:xfrm>
              <a:off x="0" y="6416282"/>
              <a:ext cx="9144000" cy="447592"/>
            </a:xfrm>
            <a:prstGeom prst="rect">
              <a:avLst/>
            </a:prstGeom>
            <a:blipFill dpi="0" rotWithShape="1">
              <a:blip r:embed="rId2"/>
              <a:srcRect/>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Footer Tex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24451" y="6528597"/>
              <a:ext cx="5919549" cy="243853"/>
            </a:xfrm>
            <a:prstGeom prst="rect">
              <a:avLst/>
            </a:prstGeom>
          </p:spPr>
        </p:pic>
        <p:sp>
          <p:nvSpPr>
            <p:cNvPr id="16" name="Gradation"/>
            <p:cNvSpPr/>
            <p:nvPr userDrawn="1"/>
          </p:nvSpPr>
          <p:spPr>
            <a:xfrm>
              <a:off x="0" y="0"/>
              <a:ext cx="9144000" cy="6364315"/>
            </a:xfrm>
            <a:prstGeom prst="rect">
              <a:avLst/>
            </a:prstGeom>
            <a:gradFill>
              <a:gsLst>
                <a:gs pos="28000">
                  <a:schemeClr val="bg1"/>
                </a:gs>
                <a:gs pos="98750">
                  <a:schemeClr val="bg1">
                    <a:alpha val="0"/>
                  </a:schemeClr>
                </a:gs>
                <a:gs pos="78000">
                  <a:schemeClr val="bg1">
                    <a:alpha val="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White Space"/>
            <p:cNvSpPr/>
            <p:nvPr userDrawn="1"/>
          </p:nvSpPr>
          <p:spPr>
            <a:xfrm>
              <a:off x="457200" y="1066800"/>
              <a:ext cx="8210550" cy="5297515"/>
            </a:xfrm>
            <a:custGeom>
              <a:avLst/>
              <a:gdLst>
                <a:gd name="connsiteX0" fmla="*/ 0 w 8201025"/>
                <a:gd name="connsiteY0" fmla="*/ 0 h 5785377"/>
                <a:gd name="connsiteX1" fmla="*/ 8201025 w 8201025"/>
                <a:gd name="connsiteY1" fmla="*/ 0 h 5785377"/>
                <a:gd name="connsiteX2" fmla="*/ 8201025 w 8201025"/>
                <a:gd name="connsiteY2" fmla="*/ 5785377 h 5785377"/>
                <a:gd name="connsiteX3" fmla="*/ 0 w 8201025"/>
                <a:gd name="connsiteY3" fmla="*/ 5785377 h 5785377"/>
                <a:gd name="connsiteX4" fmla="*/ 0 w 8201025"/>
                <a:gd name="connsiteY4" fmla="*/ 0 h 5785377"/>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5791200 h 5791200"/>
                <a:gd name="connsiteX4" fmla="*/ 0 w 8201025"/>
                <a:gd name="connsiteY4" fmla="*/ 5791200 h 5791200"/>
                <a:gd name="connsiteX5" fmla="*/ 0 w 8201025"/>
                <a:gd name="connsiteY5" fmla="*/ 5823 h 5791200"/>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200025 h 5791200"/>
                <a:gd name="connsiteX4" fmla="*/ 8201025 w 8201025"/>
                <a:gd name="connsiteY4" fmla="*/ 5791200 h 5791200"/>
                <a:gd name="connsiteX5" fmla="*/ 0 w 8201025"/>
                <a:gd name="connsiteY5" fmla="*/ 5791200 h 5791200"/>
                <a:gd name="connsiteX6" fmla="*/ 0 w 8201025"/>
                <a:gd name="connsiteY6" fmla="*/ 5823 h 5791200"/>
                <a:gd name="connsiteX0" fmla="*/ 0 w 8201025"/>
                <a:gd name="connsiteY0" fmla="*/ 5823 h 5791200"/>
                <a:gd name="connsiteX1" fmla="*/ 219075 w 8201025"/>
                <a:gd name="connsiteY1" fmla="*/ 9525 h 5791200"/>
                <a:gd name="connsiteX2" fmla="*/ 8001000 w 8201025"/>
                <a:gd name="connsiteY2" fmla="*/ 0 h 5791200"/>
                <a:gd name="connsiteX3" fmla="*/ 8201025 w 8201025"/>
                <a:gd name="connsiteY3" fmla="*/ 5823 h 5791200"/>
                <a:gd name="connsiteX4" fmla="*/ 8201025 w 8201025"/>
                <a:gd name="connsiteY4" fmla="*/ 200025 h 5791200"/>
                <a:gd name="connsiteX5" fmla="*/ 8201025 w 8201025"/>
                <a:gd name="connsiteY5" fmla="*/ 5791200 h 5791200"/>
                <a:gd name="connsiteX6" fmla="*/ 0 w 8201025"/>
                <a:gd name="connsiteY6" fmla="*/ 5791200 h 5791200"/>
                <a:gd name="connsiteX7" fmla="*/ 0 w 8201025"/>
                <a:gd name="connsiteY7" fmla="*/ 5823 h 5791200"/>
                <a:gd name="connsiteX0" fmla="*/ 9525 w 8210550"/>
                <a:gd name="connsiteY0" fmla="*/ 5823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8" fmla="*/ 9525 w 8210550"/>
                <a:gd name="connsiteY8" fmla="*/ 5823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0550" h="5791200">
                  <a:moveTo>
                    <a:pt x="0" y="228600"/>
                  </a:moveTo>
                  <a:cubicBezTo>
                    <a:pt x="0" y="146050"/>
                    <a:pt x="9525" y="25400"/>
                    <a:pt x="228600" y="9525"/>
                  </a:cubicBezTo>
                  <a:lnTo>
                    <a:pt x="8010525" y="0"/>
                  </a:lnTo>
                  <a:cubicBezTo>
                    <a:pt x="8201025" y="0"/>
                    <a:pt x="8210550" y="104775"/>
                    <a:pt x="8210550" y="200025"/>
                  </a:cubicBezTo>
                  <a:lnTo>
                    <a:pt x="8210550" y="5791200"/>
                  </a:lnTo>
                  <a:lnTo>
                    <a:pt x="9525" y="5791200"/>
                  </a:lnTo>
                  <a:lnTo>
                    <a:pt x="0" y="22860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MOS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3742" y="5539509"/>
              <a:ext cx="1190625" cy="914400"/>
            </a:xfrm>
            <a:prstGeom prst="rect">
              <a:avLst/>
            </a:prstGeom>
          </p:spPr>
        </p:pic>
      </p:grpSp>
      <p:sp>
        <p:nvSpPr>
          <p:cNvPr id="19" name="Slide Number"/>
          <p:cNvSpPr txBox="1">
            <a:spLocks/>
          </p:cNvSpPr>
          <p:nvPr userDrawn="1"/>
        </p:nvSpPr>
        <p:spPr>
          <a:xfrm>
            <a:off x="6745600" y="6411073"/>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smtClean="0">
                <a:solidFill>
                  <a:prstClr val="white"/>
                </a:solidFill>
                <a:latin typeface="Arial"/>
                <a:cs typeface="Arial"/>
              </a:rPr>
              <a:pPr algn="r"/>
              <a:t>‹#›</a:t>
            </a:fld>
            <a:endParaRPr lang="en-US" dirty="0">
              <a:solidFill>
                <a:prstClr val="white"/>
              </a:solidFill>
              <a:latin typeface="Arial"/>
              <a:cs typeface="Arial"/>
            </a:endParaRPr>
          </a:p>
        </p:txBody>
      </p:sp>
      <p:sp>
        <p:nvSpPr>
          <p:cNvPr id="10" name="Right Content Placeholder"/>
          <p:cNvSpPr>
            <a:spLocks noGrp="1"/>
          </p:cNvSpPr>
          <p:nvPr>
            <p:ph idx="10"/>
          </p:nvPr>
        </p:nvSpPr>
        <p:spPr>
          <a:xfrm>
            <a:off x="4574312" y="1301545"/>
            <a:ext cx="3888512" cy="3978802"/>
          </a:xfrm>
          <a:prstGeom prst="rect">
            <a:avLst/>
          </a:prstGeom>
        </p:spPr>
        <p:txBody>
          <a:bodyPr/>
          <a:lstStyle>
            <a:lvl1pPr marL="342900" indent="-342900">
              <a:buClr>
                <a:srgbClr val="ECC265"/>
              </a:buClr>
              <a:buSzPct val="115000"/>
              <a:buFontTx/>
              <a:buBlip>
                <a:blip r:embed="rId5"/>
              </a:buBlip>
              <a:defRPr sz="2200">
                <a:latin typeface="Arial"/>
                <a:cs typeface="Arial"/>
              </a:defRPr>
            </a:lvl1pPr>
            <a:lvl2pPr marL="742950" indent="-285750">
              <a:buClr>
                <a:srgbClr val="BF0C1D"/>
              </a:buClr>
              <a:buSzPct val="120000"/>
              <a:buFont typeface="Arial"/>
              <a:buChar char="•"/>
              <a:defRPr sz="2000">
                <a:latin typeface="Arial"/>
                <a:cs typeface="Arial"/>
              </a:defRPr>
            </a:lvl2pPr>
            <a:lvl3pPr marL="1143000" indent="-228600">
              <a:buClr>
                <a:srgbClr val="003A6D"/>
              </a:buClr>
              <a:buSzPct val="120000"/>
              <a:buFont typeface="Arial"/>
              <a:buChar char="•"/>
              <a:defRPr sz="1800">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Left Content Placeholder"/>
          <p:cNvSpPr>
            <a:spLocks noGrp="1"/>
          </p:cNvSpPr>
          <p:nvPr>
            <p:ph idx="1"/>
          </p:nvPr>
        </p:nvSpPr>
        <p:spPr>
          <a:xfrm>
            <a:off x="685800" y="1301545"/>
            <a:ext cx="3888512" cy="3978802"/>
          </a:xfrm>
          <a:prstGeom prst="rect">
            <a:avLst/>
          </a:prstGeom>
        </p:spPr>
        <p:txBody>
          <a:bodyPr/>
          <a:lstStyle>
            <a:lvl1pPr marL="342900" indent="-342900">
              <a:buClr>
                <a:schemeClr val="accent6">
                  <a:lumMod val="75000"/>
                </a:schemeClr>
              </a:buClr>
              <a:buSzPct val="115000"/>
              <a:buFontTx/>
              <a:buBlip>
                <a:blip r:embed="rId5"/>
              </a:buBlip>
              <a:defRPr sz="2200">
                <a:latin typeface="Arial"/>
                <a:cs typeface="Arial"/>
              </a:defRPr>
            </a:lvl1pPr>
            <a:lvl2pPr marL="742950" indent="-285750">
              <a:buClr>
                <a:srgbClr val="BF0C1D"/>
              </a:buClr>
              <a:buSzPct val="120000"/>
              <a:buFont typeface="Arial"/>
              <a:buChar char="•"/>
              <a:defRPr sz="2000">
                <a:latin typeface="Arial"/>
                <a:cs typeface="Arial"/>
              </a:defRPr>
            </a:lvl2pPr>
            <a:lvl3pPr marL="1143000" indent="-228600">
              <a:buClr>
                <a:srgbClr val="003A6D"/>
              </a:buClr>
              <a:buSzPct val="120000"/>
              <a:buFont typeface="Arial"/>
              <a:buChar char="•"/>
              <a:defRPr sz="1800">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Title"/>
          <p:cNvSpPr>
            <a:spLocks noGrp="1"/>
          </p:cNvSpPr>
          <p:nvPr>
            <p:ph type="ctrTitle"/>
          </p:nvPr>
        </p:nvSpPr>
        <p:spPr>
          <a:xfrm>
            <a:off x="685800" y="1"/>
            <a:ext cx="7772400" cy="1072622"/>
          </a:xfrm>
          <a:prstGeom prst="rect">
            <a:avLst/>
          </a:prstGeom>
        </p:spPr>
        <p:txBody>
          <a:bodyPr anchor="ctr" anchorCtr="0"/>
          <a:lstStyle>
            <a:lvl1pPr>
              <a:defRPr sz="3600">
                <a:solidFill>
                  <a:srgbClr val="FFFFFF"/>
                </a:solidFill>
                <a:latin typeface="Times New Roman"/>
                <a:cs typeface="Times New Roman"/>
              </a:defRPr>
            </a:lvl1pPr>
          </a:lstStyle>
          <a:p>
            <a:r>
              <a:rPr lang="en-US" smtClean="0"/>
              <a:t>Click to edit Master title style</a:t>
            </a:r>
            <a:endParaRPr lang="en-US" dirty="0"/>
          </a:p>
        </p:txBody>
      </p:sp>
    </p:spTree>
    <p:extLst>
      <p:ext uri="{BB962C8B-B14F-4D97-AF65-F5344CB8AC3E}">
        <p14:creationId xmlns:p14="http://schemas.microsoft.com/office/powerpoint/2010/main" val="2800810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pSp>
        <p:nvGrpSpPr>
          <p:cNvPr id="11" name="Background Content"/>
          <p:cNvGrpSpPr/>
          <p:nvPr userDrawn="1"/>
        </p:nvGrpSpPr>
        <p:grpSpPr>
          <a:xfrm>
            <a:off x="0" y="0"/>
            <a:ext cx="9144000" cy="6863874"/>
            <a:chOff x="0" y="0"/>
            <a:chExt cx="9144000" cy="6863874"/>
          </a:xfrm>
        </p:grpSpPr>
        <p:sp>
          <p:nvSpPr>
            <p:cNvPr id="12" name="Red Line"/>
            <p:cNvSpPr/>
            <p:nvPr userDrawn="1"/>
          </p:nvSpPr>
          <p:spPr>
            <a:xfrm>
              <a:off x="0" y="6347170"/>
              <a:ext cx="9144000" cy="138225"/>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otted Box"/>
            <p:cNvSpPr/>
            <p:nvPr userDrawn="1"/>
          </p:nvSpPr>
          <p:spPr>
            <a:xfrm>
              <a:off x="0" y="6416282"/>
              <a:ext cx="9144000" cy="447592"/>
            </a:xfrm>
            <a:prstGeom prst="rect">
              <a:avLst/>
            </a:prstGeom>
            <a:blipFill dpi="0" rotWithShape="1">
              <a:blip r:embed="rId2"/>
              <a:srcRect/>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Footer Tex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24451" y="6528597"/>
              <a:ext cx="5919549" cy="243853"/>
            </a:xfrm>
            <a:prstGeom prst="rect">
              <a:avLst/>
            </a:prstGeom>
          </p:spPr>
        </p:pic>
        <p:sp>
          <p:nvSpPr>
            <p:cNvPr id="16" name="Gradation"/>
            <p:cNvSpPr/>
            <p:nvPr userDrawn="1"/>
          </p:nvSpPr>
          <p:spPr>
            <a:xfrm>
              <a:off x="0" y="0"/>
              <a:ext cx="9144000" cy="6364315"/>
            </a:xfrm>
            <a:prstGeom prst="rect">
              <a:avLst/>
            </a:prstGeom>
            <a:gradFill>
              <a:gsLst>
                <a:gs pos="28000">
                  <a:schemeClr val="bg1"/>
                </a:gs>
                <a:gs pos="98750">
                  <a:schemeClr val="bg1">
                    <a:alpha val="0"/>
                  </a:schemeClr>
                </a:gs>
                <a:gs pos="78000">
                  <a:schemeClr val="bg1">
                    <a:alpha val="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White Space"/>
            <p:cNvSpPr/>
            <p:nvPr userDrawn="1"/>
          </p:nvSpPr>
          <p:spPr>
            <a:xfrm>
              <a:off x="457200" y="1066800"/>
              <a:ext cx="8210550" cy="5297515"/>
            </a:xfrm>
            <a:custGeom>
              <a:avLst/>
              <a:gdLst>
                <a:gd name="connsiteX0" fmla="*/ 0 w 8201025"/>
                <a:gd name="connsiteY0" fmla="*/ 0 h 5785377"/>
                <a:gd name="connsiteX1" fmla="*/ 8201025 w 8201025"/>
                <a:gd name="connsiteY1" fmla="*/ 0 h 5785377"/>
                <a:gd name="connsiteX2" fmla="*/ 8201025 w 8201025"/>
                <a:gd name="connsiteY2" fmla="*/ 5785377 h 5785377"/>
                <a:gd name="connsiteX3" fmla="*/ 0 w 8201025"/>
                <a:gd name="connsiteY3" fmla="*/ 5785377 h 5785377"/>
                <a:gd name="connsiteX4" fmla="*/ 0 w 8201025"/>
                <a:gd name="connsiteY4" fmla="*/ 0 h 5785377"/>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5791200 h 5791200"/>
                <a:gd name="connsiteX4" fmla="*/ 0 w 8201025"/>
                <a:gd name="connsiteY4" fmla="*/ 5791200 h 5791200"/>
                <a:gd name="connsiteX5" fmla="*/ 0 w 8201025"/>
                <a:gd name="connsiteY5" fmla="*/ 5823 h 5791200"/>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200025 h 5791200"/>
                <a:gd name="connsiteX4" fmla="*/ 8201025 w 8201025"/>
                <a:gd name="connsiteY4" fmla="*/ 5791200 h 5791200"/>
                <a:gd name="connsiteX5" fmla="*/ 0 w 8201025"/>
                <a:gd name="connsiteY5" fmla="*/ 5791200 h 5791200"/>
                <a:gd name="connsiteX6" fmla="*/ 0 w 8201025"/>
                <a:gd name="connsiteY6" fmla="*/ 5823 h 5791200"/>
                <a:gd name="connsiteX0" fmla="*/ 0 w 8201025"/>
                <a:gd name="connsiteY0" fmla="*/ 5823 h 5791200"/>
                <a:gd name="connsiteX1" fmla="*/ 219075 w 8201025"/>
                <a:gd name="connsiteY1" fmla="*/ 9525 h 5791200"/>
                <a:gd name="connsiteX2" fmla="*/ 8001000 w 8201025"/>
                <a:gd name="connsiteY2" fmla="*/ 0 h 5791200"/>
                <a:gd name="connsiteX3" fmla="*/ 8201025 w 8201025"/>
                <a:gd name="connsiteY3" fmla="*/ 5823 h 5791200"/>
                <a:gd name="connsiteX4" fmla="*/ 8201025 w 8201025"/>
                <a:gd name="connsiteY4" fmla="*/ 200025 h 5791200"/>
                <a:gd name="connsiteX5" fmla="*/ 8201025 w 8201025"/>
                <a:gd name="connsiteY5" fmla="*/ 5791200 h 5791200"/>
                <a:gd name="connsiteX6" fmla="*/ 0 w 8201025"/>
                <a:gd name="connsiteY6" fmla="*/ 5791200 h 5791200"/>
                <a:gd name="connsiteX7" fmla="*/ 0 w 8201025"/>
                <a:gd name="connsiteY7" fmla="*/ 5823 h 5791200"/>
                <a:gd name="connsiteX0" fmla="*/ 9525 w 8210550"/>
                <a:gd name="connsiteY0" fmla="*/ 5823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8" fmla="*/ 9525 w 8210550"/>
                <a:gd name="connsiteY8" fmla="*/ 5823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0550" h="5791200">
                  <a:moveTo>
                    <a:pt x="0" y="228600"/>
                  </a:moveTo>
                  <a:cubicBezTo>
                    <a:pt x="0" y="146050"/>
                    <a:pt x="9525" y="25400"/>
                    <a:pt x="228600" y="9525"/>
                  </a:cubicBezTo>
                  <a:lnTo>
                    <a:pt x="8010525" y="0"/>
                  </a:lnTo>
                  <a:cubicBezTo>
                    <a:pt x="8201025" y="0"/>
                    <a:pt x="8210550" y="104775"/>
                    <a:pt x="8210550" y="200025"/>
                  </a:cubicBezTo>
                  <a:lnTo>
                    <a:pt x="8210550" y="5791200"/>
                  </a:lnTo>
                  <a:lnTo>
                    <a:pt x="9525" y="5791200"/>
                  </a:lnTo>
                  <a:lnTo>
                    <a:pt x="0" y="22860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MOS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3742" y="5539509"/>
              <a:ext cx="1190625" cy="914400"/>
            </a:xfrm>
            <a:prstGeom prst="rect">
              <a:avLst/>
            </a:prstGeom>
          </p:spPr>
        </p:pic>
      </p:grpSp>
      <p:sp>
        <p:nvSpPr>
          <p:cNvPr id="6" name="Right Content Placeholder"/>
          <p:cNvSpPr>
            <a:spLocks noGrp="1"/>
          </p:cNvSpPr>
          <p:nvPr>
            <p:ph idx="11" hasCustomPrompt="1"/>
          </p:nvPr>
        </p:nvSpPr>
        <p:spPr>
          <a:xfrm>
            <a:off x="4574312" y="1990146"/>
            <a:ext cx="3888512" cy="3290200"/>
          </a:xfrm>
          <a:prstGeom prst="rect">
            <a:avLst/>
          </a:prstGeom>
        </p:spPr>
        <p:txBody>
          <a:bodyPr/>
          <a:lstStyle>
            <a:lvl1pPr marL="342900" indent="-342900">
              <a:lnSpc>
                <a:spcPct val="100000"/>
              </a:lnSpc>
              <a:spcBef>
                <a:spcPts val="0"/>
              </a:spcBef>
              <a:spcAft>
                <a:spcPts val="1200"/>
              </a:spcAft>
              <a:buClr>
                <a:srgbClr val="ECC265"/>
              </a:buClr>
              <a:buSzPct val="100000"/>
              <a:buFontTx/>
              <a:buBlip>
                <a:blip r:embed="rId5"/>
              </a:buBlip>
              <a:defRPr sz="2200">
                <a:latin typeface="Arial"/>
                <a:cs typeface="Arial"/>
              </a:defRPr>
            </a:lvl1pPr>
            <a:lvl2pPr marL="742950" indent="-285750">
              <a:lnSpc>
                <a:spcPct val="100000"/>
              </a:lnSpc>
              <a:spcBef>
                <a:spcPts val="0"/>
              </a:spcBef>
              <a:spcAft>
                <a:spcPts val="600"/>
              </a:spcAft>
              <a:buClr>
                <a:srgbClr val="BF0C1D"/>
              </a:buClr>
              <a:buSzPct val="120000"/>
              <a:buFont typeface="Arial"/>
              <a:buChar char="•"/>
              <a:defRPr sz="2000">
                <a:latin typeface="Arial"/>
                <a:cs typeface="Arial"/>
              </a:defRPr>
            </a:lvl2pPr>
            <a:lvl3pPr marL="1143000" indent="-228600">
              <a:lnSpc>
                <a:spcPct val="100000"/>
              </a:lnSpc>
              <a:spcBef>
                <a:spcPts val="0"/>
              </a:spcBef>
              <a:spcAft>
                <a:spcPts val="600"/>
              </a:spcAft>
              <a:buClr>
                <a:srgbClr val="003A6D"/>
              </a:buClr>
              <a:buSzPct val="120000"/>
              <a:buFont typeface="Arial"/>
              <a:buChar char="•"/>
              <a:defRPr sz="1800">
                <a:latin typeface="Arial"/>
                <a:cs typeface="Arial"/>
              </a:defRPr>
            </a:lvl3pPr>
          </a:lstStyle>
          <a:p>
            <a:pPr lvl="1"/>
            <a:r>
              <a:rPr lang="en-US" dirty="0" smtClean="0"/>
              <a:t>Second level</a:t>
            </a:r>
          </a:p>
          <a:p>
            <a:pPr lvl="2"/>
            <a:r>
              <a:rPr lang="en-US" dirty="0" smtClean="0"/>
              <a:t>Third level</a:t>
            </a:r>
          </a:p>
        </p:txBody>
      </p:sp>
      <p:sp>
        <p:nvSpPr>
          <p:cNvPr id="10" name="Left Content Placeholder"/>
          <p:cNvSpPr>
            <a:spLocks noGrp="1"/>
          </p:cNvSpPr>
          <p:nvPr>
            <p:ph idx="10" hasCustomPrompt="1"/>
          </p:nvPr>
        </p:nvSpPr>
        <p:spPr>
          <a:xfrm>
            <a:off x="685800" y="1990146"/>
            <a:ext cx="3888512" cy="3290201"/>
          </a:xfrm>
          <a:prstGeom prst="rect">
            <a:avLst/>
          </a:prstGeom>
        </p:spPr>
        <p:txBody>
          <a:bodyPr/>
          <a:lstStyle>
            <a:lvl1pPr marL="342900" indent="-342900">
              <a:buClr>
                <a:srgbClr val="ECC265"/>
              </a:buClr>
              <a:buSzPct val="100000"/>
              <a:buFontTx/>
              <a:buBlip>
                <a:blip r:embed="rId5"/>
              </a:buBlip>
              <a:defRPr sz="2200">
                <a:latin typeface="Arial"/>
                <a:cs typeface="Arial"/>
              </a:defRPr>
            </a:lvl1pPr>
            <a:lvl2pPr marL="742950" indent="-285750">
              <a:buClr>
                <a:srgbClr val="BF0C1D"/>
              </a:buClr>
              <a:buSzPct val="120000"/>
              <a:buFont typeface="Arial"/>
              <a:buChar char="•"/>
              <a:defRPr sz="2000">
                <a:latin typeface="Arial"/>
                <a:cs typeface="Arial"/>
              </a:defRPr>
            </a:lvl2pPr>
            <a:lvl3pPr marL="1143000" indent="-228600">
              <a:buClr>
                <a:srgbClr val="003A6D"/>
              </a:buClr>
              <a:buSzPct val="120000"/>
              <a:buFont typeface="Arial"/>
              <a:buChar char="•"/>
              <a:defRPr sz="1800">
                <a:latin typeface="Arial"/>
                <a:cs typeface="Arial"/>
              </a:defRPr>
            </a:lvl3pPr>
          </a:lstStyle>
          <a:p>
            <a:pPr lvl="1"/>
            <a:r>
              <a:rPr lang="en-US" dirty="0" smtClean="0"/>
              <a:t>Second level</a:t>
            </a:r>
          </a:p>
          <a:p>
            <a:pPr lvl="2"/>
            <a:r>
              <a:rPr lang="en-US" dirty="0" smtClean="0"/>
              <a:t>Third level</a:t>
            </a:r>
          </a:p>
        </p:txBody>
      </p:sp>
      <p:sp>
        <p:nvSpPr>
          <p:cNvPr id="9" name="Main Content Placeholder"/>
          <p:cNvSpPr>
            <a:spLocks noGrp="1"/>
          </p:cNvSpPr>
          <p:nvPr>
            <p:ph idx="1"/>
          </p:nvPr>
        </p:nvSpPr>
        <p:spPr>
          <a:xfrm>
            <a:off x="685800" y="1301547"/>
            <a:ext cx="7772400" cy="478584"/>
          </a:xfrm>
          <a:prstGeom prst="rect">
            <a:avLst/>
          </a:prstGeom>
        </p:spPr>
        <p:txBody>
          <a:bodyPr/>
          <a:lstStyle>
            <a:lvl1pPr marL="342900" indent="-342900">
              <a:buClr>
                <a:srgbClr val="ECC265"/>
              </a:buClr>
              <a:buSzPct val="115000"/>
              <a:buFontTx/>
              <a:buBlip>
                <a:blip r:embed="rId6"/>
              </a:buBlip>
              <a:defRPr sz="2200">
                <a:latin typeface="Arial"/>
                <a:cs typeface="Arial"/>
              </a:defRPr>
            </a:lvl1pPr>
            <a:lvl2pPr marL="742950" indent="-285750">
              <a:buClr>
                <a:srgbClr val="BF0C1D"/>
              </a:buClr>
              <a:buSzPct val="120000"/>
              <a:buFont typeface="Arial"/>
              <a:buChar char="•"/>
              <a:defRPr sz="2000">
                <a:latin typeface="Arial"/>
                <a:cs typeface="Arial"/>
              </a:defRPr>
            </a:lvl2pPr>
            <a:lvl3pPr marL="1143000" indent="-228600">
              <a:buClr>
                <a:srgbClr val="003A6D"/>
              </a:buClr>
              <a:buSzPct val="120000"/>
              <a:buFont typeface="Arial"/>
              <a:buChar char="•"/>
              <a:defRPr sz="1800">
                <a:latin typeface="Arial"/>
                <a:cs typeface="Arial"/>
              </a:defRPr>
            </a:lvl3pPr>
          </a:lstStyle>
          <a:p>
            <a:pPr lvl="0"/>
            <a:r>
              <a:rPr lang="en-US" dirty="0" smtClean="0"/>
              <a:t>Click to edit Master text styles</a:t>
            </a:r>
          </a:p>
        </p:txBody>
      </p:sp>
      <p:sp>
        <p:nvSpPr>
          <p:cNvPr id="7" name="Title Placeholder"/>
          <p:cNvSpPr>
            <a:spLocks noGrp="1"/>
          </p:cNvSpPr>
          <p:nvPr>
            <p:ph type="ctrTitle"/>
          </p:nvPr>
        </p:nvSpPr>
        <p:spPr>
          <a:xfrm>
            <a:off x="685800" y="1"/>
            <a:ext cx="7772400" cy="1072622"/>
          </a:xfrm>
          <a:prstGeom prst="rect">
            <a:avLst/>
          </a:prstGeom>
        </p:spPr>
        <p:txBody>
          <a:bodyPr anchor="ctr" anchorCtr="0"/>
          <a:lstStyle>
            <a:lvl1pPr>
              <a:defRPr sz="3600">
                <a:solidFill>
                  <a:srgbClr val="FFFFFF"/>
                </a:solidFill>
                <a:latin typeface="Times New Roman"/>
                <a:cs typeface="Times New Roman"/>
              </a:defRPr>
            </a:lvl1pPr>
          </a:lstStyle>
          <a:p>
            <a:r>
              <a:rPr lang="en-US" smtClean="0"/>
              <a:t>Click to edit Master title style</a:t>
            </a:r>
            <a:endParaRPr lang="en-US" dirty="0"/>
          </a:p>
        </p:txBody>
      </p:sp>
      <p:sp>
        <p:nvSpPr>
          <p:cNvPr id="19" name="Slide Number"/>
          <p:cNvSpPr txBox="1">
            <a:spLocks/>
          </p:cNvSpPr>
          <p:nvPr userDrawn="1"/>
        </p:nvSpPr>
        <p:spPr>
          <a:xfrm>
            <a:off x="6745600" y="6411073"/>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smtClean="0">
                <a:solidFill>
                  <a:prstClr val="white"/>
                </a:solidFill>
                <a:latin typeface="Arial"/>
                <a:cs typeface="Arial"/>
              </a:rPr>
              <a:pPr algn="r"/>
              <a:t>‹#›</a:t>
            </a:fld>
            <a:endParaRPr lang="en-US" dirty="0">
              <a:solidFill>
                <a:prstClr val="white"/>
              </a:solidFill>
              <a:latin typeface="Arial"/>
              <a:cs typeface="Arial"/>
            </a:endParaRPr>
          </a:p>
        </p:txBody>
      </p:sp>
    </p:spTree>
    <p:extLst>
      <p:ext uri="{BB962C8B-B14F-4D97-AF65-F5344CB8AC3E}">
        <p14:creationId xmlns:p14="http://schemas.microsoft.com/office/powerpoint/2010/main" val="2746309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6" name="Background Content"/>
          <p:cNvGrpSpPr/>
          <p:nvPr userDrawn="1"/>
        </p:nvGrpSpPr>
        <p:grpSpPr>
          <a:xfrm>
            <a:off x="0" y="0"/>
            <a:ext cx="9144000" cy="6863874"/>
            <a:chOff x="0" y="0"/>
            <a:chExt cx="9144000" cy="6863874"/>
          </a:xfrm>
        </p:grpSpPr>
        <p:sp>
          <p:nvSpPr>
            <p:cNvPr id="8" name="Red Line"/>
            <p:cNvSpPr/>
            <p:nvPr userDrawn="1"/>
          </p:nvSpPr>
          <p:spPr>
            <a:xfrm>
              <a:off x="0" y="6347170"/>
              <a:ext cx="9144000" cy="138225"/>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otted Box"/>
            <p:cNvSpPr/>
            <p:nvPr userDrawn="1"/>
          </p:nvSpPr>
          <p:spPr>
            <a:xfrm>
              <a:off x="0" y="6416282"/>
              <a:ext cx="9144000" cy="447592"/>
            </a:xfrm>
            <a:prstGeom prst="rect">
              <a:avLst/>
            </a:prstGeom>
            <a:blipFill dpi="0" rotWithShape="1">
              <a:blip r:embed="rId2"/>
              <a:srcRect/>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Footer Tex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24451" y="6528597"/>
              <a:ext cx="5919549" cy="243853"/>
            </a:xfrm>
            <a:prstGeom prst="rect">
              <a:avLst/>
            </a:prstGeom>
          </p:spPr>
        </p:pic>
        <p:sp>
          <p:nvSpPr>
            <p:cNvPr id="12" name="Gradation"/>
            <p:cNvSpPr/>
            <p:nvPr userDrawn="1"/>
          </p:nvSpPr>
          <p:spPr>
            <a:xfrm>
              <a:off x="0" y="0"/>
              <a:ext cx="9144000" cy="6364315"/>
            </a:xfrm>
            <a:prstGeom prst="rect">
              <a:avLst/>
            </a:prstGeom>
            <a:gradFill>
              <a:gsLst>
                <a:gs pos="28000">
                  <a:schemeClr val="bg1"/>
                </a:gs>
                <a:gs pos="98750">
                  <a:schemeClr val="bg1">
                    <a:alpha val="0"/>
                  </a:schemeClr>
                </a:gs>
                <a:gs pos="78000">
                  <a:schemeClr val="bg1">
                    <a:alpha val="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White Space"/>
            <p:cNvSpPr/>
            <p:nvPr userDrawn="1"/>
          </p:nvSpPr>
          <p:spPr>
            <a:xfrm>
              <a:off x="457200" y="1066800"/>
              <a:ext cx="8210550" cy="5297515"/>
            </a:xfrm>
            <a:custGeom>
              <a:avLst/>
              <a:gdLst>
                <a:gd name="connsiteX0" fmla="*/ 0 w 8201025"/>
                <a:gd name="connsiteY0" fmla="*/ 0 h 5785377"/>
                <a:gd name="connsiteX1" fmla="*/ 8201025 w 8201025"/>
                <a:gd name="connsiteY1" fmla="*/ 0 h 5785377"/>
                <a:gd name="connsiteX2" fmla="*/ 8201025 w 8201025"/>
                <a:gd name="connsiteY2" fmla="*/ 5785377 h 5785377"/>
                <a:gd name="connsiteX3" fmla="*/ 0 w 8201025"/>
                <a:gd name="connsiteY3" fmla="*/ 5785377 h 5785377"/>
                <a:gd name="connsiteX4" fmla="*/ 0 w 8201025"/>
                <a:gd name="connsiteY4" fmla="*/ 0 h 5785377"/>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5791200 h 5791200"/>
                <a:gd name="connsiteX4" fmla="*/ 0 w 8201025"/>
                <a:gd name="connsiteY4" fmla="*/ 5791200 h 5791200"/>
                <a:gd name="connsiteX5" fmla="*/ 0 w 8201025"/>
                <a:gd name="connsiteY5" fmla="*/ 5823 h 5791200"/>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200025 h 5791200"/>
                <a:gd name="connsiteX4" fmla="*/ 8201025 w 8201025"/>
                <a:gd name="connsiteY4" fmla="*/ 5791200 h 5791200"/>
                <a:gd name="connsiteX5" fmla="*/ 0 w 8201025"/>
                <a:gd name="connsiteY5" fmla="*/ 5791200 h 5791200"/>
                <a:gd name="connsiteX6" fmla="*/ 0 w 8201025"/>
                <a:gd name="connsiteY6" fmla="*/ 5823 h 5791200"/>
                <a:gd name="connsiteX0" fmla="*/ 0 w 8201025"/>
                <a:gd name="connsiteY0" fmla="*/ 5823 h 5791200"/>
                <a:gd name="connsiteX1" fmla="*/ 219075 w 8201025"/>
                <a:gd name="connsiteY1" fmla="*/ 9525 h 5791200"/>
                <a:gd name="connsiteX2" fmla="*/ 8001000 w 8201025"/>
                <a:gd name="connsiteY2" fmla="*/ 0 h 5791200"/>
                <a:gd name="connsiteX3" fmla="*/ 8201025 w 8201025"/>
                <a:gd name="connsiteY3" fmla="*/ 5823 h 5791200"/>
                <a:gd name="connsiteX4" fmla="*/ 8201025 w 8201025"/>
                <a:gd name="connsiteY4" fmla="*/ 200025 h 5791200"/>
                <a:gd name="connsiteX5" fmla="*/ 8201025 w 8201025"/>
                <a:gd name="connsiteY5" fmla="*/ 5791200 h 5791200"/>
                <a:gd name="connsiteX6" fmla="*/ 0 w 8201025"/>
                <a:gd name="connsiteY6" fmla="*/ 5791200 h 5791200"/>
                <a:gd name="connsiteX7" fmla="*/ 0 w 8201025"/>
                <a:gd name="connsiteY7" fmla="*/ 5823 h 5791200"/>
                <a:gd name="connsiteX0" fmla="*/ 9525 w 8210550"/>
                <a:gd name="connsiteY0" fmla="*/ 5823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8" fmla="*/ 9525 w 8210550"/>
                <a:gd name="connsiteY8" fmla="*/ 5823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0550" h="5791200">
                  <a:moveTo>
                    <a:pt x="0" y="228600"/>
                  </a:moveTo>
                  <a:cubicBezTo>
                    <a:pt x="0" y="146050"/>
                    <a:pt x="9525" y="25400"/>
                    <a:pt x="228600" y="9525"/>
                  </a:cubicBezTo>
                  <a:lnTo>
                    <a:pt x="8010525" y="0"/>
                  </a:lnTo>
                  <a:cubicBezTo>
                    <a:pt x="8201025" y="0"/>
                    <a:pt x="8210550" y="104775"/>
                    <a:pt x="8210550" y="200025"/>
                  </a:cubicBezTo>
                  <a:lnTo>
                    <a:pt x="8210550" y="5791200"/>
                  </a:lnTo>
                  <a:lnTo>
                    <a:pt x="9525" y="5791200"/>
                  </a:lnTo>
                  <a:lnTo>
                    <a:pt x="0" y="22860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MOS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3742" y="5539509"/>
              <a:ext cx="1190625" cy="914400"/>
            </a:xfrm>
            <a:prstGeom prst="rect">
              <a:avLst/>
            </a:prstGeom>
          </p:spPr>
        </p:pic>
      </p:grpSp>
      <p:sp>
        <p:nvSpPr>
          <p:cNvPr id="15" name="Slide Number"/>
          <p:cNvSpPr txBox="1">
            <a:spLocks/>
          </p:cNvSpPr>
          <p:nvPr userDrawn="1"/>
        </p:nvSpPr>
        <p:spPr>
          <a:xfrm>
            <a:off x="6745600" y="6411073"/>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smtClean="0">
                <a:solidFill>
                  <a:prstClr val="white"/>
                </a:solidFill>
                <a:latin typeface="Arial"/>
                <a:cs typeface="Arial"/>
              </a:rPr>
              <a:pPr algn="r"/>
              <a:t>‹#›</a:t>
            </a:fld>
            <a:endParaRPr lang="en-US" dirty="0">
              <a:solidFill>
                <a:prstClr val="white"/>
              </a:solidFill>
              <a:latin typeface="Arial"/>
              <a:cs typeface="Arial"/>
            </a:endParaRPr>
          </a:p>
        </p:txBody>
      </p:sp>
      <p:sp>
        <p:nvSpPr>
          <p:cNvPr id="3" name="Picture Placeholder"/>
          <p:cNvSpPr>
            <a:spLocks noGrp="1"/>
          </p:cNvSpPr>
          <p:nvPr>
            <p:ph type="pic" idx="1"/>
          </p:nvPr>
        </p:nvSpPr>
        <p:spPr>
          <a:xfrm>
            <a:off x="673470" y="1253883"/>
            <a:ext cx="782172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7" name="Title Placeholder"/>
          <p:cNvSpPr txBox="1">
            <a:spLocks/>
          </p:cNvSpPr>
          <p:nvPr userDrawn="1"/>
        </p:nvSpPr>
        <p:spPr>
          <a:xfrm>
            <a:off x="685800" y="1"/>
            <a:ext cx="7772400" cy="1072622"/>
          </a:xfrm>
          <a:prstGeom prst="rect">
            <a:avLst/>
          </a:prstGeom>
        </p:spPr>
        <p:txBody>
          <a:bodyPr anchor="ctr" anchorCtr="0"/>
          <a:lstStyle>
            <a:lvl1pPr algn="ctr" defTabSz="457200" rtl="0" eaLnBrk="1" latinLnBrk="0" hangingPunct="1">
              <a:spcBef>
                <a:spcPct val="0"/>
              </a:spcBef>
              <a:buNone/>
              <a:defRPr sz="3200" b="1" i="0" kern="1200">
                <a:solidFill>
                  <a:srgbClr val="FFFFFF"/>
                </a:solidFill>
                <a:latin typeface="Century Schoolbook"/>
                <a:ea typeface="+mj-ea"/>
                <a:cs typeface="Century Schoolbook"/>
              </a:defRPr>
            </a:lvl1pPr>
          </a:lstStyle>
          <a:p>
            <a:r>
              <a:rPr lang="en-US" sz="3600" dirty="0" smtClean="0">
                <a:latin typeface="Times New Roman"/>
                <a:cs typeface="Times New Roman"/>
              </a:rPr>
              <a:t>Click to edit Master title style</a:t>
            </a:r>
            <a:endParaRPr lang="en-US" sz="3600" dirty="0">
              <a:latin typeface="Times New Roman"/>
              <a:cs typeface="Times New Roman"/>
            </a:endParaRPr>
          </a:p>
        </p:txBody>
      </p:sp>
    </p:spTree>
    <p:extLst>
      <p:ext uri="{BB962C8B-B14F-4D97-AF65-F5344CB8AC3E}">
        <p14:creationId xmlns:p14="http://schemas.microsoft.com/office/powerpoint/2010/main" val="2989283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6" name="Title Placeholder"/>
          <p:cNvSpPr>
            <a:spLocks noGrp="1"/>
          </p:cNvSpPr>
          <p:nvPr>
            <p:ph type="ctrTitle"/>
          </p:nvPr>
        </p:nvSpPr>
        <p:spPr>
          <a:xfrm>
            <a:off x="685800" y="1"/>
            <a:ext cx="7772400" cy="6857998"/>
          </a:xfrm>
          <a:prstGeom prst="rect">
            <a:avLst/>
          </a:prstGeom>
        </p:spPr>
        <p:txBody>
          <a:bodyPr anchor="ctr" anchorCtr="0"/>
          <a:lstStyle>
            <a:lvl1pPr>
              <a:defRPr sz="4400">
                <a:solidFill>
                  <a:srgbClr val="FFFFFF"/>
                </a:solidFill>
                <a:latin typeface="Times New Roman"/>
                <a:cs typeface="Times New Roman"/>
              </a:defRPr>
            </a:lvl1pPr>
          </a:lstStyle>
          <a:p>
            <a:r>
              <a:rPr lang="en-US" dirty="0" smtClean="0"/>
              <a:t>Click to edit Master title style</a:t>
            </a:r>
            <a:endParaRPr lang="en-US" dirty="0"/>
          </a:p>
        </p:txBody>
      </p:sp>
    </p:spTree>
    <p:extLst>
      <p:ext uri="{BB962C8B-B14F-4D97-AF65-F5344CB8AC3E}">
        <p14:creationId xmlns:p14="http://schemas.microsoft.com/office/powerpoint/2010/main" val="93302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grpSp>
        <p:nvGrpSpPr>
          <p:cNvPr id="2" name="White Masthead"/>
          <p:cNvGrpSpPr/>
          <p:nvPr userDrawn="1"/>
        </p:nvGrpSpPr>
        <p:grpSpPr>
          <a:xfrm>
            <a:off x="0" y="-18472"/>
            <a:ext cx="9144000" cy="3280928"/>
            <a:chOff x="0" y="-18472"/>
            <a:chExt cx="9144000" cy="3280928"/>
          </a:xfrm>
        </p:grpSpPr>
        <p:sp>
          <p:nvSpPr>
            <p:cNvPr id="7" name="Red Line"/>
            <p:cNvSpPr/>
            <p:nvPr userDrawn="1"/>
          </p:nvSpPr>
          <p:spPr>
            <a:xfrm>
              <a:off x="0" y="3084945"/>
              <a:ext cx="9144000" cy="177511"/>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White Rectangle"/>
            <p:cNvSpPr/>
            <p:nvPr userDrawn="1"/>
          </p:nvSpPr>
          <p:spPr>
            <a:xfrm>
              <a:off x="0" y="-18472"/>
              <a:ext cx="9144000" cy="317369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 name="Subtitle Placeholder"/>
          <p:cNvSpPr>
            <a:spLocks noGrp="1"/>
          </p:cNvSpPr>
          <p:nvPr>
            <p:ph type="subTitle" idx="1"/>
          </p:nvPr>
        </p:nvSpPr>
        <p:spPr>
          <a:xfrm>
            <a:off x="1371600" y="5040367"/>
            <a:ext cx="6400800" cy="830062"/>
          </a:xfrm>
          <a:prstGeom prst="rect">
            <a:avLst/>
          </a:prstGeom>
        </p:spPr>
        <p:txBody>
          <a:bodyPr anchor="ctr" anchorCtr="0"/>
          <a:lstStyle>
            <a:lvl1pPr marL="0" indent="0" algn="ctr">
              <a:buNone/>
              <a:defRPr sz="2400" b="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Title Placeholder"/>
          <p:cNvSpPr>
            <a:spLocks noGrp="1"/>
          </p:cNvSpPr>
          <p:nvPr>
            <p:ph type="ctrTitle"/>
          </p:nvPr>
        </p:nvSpPr>
        <p:spPr>
          <a:xfrm>
            <a:off x="685800" y="3831902"/>
            <a:ext cx="7772400" cy="1208466"/>
          </a:xfrm>
          <a:prstGeom prst="rect">
            <a:avLst/>
          </a:prstGeom>
        </p:spPr>
        <p:txBody>
          <a:bodyPr anchor="ctr" anchorCtr="0"/>
          <a:lstStyle>
            <a:lvl1pPr>
              <a:defRPr sz="4400" b="0" i="1">
                <a:solidFill>
                  <a:srgbClr val="ECC265"/>
                </a:solidFill>
                <a:latin typeface="Times New Roman"/>
                <a:cs typeface="Times New Roman"/>
              </a:defRPr>
            </a:lvl1pPr>
          </a:lstStyle>
          <a:p>
            <a:r>
              <a:rPr lang="en-US" smtClean="0"/>
              <a:t>Click to edit Master title style</a:t>
            </a:r>
            <a:endParaRPr lang="en-US" dirty="0"/>
          </a:p>
        </p:txBody>
      </p:sp>
    </p:spTree>
    <p:extLst>
      <p:ext uri="{BB962C8B-B14F-4D97-AF65-F5344CB8AC3E}">
        <p14:creationId xmlns:p14="http://schemas.microsoft.com/office/powerpoint/2010/main" val="112924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3611895"/>
            <a:ext cx="7772400" cy="1470025"/>
          </a:xfrm>
          <a:prstGeom prst="rect">
            <a:avLst/>
          </a:prstGeom>
        </p:spPr>
        <p:txBody>
          <a:bodyPr/>
          <a:lstStyle>
            <a:lvl1pPr>
              <a:defRPr sz="4400">
                <a:solidFill>
                  <a:srgbClr val="FFFFFF"/>
                </a:solidFill>
                <a:latin typeface="Times New Roman"/>
                <a:cs typeface="Times New Roman"/>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5081920"/>
            <a:ext cx="6400800" cy="1776080"/>
          </a:xfrm>
          <a:prstGeom prst="rect">
            <a:avLst/>
          </a:prstGeom>
        </p:spPr>
        <p:txBody>
          <a:bodyPr anchor="ctr" anchorCtr="0"/>
          <a:lstStyle>
            <a:lvl1pPr marL="0" indent="0" algn="ctr">
              <a:buNone/>
              <a:defRPr>
                <a:solidFill>
                  <a:srgbClr val="ECC265"/>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Content Placeholder 2"/>
          <p:cNvSpPr>
            <a:spLocks noGrp="1"/>
          </p:cNvSpPr>
          <p:nvPr>
            <p:ph idx="11" hasCustomPrompt="1"/>
          </p:nvPr>
        </p:nvSpPr>
        <p:spPr>
          <a:xfrm>
            <a:off x="2630056" y="318641"/>
            <a:ext cx="3888512" cy="1730184"/>
          </a:xfrm>
          <a:prstGeom prst="rect">
            <a:avLst/>
          </a:prstGeom>
        </p:spPr>
        <p:txBody>
          <a:bodyPr/>
          <a:lstStyle>
            <a:lvl1pPr marL="0" indent="0">
              <a:lnSpc>
                <a:spcPct val="100000"/>
              </a:lnSpc>
              <a:spcBef>
                <a:spcPts val="0"/>
              </a:spcBef>
              <a:spcAft>
                <a:spcPts val="1200"/>
              </a:spcAft>
              <a:buClr>
                <a:srgbClr val="ECC265"/>
              </a:buClr>
              <a:buSzPct val="100000"/>
              <a:buFont typeface="Arial"/>
              <a:buNone/>
              <a:defRPr sz="700">
                <a:latin typeface="Arial"/>
                <a:cs typeface="Arial"/>
              </a:defRPr>
            </a:lvl1pPr>
            <a:lvl2pPr marL="457200" indent="0">
              <a:lnSpc>
                <a:spcPct val="100000"/>
              </a:lnSpc>
              <a:spcBef>
                <a:spcPts val="0"/>
              </a:spcBef>
              <a:spcAft>
                <a:spcPts val="600"/>
              </a:spcAft>
              <a:buClr>
                <a:srgbClr val="BF0C1D"/>
              </a:buClr>
              <a:buSzPct val="120000"/>
              <a:buFont typeface="Arial"/>
              <a:buNone/>
              <a:defRPr sz="2000">
                <a:latin typeface="Arial"/>
                <a:cs typeface="Arial"/>
              </a:defRPr>
            </a:lvl2pPr>
            <a:lvl3pPr marL="914400" indent="0">
              <a:lnSpc>
                <a:spcPct val="100000"/>
              </a:lnSpc>
              <a:spcBef>
                <a:spcPts val="0"/>
              </a:spcBef>
              <a:spcAft>
                <a:spcPts val="600"/>
              </a:spcAft>
              <a:buClr>
                <a:srgbClr val="003A6D"/>
              </a:buClr>
              <a:buSzPct val="120000"/>
              <a:buFont typeface="Arial"/>
              <a:buNone/>
              <a:defRPr sz="1800">
                <a:latin typeface="Arial"/>
                <a:cs typeface="Arial"/>
              </a:defRPr>
            </a:lvl3pPr>
          </a:lstStyle>
          <a:p>
            <a:pPr lvl="0"/>
            <a:r>
              <a:rPr lang="en-US" dirty="0" smtClean="0"/>
              <a:t>Second level</a:t>
            </a:r>
          </a:p>
        </p:txBody>
      </p:sp>
    </p:spTree>
    <p:extLst>
      <p:ext uri="{BB962C8B-B14F-4D97-AF65-F5344CB8AC3E}">
        <p14:creationId xmlns:p14="http://schemas.microsoft.com/office/powerpoint/2010/main" val="202619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Picture with Caption">
    <p:spTree>
      <p:nvGrpSpPr>
        <p:cNvPr id="1" name=""/>
        <p:cNvGrpSpPr/>
        <p:nvPr/>
      </p:nvGrpSpPr>
      <p:grpSpPr>
        <a:xfrm>
          <a:off x="0" y="0"/>
          <a:ext cx="0" cy="0"/>
          <a:chOff x="0" y="0"/>
          <a:chExt cx="0" cy="0"/>
        </a:xfrm>
      </p:grpSpPr>
      <p:grpSp>
        <p:nvGrpSpPr>
          <p:cNvPr id="6" name="Background Content"/>
          <p:cNvGrpSpPr/>
          <p:nvPr userDrawn="1"/>
        </p:nvGrpSpPr>
        <p:grpSpPr>
          <a:xfrm>
            <a:off x="0" y="0"/>
            <a:ext cx="9144000" cy="6863874"/>
            <a:chOff x="0" y="0"/>
            <a:chExt cx="9144000" cy="6863874"/>
          </a:xfrm>
        </p:grpSpPr>
        <p:sp>
          <p:nvSpPr>
            <p:cNvPr id="8" name="Red Line"/>
            <p:cNvSpPr/>
            <p:nvPr userDrawn="1"/>
          </p:nvSpPr>
          <p:spPr>
            <a:xfrm>
              <a:off x="0" y="6347170"/>
              <a:ext cx="9144000" cy="138225"/>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Dotted Box"/>
            <p:cNvSpPr/>
            <p:nvPr userDrawn="1"/>
          </p:nvSpPr>
          <p:spPr>
            <a:xfrm>
              <a:off x="0" y="6416282"/>
              <a:ext cx="9144000" cy="447592"/>
            </a:xfrm>
            <a:prstGeom prst="rect">
              <a:avLst/>
            </a:prstGeom>
            <a:blipFill dpi="0" rotWithShape="1">
              <a:blip r:embed="rId2"/>
              <a:srcRect/>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0" name="Footer Tex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24451" y="6528597"/>
              <a:ext cx="5919549" cy="243853"/>
            </a:xfrm>
            <a:prstGeom prst="rect">
              <a:avLst/>
            </a:prstGeom>
          </p:spPr>
        </p:pic>
        <p:sp>
          <p:nvSpPr>
            <p:cNvPr id="12" name="Gradation"/>
            <p:cNvSpPr/>
            <p:nvPr userDrawn="1"/>
          </p:nvSpPr>
          <p:spPr>
            <a:xfrm>
              <a:off x="0" y="0"/>
              <a:ext cx="9144000" cy="6364315"/>
            </a:xfrm>
            <a:prstGeom prst="rect">
              <a:avLst/>
            </a:prstGeom>
            <a:gradFill>
              <a:gsLst>
                <a:gs pos="28000">
                  <a:schemeClr val="bg1"/>
                </a:gs>
                <a:gs pos="98750">
                  <a:schemeClr val="bg1">
                    <a:alpha val="0"/>
                  </a:schemeClr>
                </a:gs>
                <a:gs pos="78000">
                  <a:schemeClr val="bg1">
                    <a:alpha val="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White Space"/>
            <p:cNvSpPr/>
            <p:nvPr userDrawn="1"/>
          </p:nvSpPr>
          <p:spPr>
            <a:xfrm>
              <a:off x="457200" y="1066800"/>
              <a:ext cx="8210550" cy="5297515"/>
            </a:xfrm>
            <a:custGeom>
              <a:avLst/>
              <a:gdLst>
                <a:gd name="connsiteX0" fmla="*/ 0 w 8201025"/>
                <a:gd name="connsiteY0" fmla="*/ 0 h 5785377"/>
                <a:gd name="connsiteX1" fmla="*/ 8201025 w 8201025"/>
                <a:gd name="connsiteY1" fmla="*/ 0 h 5785377"/>
                <a:gd name="connsiteX2" fmla="*/ 8201025 w 8201025"/>
                <a:gd name="connsiteY2" fmla="*/ 5785377 h 5785377"/>
                <a:gd name="connsiteX3" fmla="*/ 0 w 8201025"/>
                <a:gd name="connsiteY3" fmla="*/ 5785377 h 5785377"/>
                <a:gd name="connsiteX4" fmla="*/ 0 w 8201025"/>
                <a:gd name="connsiteY4" fmla="*/ 0 h 5785377"/>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5791200 h 5791200"/>
                <a:gd name="connsiteX4" fmla="*/ 0 w 8201025"/>
                <a:gd name="connsiteY4" fmla="*/ 5791200 h 5791200"/>
                <a:gd name="connsiteX5" fmla="*/ 0 w 8201025"/>
                <a:gd name="connsiteY5" fmla="*/ 5823 h 5791200"/>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200025 h 5791200"/>
                <a:gd name="connsiteX4" fmla="*/ 8201025 w 8201025"/>
                <a:gd name="connsiteY4" fmla="*/ 5791200 h 5791200"/>
                <a:gd name="connsiteX5" fmla="*/ 0 w 8201025"/>
                <a:gd name="connsiteY5" fmla="*/ 5791200 h 5791200"/>
                <a:gd name="connsiteX6" fmla="*/ 0 w 8201025"/>
                <a:gd name="connsiteY6" fmla="*/ 5823 h 5791200"/>
                <a:gd name="connsiteX0" fmla="*/ 0 w 8201025"/>
                <a:gd name="connsiteY0" fmla="*/ 5823 h 5791200"/>
                <a:gd name="connsiteX1" fmla="*/ 219075 w 8201025"/>
                <a:gd name="connsiteY1" fmla="*/ 9525 h 5791200"/>
                <a:gd name="connsiteX2" fmla="*/ 8001000 w 8201025"/>
                <a:gd name="connsiteY2" fmla="*/ 0 h 5791200"/>
                <a:gd name="connsiteX3" fmla="*/ 8201025 w 8201025"/>
                <a:gd name="connsiteY3" fmla="*/ 5823 h 5791200"/>
                <a:gd name="connsiteX4" fmla="*/ 8201025 w 8201025"/>
                <a:gd name="connsiteY4" fmla="*/ 200025 h 5791200"/>
                <a:gd name="connsiteX5" fmla="*/ 8201025 w 8201025"/>
                <a:gd name="connsiteY5" fmla="*/ 5791200 h 5791200"/>
                <a:gd name="connsiteX6" fmla="*/ 0 w 8201025"/>
                <a:gd name="connsiteY6" fmla="*/ 5791200 h 5791200"/>
                <a:gd name="connsiteX7" fmla="*/ 0 w 8201025"/>
                <a:gd name="connsiteY7" fmla="*/ 5823 h 5791200"/>
                <a:gd name="connsiteX0" fmla="*/ 9525 w 8210550"/>
                <a:gd name="connsiteY0" fmla="*/ 5823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8" fmla="*/ 9525 w 8210550"/>
                <a:gd name="connsiteY8" fmla="*/ 5823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0550" h="5791200">
                  <a:moveTo>
                    <a:pt x="0" y="228600"/>
                  </a:moveTo>
                  <a:cubicBezTo>
                    <a:pt x="0" y="146050"/>
                    <a:pt x="9525" y="25400"/>
                    <a:pt x="228600" y="9525"/>
                  </a:cubicBezTo>
                  <a:lnTo>
                    <a:pt x="8010525" y="0"/>
                  </a:lnTo>
                  <a:cubicBezTo>
                    <a:pt x="8201025" y="0"/>
                    <a:pt x="8210550" y="104775"/>
                    <a:pt x="8210550" y="200025"/>
                  </a:cubicBezTo>
                  <a:lnTo>
                    <a:pt x="8210550" y="5791200"/>
                  </a:lnTo>
                  <a:lnTo>
                    <a:pt x="9525" y="5791200"/>
                  </a:lnTo>
                  <a:lnTo>
                    <a:pt x="0" y="22860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4" name="MOS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3742" y="5539509"/>
              <a:ext cx="1190625" cy="914400"/>
            </a:xfrm>
            <a:prstGeom prst="rect">
              <a:avLst/>
            </a:prstGeom>
          </p:spPr>
        </p:pic>
      </p:grpSp>
      <p:sp>
        <p:nvSpPr>
          <p:cNvPr id="15" name="Slide Number"/>
          <p:cNvSpPr txBox="1">
            <a:spLocks/>
          </p:cNvSpPr>
          <p:nvPr userDrawn="1"/>
        </p:nvSpPr>
        <p:spPr>
          <a:xfrm>
            <a:off x="6745600" y="6411073"/>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smtClean="0">
                <a:solidFill>
                  <a:prstClr val="white"/>
                </a:solidFill>
                <a:latin typeface="Arial"/>
                <a:cs typeface="Arial"/>
              </a:rPr>
              <a:pPr algn="r"/>
              <a:t>‹#›</a:t>
            </a:fld>
            <a:endParaRPr lang="en-US" dirty="0">
              <a:solidFill>
                <a:prstClr val="white"/>
              </a:solidFill>
              <a:latin typeface="Arial"/>
              <a:cs typeface="Arial"/>
            </a:endParaRPr>
          </a:p>
        </p:txBody>
      </p:sp>
      <p:sp>
        <p:nvSpPr>
          <p:cNvPr id="23" name="Slide Number"/>
          <p:cNvSpPr txBox="1">
            <a:spLocks/>
          </p:cNvSpPr>
          <p:nvPr userDrawn="1"/>
        </p:nvSpPr>
        <p:spPr>
          <a:xfrm>
            <a:off x="6745600" y="6411073"/>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smtClean="0">
                <a:solidFill>
                  <a:prstClr val="white"/>
                </a:solidFill>
                <a:latin typeface="Arial"/>
                <a:cs typeface="Arial"/>
              </a:rPr>
              <a:pPr algn="r"/>
              <a:t>‹#›</a:t>
            </a:fld>
            <a:endParaRPr lang="en-US" dirty="0">
              <a:solidFill>
                <a:prstClr val="white"/>
              </a:solidFill>
              <a:latin typeface="Arial"/>
              <a:cs typeface="Arial"/>
            </a:endParaRPr>
          </a:p>
        </p:txBody>
      </p:sp>
      <p:sp>
        <p:nvSpPr>
          <p:cNvPr id="59" name="Title"/>
          <p:cNvSpPr>
            <a:spLocks noGrp="1"/>
          </p:cNvSpPr>
          <p:nvPr>
            <p:ph type="ctrTitle"/>
          </p:nvPr>
        </p:nvSpPr>
        <p:spPr>
          <a:xfrm>
            <a:off x="685800" y="1"/>
            <a:ext cx="7772400" cy="1072622"/>
          </a:xfrm>
          <a:prstGeom prst="rect">
            <a:avLst/>
          </a:prstGeom>
        </p:spPr>
        <p:txBody>
          <a:bodyPr anchor="ctr" anchorCtr="0"/>
          <a:lstStyle>
            <a:lvl1pPr>
              <a:defRPr sz="3600" i="0">
                <a:solidFill>
                  <a:srgbClr val="FFFFFF"/>
                </a:solidFill>
                <a:latin typeface="Times New Roman"/>
                <a:cs typeface="Times New Roman"/>
              </a:defRPr>
            </a:lvl1pPr>
          </a:lstStyle>
          <a:p>
            <a:r>
              <a:rPr lang="en-US" smtClean="0"/>
              <a:t>Click to edit Master title style</a:t>
            </a:r>
            <a:endParaRPr lang="en-US" dirty="0"/>
          </a:p>
        </p:txBody>
      </p:sp>
      <p:sp>
        <p:nvSpPr>
          <p:cNvPr id="45" name="Text Placeholder 3"/>
          <p:cNvSpPr>
            <a:spLocks noGrp="1"/>
          </p:cNvSpPr>
          <p:nvPr>
            <p:ph type="body" sz="quarter" idx="10"/>
          </p:nvPr>
        </p:nvSpPr>
        <p:spPr>
          <a:xfrm>
            <a:off x="2795878" y="1371969"/>
            <a:ext cx="3446462" cy="532095"/>
          </a:xfrm>
          <a:prstGeom prst="roundRect">
            <a:avLst/>
          </a:prstGeom>
          <a:solidFill>
            <a:srgbClr val="ECC265"/>
          </a:solidFill>
        </p:spPr>
        <p:txBody>
          <a:bodyPr anchor="ctr" anchorCtr="0"/>
          <a:lstStyle>
            <a:lvl1pPr marL="0" indent="0" algn="ctr">
              <a:buNone/>
              <a:defRPr sz="1400" b="0">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47" name="Text Placeholder 3"/>
          <p:cNvSpPr>
            <a:spLocks noGrp="1"/>
          </p:cNvSpPr>
          <p:nvPr>
            <p:ph type="body" sz="quarter" idx="11"/>
          </p:nvPr>
        </p:nvSpPr>
        <p:spPr>
          <a:xfrm>
            <a:off x="1916113" y="1963454"/>
            <a:ext cx="1846262" cy="532095"/>
          </a:xfrm>
          <a:prstGeom prst="roundRect">
            <a:avLst/>
          </a:prstGeom>
          <a:solidFill>
            <a:srgbClr val="ECC265"/>
          </a:solidFill>
        </p:spPr>
        <p:txBody>
          <a:bodyPr anchor="ctr" anchorCtr="0"/>
          <a:lstStyle>
            <a:lvl1pPr marL="0" indent="0" algn="ctr">
              <a:buNone/>
              <a:defRPr sz="1400" b="0">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48" name="Text Placeholder 3"/>
          <p:cNvSpPr>
            <a:spLocks noGrp="1"/>
          </p:cNvSpPr>
          <p:nvPr>
            <p:ph type="body" sz="quarter" idx="12"/>
          </p:nvPr>
        </p:nvSpPr>
        <p:spPr>
          <a:xfrm>
            <a:off x="5345113" y="1957758"/>
            <a:ext cx="1846262" cy="532095"/>
          </a:xfrm>
          <a:prstGeom prst="roundRect">
            <a:avLst/>
          </a:prstGeom>
          <a:solidFill>
            <a:srgbClr val="ECC265"/>
          </a:solidFill>
        </p:spPr>
        <p:txBody>
          <a:bodyPr anchor="ctr" anchorCtr="0"/>
          <a:lstStyle>
            <a:lvl1pPr marL="0" indent="0" algn="ctr">
              <a:buNone/>
              <a:defRPr sz="1400" b="0">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49" name="Text Placeholder 3"/>
          <p:cNvSpPr>
            <a:spLocks noGrp="1"/>
          </p:cNvSpPr>
          <p:nvPr>
            <p:ph type="body" sz="quarter" idx="13"/>
          </p:nvPr>
        </p:nvSpPr>
        <p:spPr>
          <a:xfrm>
            <a:off x="1184275" y="2549242"/>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1" name="Text Placeholder 3"/>
          <p:cNvSpPr>
            <a:spLocks noGrp="1"/>
          </p:cNvSpPr>
          <p:nvPr>
            <p:ph type="body" sz="quarter" idx="14"/>
          </p:nvPr>
        </p:nvSpPr>
        <p:spPr>
          <a:xfrm>
            <a:off x="5954713" y="2543545"/>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2" name="Text Placeholder 3"/>
          <p:cNvSpPr>
            <a:spLocks noGrp="1"/>
          </p:cNvSpPr>
          <p:nvPr>
            <p:ph type="body" sz="quarter" idx="15"/>
          </p:nvPr>
        </p:nvSpPr>
        <p:spPr>
          <a:xfrm>
            <a:off x="692152" y="3130920"/>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3" name="Text Placeholder 3"/>
          <p:cNvSpPr>
            <a:spLocks noGrp="1"/>
          </p:cNvSpPr>
          <p:nvPr>
            <p:ph type="body" sz="quarter" idx="16"/>
          </p:nvPr>
        </p:nvSpPr>
        <p:spPr>
          <a:xfrm>
            <a:off x="6474835" y="3130920"/>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4" name="Text Placeholder 3"/>
          <p:cNvSpPr>
            <a:spLocks noGrp="1"/>
          </p:cNvSpPr>
          <p:nvPr>
            <p:ph type="body" sz="quarter" idx="17"/>
          </p:nvPr>
        </p:nvSpPr>
        <p:spPr>
          <a:xfrm>
            <a:off x="1185863" y="3717642"/>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5" name="Text Placeholder 3"/>
          <p:cNvSpPr>
            <a:spLocks noGrp="1"/>
          </p:cNvSpPr>
          <p:nvPr>
            <p:ph type="body" sz="quarter" idx="18"/>
          </p:nvPr>
        </p:nvSpPr>
        <p:spPr>
          <a:xfrm>
            <a:off x="5938116" y="3715557"/>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6" name="Text Placeholder 3"/>
          <p:cNvSpPr>
            <a:spLocks noGrp="1"/>
          </p:cNvSpPr>
          <p:nvPr>
            <p:ph type="body" sz="quarter" idx="19"/>
          </p:nvPr>
        </p:nvSpPr>
        <p:spPr>
          <a:xfrm>
            <a:off x="1851025" y="4313110"/>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7" name="Text Placeholder 3"/>
          <p:cNvSpPr>
            <a:spLocks noGrp="1"/>
          </p:cNvSpPr>
          <p:nvPr>
            <p:ph type="body" sz="quarter" idx="20"/>
          </p:nvPr>
        </p:nvSpPr>
        <p:spPr>
          <a:xfrm>
            <a:off x="5335588" y="4304083"/>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8" name="Text Placeholder 3"/>
          <p:cNvSpPr>
            <a:spLocks noGrp="1"/>
          </p:cNvSpPr>
          <p:nvPr>
            <p:ph type="body" sz="quarter" idx="21"/>
          </p:nvPr>
        </p:nvSpPr>
        <p:spPr>
          <a:xfrm>
            <a:off x="2806168" y="4896504"/>
            <a:ext cx="3408895"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Tree>
    <p:extLst>
      <p:ext uri="{BB962C8B-B14F-4D97-AF65-F5344CB8AC3E}">
        <p14:creationId xmlns:p14="http://schemas.microsoft.com/office/powerpoint/2010/main" val="412366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1.pn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10" Type="http://schemas.openxmlformats.org/officeDocument/2006/relationships/image" Target="../media/image7.jpg"/><Relationship Id="rId4" Type="http://schemas.openxmlformats.org/officeDocument/2006/relationships/slideLayout" Target="../slideLayouts/slideLayout21.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tile tx="0" ty="0" sx="100000" sy="10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403504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91" r:id="rId9"/>
  </p:sldLayoutIdLst>
  <p:timing>
    <p:tnLst>
      <p:par>
        <p:cTn id="1" dur="indefinite" restart="never" nodeType="tmRoot"/>
      </p:par>
    </p:tnLst>
  </p:timing>
  <p:hf hdr="0" ftr="0" dt="0"/>
  <p:txStyles>
    <p:titleStyle>
      <a:lvl1pPr algn="ctr" defTabSz="457200" rtl="0" eaLnBrk="1" latinLnBrk="0" hangingPunct="1">
        <a:spcBef>
          <a:spcPct val="0"/>
        </a:spcBef>
        <a:buNone/>
        <a:defRPr sz="3600" b="1" i="0" kern="1200">
          <a:solidFill>
            <a:srgbClr val="376092"/>
          </a:solidFill>
          <a:latin typeface="Century Schoolbook"/>
          <a:ea typeface="+mj-ea"/>
          <a:cs typeface="Century Schoolbook"/>
        </a:defRPr>
      </a:lvl1pPr>
    </p:titleStyle>
    <p:bodyStyle>
      <a:lvl1pPr marL="342900" indent="-342900" algn="l" defTabSz="457200" rtl="0" eaLnBrk="1" latinLnBrk="0" hangingPunct="1">
        <a:spcBef>
          <a:spcPct val="20000"/>
        </a:spcBef>
        <a:buClr>
          <a:schemeClr val="accent2">
            <a:lumMod val="75000"/>
          </a:schemeClr>
        </a:buClr>
        <a:buFont typeface="Arial"/>
        <a:buChar char="•"/>
        <a:defRPr sz="2800" b="0" i="0" kern="1200">
          <a:solidFill>
            <a:schemeClr val="tx1"/>
          </a:solidFill>
          <a:latin typeface="Franklin Gothic Book"/>
          <a:ea typeface="+mn-ea"/>
          <a:cs typeface="Franklin Gothic Book"/>
        </a:defRPr>
      </a:lvl1pPr>
      <a:lvl2pPr marL="742950" indent="-285750" algn="l" defTabSz="457200" rtl="0" eaLnBrk="1" latinLnBrk="0" hangingPunct="1">
        <a:spcBef>
          <a:spcPct val="20000"/>
        </a:spcBef>
        <a:buFont typeface="Arial"/>
        <a:buChar char="–"/>
        <a:defRPr sz="2400" b="0" i="0" kern="1200">
          <a:solidFill>
            <a:schemeClr val="tx1"/>
          </a:solidFill>
          <a:latin typeface="Franklin Gothic Book"/>
          <a:ea typeface="+mn-ea"/>
          <a:cs typeface="Franklin Gothic Book"/>
        </a:defRPr>
      </a:lvl2pPr>
      <a:lvl3pPr marL="1143000" indent="-228600" algn="l" defTabSz="457200" rtl="0" eaLnBrk="1" latinLnBrk="0" hangingPunct="1">
        <a:spcBef>
          <a:spcPct val="20000"/>
        </a:spcBef>
        <a:buFont typeface="Arial"/>
        <a:buChar char="•"/>
        <a:defRPr sz="2000" b="0" i="0" kern="1200">
          <a:solidFill>
            <a:schemeClr val="tx1"/>
          </a:solidFill>
          <a:latin typeface="Franklin Gothic Book"/>
          <a:ea typeface="+mn-ea"/>
          <a:cs typeface="Franklin Gothic Book"/>
        </a:defRPr>
      </a:lvl3pPr>
      <a:lvl4pPr marL="1600200" indent="-228600" algn="l" defTabSz="457200" rtl="0" eaLnBrk="1" latinLnBrk="0" hangingPunct="1">
        <a:spcBef>
          <a:spcPct val="20000"/>
        </a:spcBef>
        <a:buFont typeface="Arial"/>
        <a:buChar char="–"/>
        <a:defRPr sz="1800" b="0" i="0" kern="1200">
          <a:solidFill>
            <a:schemeClr val="tx1"/>
          </a:solidFill>
          <a:latin typeface="Franklin Gothic Book"/>
          <a:ea typeface="+mn-ea"/>
          <a:cs typeface="Franklin Gothic Book"/>
        </a:defRPr>
      </a:lvl4pPr>
      <a:lvl5pPr marL="2057400" indent="-228600" algn="l" defTabSz="457200" rtl="0" eaLnBrk="1" latinLnBrk="0" hangingPunct="1">
        <a:spcBef>
          <a:spcPct val="20000"/>
        </a:spcBef>
        <a:buFont typeface="Arial"/>
        <a:buChar char="»"/>
        <a:defRPr sz="1800" b="0" i="0" kern="1200">
          <a:solidFill>
            <a:schemeClr val="tx1"/>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tile tx="0" ty="0" sx="100000" sy="10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010813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Lst>
  <p:timing>
    <p:tnLst>
      <p:par>
        <p:cTn id="1" dur="indefinite" restart="never" nodeType="tmRoot"/>
      </p:par>
    </p:tnLst>
  </p:timing>
  <p:hf hdr="0" ftr="0" dt="0"/>
  <p:txStyles>
    <p:titleStyle>
      <a:lvl1pPr algn="ctr" defTabSz="457200" rtl="0" eaLnBrk="1" latinLnBrk="0" hangingPunct="1">
        <a:spcBef>
          <a:spcPct val="0"/>
        </a:spcBef>
        <a:buNone/>
        <a:defRPr sz="3600" b="1" i="0" kern="1200">
          <a:solidFill>
            <a:srgbClr val="376092"/>
          </a:solidFill>
          <a:latin typeface="Century Schoolbook"/>
          <a:ea typeface="+mj-ea"/>
          <a:cs typeface="Century Schoolbook"/>
        </a:defRPr>
      </a:lvl1pPr>
    </p:titleStyle>
    <p:bodyStyle>
      <a:lvl1pPr marL="342900" indent="-342900" algn="l" defTabSz="457200" rtl="0" eaLnBrk="1" latinLnBrk="0" hangingPunct="1">
        <a:spcBef>
          <a:spcPct val="20000"/>
        </a:spcBef>
        <a:buClr>
          <a:schemeClr val="accent2">
            <a:lumMod val="75000"/>
          </a:schemeClr>
        </a:buClr>
        <a:buFont typeface="Arial"/>
        <a:buChar char="•"/>
        <a:defRPr sz="2800" b="0" i="0" kern="1200">
          <a:solidFill>
            <a:schemeClr val="tx1"/>
          </a:solidFill>
          <a:latin typeface="Franklin Gothic Book"/>
          <a:ea typeface="+mn-ea"/>
          <a:cs typeface="Franklin Gothic Book"/>
        </a:defRPr>
      </a:lvl1pPr>
      <a:lvl2pPr marL="742950" indent="-285750" algn="l" defTabSz="457200" rtl="0" eaLnBrk="1" latinLnBrk="0" hangingPunct="1">
        <a:spcBef>
          <a:spcPct val="20000"/>
        </a:spcBef>
        <a:buFont typeface="Arial"/>
        <a:buChar char="–"/>
        <a:defRPr sz="2400" b="0" i="0" kern="1200">
          <a:solidFill>
            <a:schemeClr val="tx1"/>
          </a:solidFill>
          <a:latin typeface="Franklin Gothic Book"/>
          <a:ea typeface="+mn-ea"/>
          <a:cs typeface="Franklin Gothic Book"/>
        </a:defRPr>
      </a:lvl2pPr>
      <a:lvl3pPr marL="1143000" indent="-228600" algn="l" defTabSz="457200" rtl="0" eaLnBrk="1" latinLnBrk="0" hangingPunct="1">
        <a:spcBef>
          <a:spcPct val="20000"/>
        </a:spcBef>
        <a:buFont typeface="Arial"/>
        <a:buChar char="•"/>
        <a:defRPr sz="2000" b="0" i="0" kern="1200">
          <a:solidFill>
            <a:schemeClr val="tx1"/>
          </a:solidFill>
          <a:latin typeface="Franklin Gothic Book"/>
          <a:ea typeface="+mn-ea"/>
          <a:cs typeface="Franklin Gothic Book"/>
        </a:defRPr>
      </a:lvl3pPr>
      <a:lvl4pPr marL="1600200" indent="-228600" algn="l" defTabSz="457200" rtl="0" eaLnBrk="1" latinLnBrk="0" hangingPunct="1">
        <a:spcBef>
          <a:spcPct val="20000"/>
        </a:spcBef>
        <a:buFont typeface="Arial"/>
        <a:buChar char="–"/>
        <a:defRPr sz="1800" b="0" i="0" kern="1200">
          <a:solidFill>
            <a:schemeClr val="tx1"/>
          </a:solidFill>
          <a:latin typeface="Franklin Gothic Book"/>
          <a:ea typeface="+mn-ea"/>
          <a:cs typeface="Franklin Gothic Book"/>
        </a:defRPr>
      </a:lvl4pPr>
      <a:lvl5pPr marL="2057400" indent="-228600" algn="l" defTabSz="457200" rtl="0" eaLnBrk="1" latinLnBrk="0" hangingPunct="1">
        <a:spcBef>
          <a:spcPct val="20000"/>
        </a:spcBef>
        <a:buFont typeface="Arial"/>
        <a:buChar char="»"/>
        <a:defRPr sz="1800" b="0" i="0" kern="1200">
          <a:solidFill>
            <a:schemeClr val="tx1"/>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descr="business men and women"/>
          <p:cNvSpPr>
            <a:spLocks noGrp="1"/>
          </p:cNvSpPr>
          <p:nvPr>
            <p:ph type="title"/>
          </p:nvPr>
        </p:nvSpPr>
        <p:spPr>
          <a:xfrm>
            <a:off x="1295400" y="223520"/>
            <a:ext cx="5715000" cy="6096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95400"/>
            <a:ext cx="8229600" cy="5257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0" y="6649720"/>
            <a:ext cx="2133600" cy="193675"/>
          </a:xfrm>
          <a:prstGeom prst="rect">
            <a:avLst/>
          </a:prstGeom>
          <a:ln>
            <a:noFill/>
          </a:ln>
        </p:spPr>
        <p:txBody>
          <a:bodyPr vert="horz" lIns="91440" tIns="45720" rIns="91440" bIns="45720" rtlCol="0" anchor="ctr"/>
          <a:lstStyle>
            <a:lvl1pPr algn="l">
              <a:defRPr sz="1000">
                <a:solidFill>
                  <a:schemeClr val="bg1"/>
                </a:solidFill>
              </a:defRPr>
            </a:lvl1pPr>
          </a:lstStyle>
          <a:p>
            <a:fld id="{3EB860F4-0AD2-4A96-A5D4-0C76A53044E9}" type="datetime1">
              <a:rPr lang="en-US" smtClean="0">
                <a:solidFill>
                  <a:prstClr val="white"/>
                </a:solidFill>
              </a:rPr>
              <a:pPr/>
              <a:t>9/9/2014</a:t>
            </a:fld>
            <a:endParaRPr lang="en-US" dirty="0">
              <a:solidFill>
                <a:prstClr val="white"/>
              </a:solidFill>
            </a:endParaRPr>
          </a:p>
        </p:txBody>
      </p:sp>
      <p:sp>
        <p:nvSpPr>
          <p:cNvPr id="5" name="Footer Placeholder 4"/>
          <p:cNvSpPr>
            <a:spLocks noGrp="1"/>
          </p:cNvSpPr>
          <p:nvPr>
            <p:ph type="ftr" sz="quarter" idx="3"/>
          </p:nvPr>
        </p:nvSpPr>
        <p:spPr>
          <a:xfrm>
            <a:off x="3124200" y="6649720"/>
            <a:ext cx="2895600" cy="193675"/>
          </a:xfrm>
          <a:prstGeom prst="rect">
            <a:avLst/>
          </a:prstGeom>
          <a:ln>
            <a:noFill/>
          </a:ln>
        </p:spPr>
        <p:txBody>
          <a:bodyPr vert="horz" lIns="91440" tIns="45720" rIns="91440" bIns="45720" rtlCol="0" anchor="ctr"/>
          <a:lstStyle>
            <a:lvl1pPr algn="ctr">
              <a:defRPr sz="1000">
                <a:solidFill>
                  <a:schemeClr val="bg1"/>
                </a:solidFill>
              </a:defRPr>
            </a:lvl1pPr>
          </a:lstStyle>
          <a:p>
            <a:r>
              <a:rPr lang="en-US" smtClean="0">
                <a:solidFill>
                  <a:prstClr val="white"/>
                </a:solidFill>
              </a:rPr>
              <a:t>MySECO Website Launch</a:t>
            </a:r>
            <a:endParaRPr lang="en-US" dirty="0">
              <a:solidFill>
                <a:prstClr val="white"/>
              </a:solidFill>
            </a:endParaRPr>
          </a:p>
        </p:txBody>
      </p:sp>
      <p:sp>
        <p:nvSpPr>
          <p:cNvPr id="6" name="Slide Number Placeholder 5"/>
          <p:cNvSpPr>
            <a:spLocks noGrp="1"/>
          </p:cNvSpPr>
          <p:nvPr>
            <p:ph type="sldNum" sz="quarter" idx="4"/>
          </p:nvPr>
        </p:nvSpPr>
        <p:spPr>
          <a:xfrm>
            <a:off x="7010400" y="6649720"/>
            <a:ext cx="2133600" cy="193675"/>
          </a:xfrm>
          <a:prstGeom prst="rect">
            <a:avLst/>
          </a:prstGeom>
          <a:ln>
            <a:noFill/>
          </a:ln>
        </p:spPr>
        <p:txBody>
          <a:bodyPr vert="horz" lIns="91440" tIns="45720" rIns="91440" bIns="45720" rtlCol="0" anchor="ctr"/>
          <a:lstStyle>
            <a:lvl1pPr algn="r">
              <a:defRPr sz="1000">
                <a:solidFill>
                  <a:schemeClr val="bg1"/>
                </a:solidFill>
              </a:defRPr>
            </a:lvl1pPr>
          </a:lstStyle>
          <a:p>
            <a:fld id="{06F3687E-023C-6D42-93D8-2F53A3EEE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093684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80" r:id="rId7"/>
    <p:sldLayoutId id="2147483681" r:id="rId8"/>
  </p:sldLayoutIdLst>
  <p:timing>
    <p:tnLst>
      <p:par>
        <p:cTn id="1" dur="indefinite" restart="never" nodeType="tmRoot"/>
      </p:par>
    </p:tnLst>
  </p:timing>
  <p:hf hdr="0"/>
  <p:txStyles>
    <p:titleStyle>
      <a:lvl1pPr algn="l" defTabSz="457200" rtl="0" eaLnBrk="1" latinLnBrk="0" hangingPunct="1">
        <a:lnSpc>
          <a:spcPct val="80000"/>
        </a:lnSpc>
        <a:spcBef>
          <a:spcPct val="0"/>
        </a:spcBef>
        <a:buNone/>
        <a:defRPr sz="2400" b="0" kern="1200">
          <a:solidFill>
            <a:schemeClr val="tx1"/>
          </a:solidFill>
          <a:latin typeface="+mj-lt"/>
          <a:ea typeface="+mj-ea"/>
          <a:cs typeface="+mj-cs"/>
        </a:defRPr>
      </a:lvl1pPr>
    </p:titleStyle>
    <p:bodyStyle>
      <a:lvl1pPr marL="169863" indent="-169863" algn="l" defTabSz="457200" rtl="0" eaLnBrk="1" latinLnBrk="0" hangingPunct="1">
        <a:spcBef>
          <a:spcPct val="20000"/>
        </a:spcBef>
        <a:buClr>
          <a:srgbClr val="EEA420"/>
        </a:buClr>
        <a:buFont typeface="Arial"/>
        <a:buChar char="•"/>
        <a:defRPr sz="2000" kern="1200">
          <a:solidFill>
            <a:schemeClr val="tx1"/>
          </a:solidFill>
          <a:latin typeface="+mn-lt"/>
          <a:ea typeface="+mn-ea"/>
          <a:cs typeface="+mn-cs"/>
        </a:defRPr>
      </a:lvl1pPr>
      <a:lvl2pPr marL="401638" indent="-231775" algn="l" defTabSz="457200" rtl="0" eaLnBrk="1" latinLnBrk="0" hangingPunct="1">
        <a:spcBef>
          <a:spcPct val="20000"/>
        </a:spcBef>
        <a:buClr>
          <a:srgbClr val="EEA420"/>
        </a:buClr>
        <a:buFont typeface="Arial"/>
        <a:buChar char="–"/>
        <a:defRPr sz="1800" kern="1200">
          <a:solidFill>
            <a:schemeClr val="tx1"/>
          </a:solidFill>
          <a:latin typeface="+mn-lt"/>
          <a:ea typeface="+mn-ea"/>
          <a:cs typeface="+mn-cs"/>
        </a:defRPr>
      </a:lvl2pPr>
      <a:lvl3pPr marL="519113" indent="-180975" algn="l" defTabSz="457200" rtl="0" eaLnBrk="1" latinLnBrk="0" hangingPunct="1">
        <a:spcBef>
          <a:spcPct val="20000"/>
        </a:spcBef>
        <a:buClr>
          <a:srgbClr val="EEA420"/>
        </a:buClr>
        <a:buFont typeface="Arial"/>
        <a:buChar char="•"/>
        <a:defRPr sz="1600" kern="1200">
          <a:solidFill>
            <a:schemeClr val="tx1"/>
          </a:solidFill>
          <a:latin typeface="+mn-lt"/>
          <a:ea typeface="+mn-ea"/>
          <a:cs typeface="+mn-cs"/>
        </a:defRPr>
      </a:lvl3pPr>
      <a:lvl4pPr marL="687388" indent="-168275" algn="l" defTabSz="457200" rtl="0" eaLnBrk="1" latinLnBrk="0" hangingPunct="1">
        <a:spcBef>
          <a:spcPct val="20000"/>
        </a:spcBef>
        <a:buClr>
          <a:srgbClr val="EEA420"/>
        </a:buClr>
        <a:buFont typeface="Arial"/>
        <a:buChar char="–"/>
        <a:tabLst/>
        <a:defRPr sz="1400" kern="1200">
          <a:solidFill>
            <a:schemeClr val="tx1"/>
          </a:solidFill>
          <a:latin typeface="+mn-lt"/>
          <a:ea typeface="+mn-ea"/>
          <a:cs typeface="+mn-cs"/>
        </a:defRPr>
      </a:lvl4pPr>
      <a:lvl5pPr marL="857250" indent="-169863" algn="l" defTabSz="457200" rtl="0" eaLnBrk="1" latinLnBrk="0" hangingPunct="1">
        <a:spcBef>
          <a:spcPct val="20000"/>
        </a:spcBef>
        <a:buClr>
          <a:srgbClr val="EEA420"/>
        </a:buClr>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militaryonesource.mil/" TargetMode="External"/><Relationship Id="rId2" Type="http://schemas.openxmlformats.org/officeDocument/2006/relationships/notesSlide" Target="../notesSlides/notesSlide21.xml"/><Relationship Id="rId1" Type="http://schemas.openxmlformats.org/officeDocument/2006/relationships/slideLayout" Target="../slideLayouts/slideLayout24.xml"/><Relationship Id="rId6" Type="http://schemas.openxmlformats.org/officeDocument/2006/relationships/hyperlink" Target="https://msepjobs.militaryonesource.mil/" TargetMode="External"/><Relationship Id="rId5" Type="http://schemas.openxmlformats.org/officeDocument/2006/relationships/hyperlink" Target="https://aiportal.acc.af.mil/mycaa/" TargetMode="External"/><Relationship Id="rId4" Type="http://schemas.openxmlformats.org/officeDocument/2006/relationships/hyperlink" Target="https://myseco.militaryonesource.mil/"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militaryonesource.mil"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hyperlink" Target="http://www.asymca.or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39.gif"/><Relationship Id="rId13" Type="http://schemas.openxmlformats.org/officeDocument/2006/relationships/image" Target="../media/image44.jpeg"/><Relationship Id="rId18" Type="http://schemas.openxmlformats.org/officeDocument/2006/relationships/image" Target="../media/image47.gif"/><Relationship Id="rId3" Type="http://schemas.openxmlformats.org/officeDocument/2006/relationships/image" Target="../media/image34.gif"/><Relationship Id="rId7" Type="http://schemas.openxmlformats.org/officeDocument/2006/relationships/image" Target="../media/image38.png"/><Relationship Id="rId12" Type="http://schemas.openxmlformats.org/officeDocument/2006/relationships/image" Target="../media/image43.jpeg"/><Relationship Id="rId17" Type="http://schemas.openxmlformats.org/officeDocument/2006/relationships/image" Target="../media/image46.png"/><Relationship Id="rId2" Type="http://schemas.openxmlformats.org/officeDocument/2006/relationships/notesSlide" Target="../notesSlides/notesSlide24.xml"/><Relationship Id="rId16" Type="http://schemas.openxmlformats.org/officeDocument/2006/relationships/hyperlink" Target="http://www.heritagequestonline.com/login?username=KP1FAQWR8B&amp;password=WELCOME&amp;JSEnabled=1" TargetMode="External"/><Relationship Id="rId20"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37.gif"/><Relationship Id="rId11" Type="http://schemas.openxmlformats.org/officeDocument/2006/relationships/image" Target="../media/image42.gif"/><Relationship Id="rId5" Type="http://schemas.openxmlformats.org/officeDocument/2006/relationships/image" Target="../media/image36.gif"/><Relationship Id="rId15" Type="http://schemas.openxmlformats.org/officeDocument/2006/relationships/image" Target="../media/image45.png"/><Relationship Id="rId10" Type="http://schemas.openxmlformats.org/officeDocument/2006/relationships/image" Target="../media/image41.png"/><Relationship Id="rId19" Type="http://schemas.openxmlformats.org/officeDocument/2006/relationships/image" Target="../media/image48.gif"/><Relationship Id="rId4" Type="http://schemas.openxmlformats.org/officeDocument/2006/relationships/image" Target="../media/image35.gif"/><Relationship Id="rId9" Type="http://schemas.openxmlformats.org/officeDocument/2006/relationships/image" Target="../media/image40.png"/><Relationship Id="rId14" Type="http://schemas.openxmlformats.org/officeDocument/2006/relationships/hyperlink" Target="http://www.petersons.com/army?refURL=http://www.militaryonesource.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50.emf"/><Relationship Id="rId7" Type="http://schemas.openxmlformats.org/officeDocument/2006/relationships/image" Target="../media/image54.emf"/><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53.emf"/><Relationship Id="rId5" Type="http://schemas.openxmlformats.org/officeDocument/2006/relationships/image" Target="../media/image52.emf"/><Relationship Id="rId4" Type="http://schemas.openxmlformats.org/officeDocument/2006/relationships/image" Target="../media/image51.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jpeg"/><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esentation Title"/>
          <p:cNvSpPr>
            <a:spLocks noGrp="1"/>
          </p:cNvSpPr>
          <p:nvPr>
            <p:ph type="ctrTitle"/>
          </p:nvPr>
        </p:nvSpPr>
        <p:spPr/>
        <p:txBody>
          <a:bodyPr/>
          <a:lstStyle/>
          <a:p>
            <a:r>
              <a:rPr lang="en-US" dirty="0" smtClean="0"/>
              <a:t>Pre-Deployment</a:t>
            </a:r>
            <a:endParaRPr lang="en-US" dirty="0"/>
          </a:p>
        </p:txBody>
      </p:sp>
      <p:pic>
        <p:nvPicPr>
          <p:cNvPr id="6" name="MOS Logo" descr="Military OneSource logo" title="Military OneSource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93020" y="-48426"/>
            <a:ext cx="3160118" cy="3160118"/>
          </a:xfrm>
          <a:prstGeom prst="rect">
            <a:avLst/>
          </a:prstGeom>
        </p:spPr>
      </p:pic>
    </p:spTree>
    <p:extLst>
      <p:ext uri="{BB962C8B-B14F-4D97-AF65-F5344CB8AC3E}">
        <p14:creationId xmlns:p14="http://schemas.microsoft.com/office/powerpoint/2010/main" val="3697012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p:txBody>
          <a:bodyPr/>
          <a:lstStyle/>
          <a:p>
            <a:r>
              <a:rPr lang="en-US" dirty="0" smtClean="0"/>
              <a:t>Plan My Deployment</a:t>
            </a:r>
            <a:endParaRPr lang="en-US" dirty="0"/>
          </a:p>
        </p:txBody>
      </p:sp>
      <p:pic>
        <p:nvPicPr>
          <p:cNvPr id="4" name="'Plan My Deployment' Screen Shot" descr="&quot;Plan My Deployment&quot; screen shot"/>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679614" y="1301545"/>
            <a:ext cx="6778585" cy="4665261"/>
          </a:xfrm>
          <a:prstGeom prst="rect">
            <a:avLst/>
          </a:prstGeom>
          <a:ln w="6350" cap="sq">
            <a:solidFill>
              <a:schemeClr val="bg1">
                <a:lumMod val="7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Oval highlighting 'Plan my Deployment&quot; Call-Out"/>
          <p:cNvSpPr/>
          <p:nvPr/>
        </p:nvSpPr>
        <p:spPr>
          <a:xfrm>
            <a:off x="1679614" y="3347539"/>
            <a:ext cx="6743396" cy="2619267"/>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94881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 Maintaining the Homefront"/>
          <p:cNvSpPr>
            <a:spLocks noGrp="1"/>
          </p:cNvSpPr>
          <p:nvPr>
            <p:ph type="ctrTitle"/>
          </p:nvPr>
        </p:nvSpPr>
        <p:spPr/>
        <p:txBody>
          <a:bodyPr/>
          <a:lstStyle/>
          <a:p>
            <a:r>
              <a:rPr lang="en-US" dirty="0"/>
              <a:t>Maintaining the </a:t>
            </a:r>
            <a:r>
              <a:rPr lang="en-US" dirty="0" err="1" smtClean="0"/>
              <a:t>Homefront</a:t>
            </a:r>
            <a:endParaRPr lang="en-US" dirty="0"/>
          </a:p>
        </p:txBody>
      </p:sp>
      <p:sp>
        <p:nvSpPr>
          <p:cNvPr id="2" name="Content"/>
          <p:cNvSpPr>
            <a:spLocks noGrp="1"/>
          </p:cNvSpPr>
          <p:nvPr>
            <p:ph idx="1"/>
          </p:nvPr>
        </p:nvSpPr>
        <p:spPr/>
        <p:txBody>
          <a:bodyPr/>
          <a:lstStyle/>
          <a:p>
            <a:pPr marL="0" indent="0">
              <a:buNone/>
            </a:pPr>
            <a:r>
              <a:rPr lang="en-US" dirty="0"/>
              <a:t>Remember everyone who is </a:t>
            </a:r>
            <a:r>
              <a:rPr lang="en-US" dirty="0" smtClean="0"/>
              <a:t>impacted, </a:t>
            </a:r>
            <a:r>
              <a:rPr lang="en-US" dirty="0"/>
              <a:t>and identify potential needs and </a:t>
            </a:r>
            <a:r>
              <a:rPr lang="en-US" dirty="0" smtClean="0"/>
              <a:t>resources.</a:t>
            </a:r>
            <a:endParaRPr lang="en-US" dirty="0"/>
          </a:p>
          <a:p>
            <a:r>
              <a:rPr lang="en-US" dirty="0" smtClean="0"/>
              <a:t>Spouses</a:t>
            </a:r>
            <a:endParaRPr lang="en-US" dirty="0"/>
          </a:p>
          <a:p>
            <a:r>
              <a:rPr lang="en-US" dirty="0"/>
              <a:t>Children</a:t>
            </a:r>
          </a:p>
          <a:p>
            <a:r>
              <a:rPr lang="en-US" dirty="0"/>
              <a:t>Extended family </a:t>
            </a:r>
          </a:p>
          <a:p>
            <a:r>
              <a:rPr lang="en-US" dirty="0"/>
              <a:t>Friends</a:t>
            </a:r>
          </a:p>
          <a:p>
            <a:r>
              <a:rPr lang="en-US" dirty="0"/>
              <a:t>Significant </a:t>
            </a:r>
            <a:r>
              <a:rPr lang="en-US" dirty="0" smtClean="0"/>
              <a:t>others</a:t>
            </a:r>
            <a:endParaRPr lang="en-US" dirty="0"/>
          </a:p>
        </p:txBody>
      </p:sp>
    </p:spTree>
    <p:extLst>
      <p:ext uri="{BB962C8B-B14F-4D97-AF65-F5344CB8AC3E}">
        <p14:creationId xmlns:p14="http://schemas.microsoft.com/office/powerpoint/2010/main" val="55470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 Service Members"/>
          <p:cNvSpPr>
            <a:spLocks noGrp="1"/>
          </p:cNvSpPr>
          <p:nvPr>
            <p:ph type="ctrTitle"/>
          </p:nvPr>
        </p:nvSpPr>
        <p:spPr/>
        <p:txBody>
          <a:bodyPr/>
          <a:lstStyle/>
          <a:p>
            <a:r>
              <a:rPr lang="en-US" dirty="0" smtClean="0"/>
              <a:t>Service Members</a:t>
            </a:r>
            <a:endParaRPr lang="en-US" dirty="0"/>
          </a:p>
        </p:txBody>
      </p:sp>
      <p:sp>
        <p:nvSpPr>
          <p:cNvPr id="2" name="Left Content"/>
          <p:cNvSpPr>
            <a:spLocks noGrp="1"/>
          </p:cNvSpPr>
          <p:nvPr>
            <p:ph idx="1"/>
          </p:nvPr>
        </p:nvSpPr>
        <p:spPr/>
        <p:txBody>
          <a:bodyPr/>
          <a:lstStyle/>
          <a:p>
            <a:pPr marL="0" indent="0">
              <a:buNone/>
            </a:pPr>
            <a:r>
              <a:rPr lang="en-US" b="1" dirty="0"/>
              <a:t>Topics</a:t>
            </a:r>
          </a:p>
          <a:p>
            <a:r>
              <a:rPr lang="en-US" sz="2000" dirty="0"/>
              <a:t>Preparing yourself financially and legally</a:t>
            </a:r>
          </a:p>
          <a:p>
            <a:r>
              <a:rPr lang="en-US" sz="2000" dirty="0"/>
              <a:t>Equipping yourself physically</a:t>
            </a:r>
          </a:p>
          <a:p>
            <a:r>
              <a:rPr lang="en-US" sz="2000" dirty="0"/>
              <a:t>Taking care of your property and pets</a:t>
            </a:r>
          </a:p>
          <a:p>
            <a:r>
              <a:rPr lang="en-US" sz="2000" dirty="0"/>
              <a:t>Ensuring your family is covered</a:t>
            </a:r>
          </a:p>
        </p:txBody>
      </p:sp>
      <p:sp>
        <p:nvSpPr>
          <p:cNvPr id="4" name="Right Content"/>
          <p:cNvSpPr>
            <a:spLocks noGrp="1"/>
          </p:cNvSpPr>
          <p:nvPr>
            <p:ph idx="10"/>
          </p:nvPr>
        </p:nvSpPr>
        <p:spPr/>
        <p:txBody>
          <a:bodyPr/>
          <a:lstStyle/>
          <a:p>
            <a:pPr marL="0" indent="0">
              <a:buNone/>
            </a:pPr>
            <a:r>
              <a:rPr lang="en-US" b="1" dirty="0"/>
              <a:t>Resources</a:t>
            </a:r>
          </a:p>
          <a:p>
            <a:r>
              <a:rPr lang="en-US" sz="2000" dirty="0" smtClean="0"/>
              <a:t>“The </a:t>
            </a:r>
            <a:r>
              <a:rPr lang="en-US" sz="2000" dirty="0"/>
              <a:t>Service Members' Civil Relief </a:t>
            </a:r>
            <a:r>
              <a:rPr lang="en-US" sz="2000" dirty="0" smtClean="0"/>
              <a:t>Act”(</a:t>
            </a:r>
            <a:r>
              <a:rPr lang="en-US" sz="2000" dirty="0"/>
              <a:t>a</a:t>
            </a:r>
            <a:r>
              <a:rPr lang="en-US" sz="2000" dirty="0" smtClean="0"/>
              <a:t>rticle</a:t>
            </a:r>
            <a:r>
              <a:rPr lang="en-US" sz="2000" dirty="0"/>
              <a:t>)</a:t>
            </a:r>
          </a:p>
          <a:p>
            <a:r>
              <a:rPr lang="en-US" sz="2000" dirty="0" smtClean="0"/>
              <a:t>“Sleep </a:t>
            </a:r>
            <a:r>
              <a:rPr lang="en-US" sz="2000" dirty="0"/>
              <a:t>in Combat </a:t>
            </a:r>
            <a:r>
              <a:rPr lang="en-US" sz="2000" dirty="0" smtClean="0"/>
              <a:t>Operations” (pocket </a:t>
            </a:r>
            <a:r>
              <a:rPr lang="en-US" sz="2000" dirty="0"/>
              <a:t>k</a:t>
            </a:r>
            <a:r>
              <a:rPr lang="en-US" sz="2000" dirty="0" smtClean="0"/>
              <a:t>it</a:t>
            </a:r>
            <a:r>
              <a:rPr lang="en-US" sz="2000" dirty="0"/>
              <a:t>)</a:t>
            </a:r>
          </a:p>
          <a:p>
            <a:r>
              <a:rPr lang="en-US" sz="2000" dirty="0" smtClean="0"/>
              <a:t>“Double Duty” and “Over There” </a:t>
            </a:r>
            <a:r>
              <a:rPr lang="en-US" sz="2000" dirty="0"/>
              <a:t>(CDs)</a:t>
            </a:r>
          </a:p>
          <a:p>
            <a:r>
              <a:rPr lang="en-US" sz="2000" dirty="0" smtClean="0"/>
              <a:t>“Getting </a:t>
            </a:r>
            <a:r>
              <a:rPr lang="en-US" sz="2000" dirty="0"/>
              <a:t>Your Vehicle Ready for </a:t>
            </a:r>
            <a:r>
              <a:rPr lang="en-US" sz="2000" dirty="0" smtClean="0"/>
              <a:t>Storage” (article</a:t>
            </a:r>
            <a:r>
              <a:rPr lang="en-US" sz="2000" dirty="0"/>
              <a:t>)</a:t>
            </a:r>
          </a:p>
          <a:p>
            <a:r>
              <a:rPr lang="en-US" sz="2000" dirty="0" smtClean="0"/>
              <a:t>“Preparing </a:t>
            </a:r>
            <a:r>
              <a:rPr lang="en-US" sz="2000" dirty="0"/>
              <a:t>a Family Care </a:t>
            </a:r>
            <a:r>
              <a:rPr lang="en-US" sz="2000" dirty="0" smtClean="0"/>
              <a:t>Plan” (article</a:t>
            </a:r>
            <a:r>
              <a:rPr lang="en-US" sz="2000" dirty="0"/>
              <a:t>)</a:t>
            </a:r>
            <a:endParaRPr lang="en-US" dirty="0"/>
          </a:p>
        </p:txBody>
      </p:sp>
    </p:spTree>
    <p:extLst>
      <p:ext uri="{BB962C8B-B14F-4D97-AF65-F5344CB8AC3E}">
        <p14:creationId xmlns:p14="http://schemas.microsoft.com/office/powerpoint/2010/main" val="9396300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 Spouses and Significant Others"/>
          <p:cNvSpPr>
            <a:spLocks noGrp="1"/>
          </p:cNvSpPr>
          <p:nvPr>
            <p:ph type="ctrTitle"/>
          </p:nvPr>
        </p:nvSpPr>
        <p:spPr/>
        <p:txBody>
          <a:bodyPr/>
          <a:lstStyle/>
          <a:p>
            <a:r>
              <a:rPr lang="en-US" dirty="0"/>
              <a:t>Spouses </a:t>
            </a:r>
            <a:r>
              <a:rPr lang="en-US" dirty="0" smtClean="0"/>
              <a:t>and </a:t>
            </a:r>
            <a:r>
              <a:rPr lang="en-US" dirty="0"/>
              <a:t>Significant Others</a:t>
            </a:r>
          </a:p>
        </p:txBody>
      </p:sp>
      <p:sp>
        <p:nvSpPr>
          <p:cNvPr id="2" name="Left  Content"/>
          <p:cNvSpPr>
            <a:spLocks noGrp="1"/>
          </p:cNvSpPr>
          <p:nvPr>
            <p:ph idx="1"/>
          </p:nvPr>
        </p:nvSpPr>
        <p:spPr/>
        <p:txBody>
          <a:bodyPr/>
          <a:lstStyle/>
          <a:p>
            <a:pPr marL="0" indent="0">
              <a:buNone/>
            </a:pPr>
            <a:r>
              <a:rPr lang="en-US" b="1" dirty="0"/>
              <a:t>Topics</a:t>
            </a:r>
          </a:p>
          <a:p>
            <a:r>
              <a:rPr lang="en-US" dirty="0"/>
              <a:t>Preparing yourself </a:t>
            </a:r>
            <a:r>
              <a:rPr lang="en-US" dirty="0" smtClean="0"/>
              <a:t>emotionally</a:t>
            </a:r>
            <a:endParaRPr lang="en-US" dirty="0"/>
          </a:p>
          <a:p>
            <a:r>
              <a:rPr lang="en-US" dirty="0"/>
              <a:t>Ensuring your home and life are ready </a:t>
            </a:r>
          </a:p>
          <a:p>
            <a:r>
              <a:rPr lang="en-US" dirty="0"/>
              <a:t>Getting your family unit equipped </a:t>
            </a:r>
          </a:p>
        </p:txBody>
      </p:sp>
      <p:sp>
        <p:nvSpPr>
          <p:cNvPr id="4" name="Right Content"/>
          <p:cNvSpPr>
            <a:spLocks noGrp="1"/>
          </p:cNvSpPr>
          <p:nvPr>
            <p:ph idx="10"/>
          </p:nvPr>
        </p:nvSpPr>
        <p:spPr/>
        <p:txBody>
          <a:bodyPr/>
          <a:lstStyle/>
          <a:p>
            <a:pPr marL="0" indent="0">
              <a:buNone/>
            </a:pPr>
            <a:r>
              <a:rPr lang="en-US" b="1" dirty="0"/>
              <a:t>Resources</a:t>
            </a:r>
          </a:p>
          <a:p>
            <a:r>
              <a:rPr lang="en-US" dirty="0" smtClean="0"/>
              <a:t>“These Boots” </a:t>
            </a:r>
            <a:r>
              <a:rPr lang="en-US" dirty="0"/>
              <a:t>(CD</a:t>
            </a:r>
            <a:r>
              <a:rPr lang="en-US" dirty="0" smtClean="0"/>
              <a:t>)</a:t>
            </a:r>
            <a:endParaRPr lang="en-US" dirty="0"/>
          </a:p>
          <a:p>
            <a:r>
              <a:rPr lang="en-US" dirty="0" smtClean="0"/>
              <a:t>“Preparing </a:t>
            </a:r>
            <a:r>
              <a:rPr lang="en-US" dirty="0"/>
              <a:t>for Deployment: The Home </a:t>
            </a:r>
            <a:r>
              <a:rPr lang="en-US" dirty="0" smtClean="0"/>
              <a:t>Side” (article)</a:t>
            </a:r>
            <a:endParaRPr lang="en-US" dirty="0"/>
          </a:p>
          <a:p>
            <a:r>
              <a:rPr lang="en-US" dirty="0" smtClean="0"/>
              <a:t>“Managing </a:t>
            </a:r>
            <a:r>
              <a:rPr lang="en-US" dirty="0"/>
              <a:t>the Emotional Cycle of Deployment </a:t>
            </a:r>
            <a:r>
              <a:rPr lang="en-US" dirty="0" smtClean="0"/>
              <a:t>when your </a:t>
            </a:r>
            <a:r>
              <a:rPr lang="en-US" dirty="0"/>
              <a:t>Spouse is </a:t>
            </a:r>
            <a:r>
              <a:rPr lang="en-US" dirty="0" smtClean="0"/>
              <a:t>Deployed” (article</a:t>
            </a:r>
            <a:r>
              <a:rPr lang="en-US" dirty="0"/>
              <a:t>)</a:t>
            </a:r>
          </a:p>
        </p:txBody>
      </p:sp>
    </p:spTree>
    <p:extLst>
      <p:ext uri="{BB962C8B-B14F-4D97-AF65-F5344CB8AC3E}">
        <p14:creationId xmlns:p14="http://schemas.microsoft.com/office/powerpoint/2010/main" val="13972025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a:xfrm>
            <a:off x="0" y="0"/>
            <a:ext cx="9143999" cy="1366762"/>
          </a:xfrm>
          <a:prstGeom prst="rect">
            <a:avLst/>
          </a:prstGeom>
        </p:spPr>
        <p:txBody>
          <a:bodyPr/>
          <a:lstStyle/>
          <a:p>
            <a:r>
              <a:rPr lang="en-US" dirty="0" smtClean="0"/>
              <a:t>Children</a:t>
            </a:r>
            <a:endParaRPr lang="en-US" dirty="0"/>
          </a:p>
        </p:txBody>
      </p:sp>
      <p:sp>
        <p:nvSpPr>
          <p:cNvPr id="2" name="Left  Content"/>
          <p:cNvSpPr>
            <a:spLocks noGrp="1"/>
          </p:cNvSpPr>
          <p:nvPr>
            <p:ph idx="1"/>
          </p:nvPr>
        </p:nvSpPr>
        <p:spPr/>
        <p:txBody>
          <a:bodyPr/>
          <a:lstStyle/>
          <a:p>
            <a:pPr marL="0" indent="0">
              <a:buNone/>
            </a:pPr>
            <a:r>
              <a:rPr lang="en-US" b="1" dirty="0" smtClean="0"/>
              <a:t>Topics</a:t>
            </a:r>
          </a:p>
          <a:p>
            <a:r>
              <a:rPr lang="en-US" dirty="0" smtClean="0"/>
              <a:t>Preparing </a:t>
            </a:r>
            <a:r>
              <a:rPr lang="en-US" dirty="0"/>
              <a:t>your children </a:t>
            </a:r>
          </a:p>
          <a:p>
            <a:r>
              <a:rPr lang="en-US" dirty="0"/>
              <a:t>Interacting and connecting with your children </a:t>
            </a:r>
          </a:p>
          <a:p>
            <a:r>
              <a:rPr lang="en-US" dirty="0"/>
              <a:t>Entertaining and educating your </a:t>
            </a:r>
            <a:r>
              <a:rPr lang="en-US" dirty="0" smtClean="0"/>
              <a:t>children</a:t>
            </a:r>
            <a:endParaRPr lang="en-US" dirty="0"/>
          </a:p>
          <a:p>
            <a:r>
              <a:rPr lang="en-US" dirty="0"/>
              <a:t>Reviewing child care options</a:t>
            </a:r>
            <a:endParaRPr lang="en-US" dirty="0" smtClean="0"/>
          </a:p>
        </p:txBody>
      </p:sp>
      <p:sp>
        <p:nvSpPr>
          <p:cNvPr id="4" name="Right Content"/>
          <p:cNvSpPr>
            <a:spLocks noGrp="1"/>
          </p:cNvSpPr>
          <p:nvPr>
            <p:ph idx="10"/>
          </p:nvPr>
        </p:nvSpPr>
        <p:spPr/>
        <p:txBody>
          <a:bodyPr/>
          <a:lstStyle/>
          <a:p>
            <a:pPr marL="0" indent="0">
              <a:buNone/>
            </a:pPr>
            <a:r>
              <a:rPr lang="en-US" b="1" dirty="0" smtClean="0"/>
              <a:t>Resources</a:t>
            </a:r>
          </a:p>
          <a:p>
            <a:r>
              <a:rPr lang="en-US" dirty="0" smtClean="0"/>
              <a:t>“Sesame </a:t>
            </a:r>
            <a:r>
              <a:rPr lang="en-US" dirty="0"/>
              <a:t>Street: Talk, Listen and Connect: Deployments, Homecomings, </a:t>
            </a:r>
            <a:r>
              <a:rPr lang="en-US" dirty="0" smtClean="0"/>
              <a:t>Changes” </a:t>
            </a:r>
            <a:r>
              <a:rPr lang="en-US" dirty="0"/>
              <a:t>(DVD</a:t>
            </a:r>
            <a:r>
              <a:rPr lang="en-US" dirty="0" smtClean="0"/>
              <a:t>)</a:t>
            </a:r>
            <a:endParaRPr lang="en-US" dirty="0"/>
          </a:p>
          <a:p>
            <a:r>
              <a:rPr lang="en-US" dirty="0" smtClean="0"/>
              <a:t>“Choosing </a:t>
            </a:r>
            <a:r>
              <a:rPr lang="en-US" dirty="0"/>
              <a:t>a Caregiver for </a:t>
            </a:r>
            <a:r>
              <a:rPr lang="en-US" dirty="0" smtClean="0"/>
              <a:t>your </a:t>
            </a:r>
            <a:r>
              <a:rPr lang="en-US" dirty="0"/>
              <a:t>Child </a:t>
            </a:r>
            <a:r>
              <a:rPr lang="en-US" dirty="0" smtClean="0"/>
              <a:t>while </a:t>
            </a:r>
            <a:r>
              <a:rPr lang="en-US" dirty="0"/>
              <a:t>y</a:t>
            </a:r>
            <a:r>
              <a:rPr lang="en-US" dirty="0" smtClean="0"/>
              <a:t>ou’re Deployed” (article)</a:t>
            </a:r>
            <a:endParaRPr lang="en-US" dirty="0"/>
          </a:p>
          <a:p>
            <a:r>
              <a:rPr lang="en-US" dirty="0"/>
              <a:t>Sittercity ®</a:t>
            </a:r>
          </a:p>
        </p:txBody>
      </p:sp>
    </p:spTree>
    <p:extLst>
      <p:ext uri="{BB962C8B-B14F-4D97-AF65-F5344CB8AC3E}">
        <p14:creationId xmlns:p14="http://schemas.microsoft.com/office/powerpoint/2010/main" val="3045813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a:xfrm>
            <a:off x="0" y="0"/>
            <a:ext cx="9143999" cy="1366762"/>
          </a:xfrm>
          <a:prstGeom prst="rect">
            <a:avLst/>
          </a:prstGeom>
        </p:spPr>
        <p:txBody>
          <a:bodyPr/>
          <a:lstStyle/>
          <a:p>
            <a:r>
              <a:rPr lang="en-US" dirty="0" smtClean="0"/>
              <a:t>Teens</a:t>
            </a:r>
            <a:endParaRPr lang="en-US" dirty="0"/>
          </a:p>
        </p:txBody>
      </p:sp>
      <p:sp>
        <p:nvSpPr>
          <p:cNvPr id="2" name="Left  Content"/>
          <p:cNvSpPr>
            <a:spLocks noGrp="1"/>
          </p:cNvSpPr>
          <p:nvPr>
            <p:ph idx="1"/>
          </p:nvPr>
        </p:nvSpPr>
        <p:spPr/>
        <p:txBody>
          <a:bodyPr/>
          <a:lstStyle/>
          <a:p>
            <a:pPr marL="0" indent="0">
              <a:buNone/>
            </a:pPr>
            <a:r>
              <a:rPr lang="en-US" b="1" dirty="0" smtClean="0"/>
              <a:t>Topics</a:t>
            </a:r>
          </a:p>
          <a:p>
            <a:r>
              <a:rPr lang="en-US" dirty="0"/>
              <a:t>Preparing your teens</a:t>
            </a:r>
          </a:p>
          <a:p>
            <a:r>
              <a:rPr lang="en-US" dirty="0" smtClean="0"/>
              <a:t>Interacting </a:t>
            </a:r>
            <a:r>
              <a:rPr lang="en-US" dirty="0"/>
              <a:t>and connecting with your </a:t>
            </a:r>
            <a:r>
              <a:rPr lang="en-US" dirty="0" smtClean="0"/>
              <a:t>teens</a:t>
            </a:r>
            <a:endParaRPr lang="en-US" dirty="0"/>
          </a:p>
          <a:p>
            <a:r>
              <a:rPr lang="en-US" dirty="0"/>
              <a:t>Entertaining and educating your teens</a:t>
            </a:r>
            <a:endParaRPr lang="en-US" dirty="0" smtClean="0"/>
          </a:p>
        </p:txBody>
      </p:sp>
      <p:sp>
        <p:nvSpPr>
          <p:cNvPr id="4" name="Right Content"/>
          <p:cNvSpPr>
            <a:spLocks noGrp="1"/>
          </p:cNvSpPr>
          <p:nvPr>
            <p:ph idx="10"/>
          </p:nvPr>
        </p:nvSpPr>
        <p:spPr/>
        <p:txBody>
          <a:bodyPr/>
          <a:lstStyle/>
          <a:p>
            <a:pPr marL="0" indent="0">
              <a:buNone/>
            </a:pPr>
            <a:r>
              <a:rPr lang="en-US" b="1" dirty="0" smtClean="0"/>
              <a:t>Resources</a:t>
            </a:r>
          </a:p>
          <a:p>
            <a:r>
              <a:rPr lang="en-US" dirty="0" smtClean="0"/>
              <a:t>“Teenagers </a:t>
            </a:r>
            <a:r>
              <a:rPr lang="en-US" dirty="0"/>
              <a:t>and </a:t>
            </a:r>
            <a:r>
              <a:rPr lang="en-US" dirty="0" smtClean="0"/>
              <a:t>Deployment” (article</a:t>
            </a:r>
            <a:r>
              <a:rPr lang="en-US" dirty="0"/>
              <a:t>) </a:t>
            </a:r>
          </a:p>
          <a:p>
            <a:r>
              <a:rPr lang="en-US" dirty="0" smtClean="0"/>
              <a:t>“Staying </a:t>
            </a:r>
            <a:r>
              <a:rPr lang="en-US" dirty="0"/>
              <a:t>Involved in </a:t>
            </a:r>
            <a:r>
              <a:rPr lang="en-US" dirty="0" smtClean="0"/>
              <a:t>your </a:t>
            </a:r>
            <a:r>
              <a:rPr lang="en-US" dirty="0"/>
              <a:t>Child's or Teenager's Life </a:t>
            </a:r>
            <a:r>
              <a:rPr lang="en-US" dirty="0" smtClean="0"/>
              <a:t>when </a:t>
            </a:r>
            <a:r>
              <a:rPr lang="en-US" dirty="0"/>
              <a:t>y</a:t>
            </a:r>
            <a:r>
              <a:rPr lang="en-US" dirty="0" smtClean="0"/>
              <a:t>ou're Deployed”</a:t>
            </a:r>
            <a:endParaRPr lang="en-US" dirty="0"/>
          </a:p>
          <a:p>
            <a:r>
              <a:rPr lang="en-US" dirty="0" smtClean="0"/>
              <a:t>“Helping </a:t>
            </a:r>
            <a:r>
              <a:rPr lang="en-US" dirty="0"/>
              <a:t>Children Cope D</a:t>
            </a:r>
            <a:r>
              <a:rPr lang="en-US" dirty="0" smtClean="0"/>
              <a:t>uring Deployment” (article)</a:t>
            </a:r>
            <a:endParaRPr lang="en-US" dirty="0"/>
          </a:p>
          <a:p>
            <a:r>
              <a:rPr lang="en-US" dirty="0" err="1"/>
              <a:t>Tutor.com</a:t>
            </a:r>
            <a:r>
              <a:rPr lang="en-US" dirty="0"/>
              <a:t>™</a:t>
            </a:r>
          </a:p>
        </p:txBody>
      </p:sp>
    </p:spTree>
    <p:extLst>
      <p:ext uri="{BB962C8B-B14F-4D97-AF65-F5344CB8AC3E}">
        <p14:creationId xmlns:p14="http://schemas.microsoft.com/office/powerpoint/2010/main" val="28180591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 Extended Family"/>
          <p:cNvSpPr>
            <a:spLocks noGrp="1"/>
          </p:cNvSpPr>
          <p:nvPr>
            <p:ph type="ctrTitle"/>
          </p:nvPr>
        </p:nvSpPr>
        <p:spPr/>
        <p:txBody>
          <a:bodyPr/>
          <a:lstStyle/>
          <a:p>
            <a:r>
              <a:rPr lang="en-US" dirty="0"/>
              <a:t>Extended Family and </a:t>
            </a:r>
            <a:r>
              <a:rPr lang="en-US" dirty="0" smtClean="0"/>
              <a:t>Friends</a:t>
            </a:r>
            <a:endParaRPr lang="en-US" dirty="0"/>
          </a:p>
        </p:txBody>
      </p:sp>
      <p:pic>
        <p:nvPicPr>
          <p:cNvPr id="4" name="Family in Kitchen" descr="Image of family in kitche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267200" y="3614399"/>
            <a:ext cx="2782888" cy="1854200"/>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5" name="Senior Couple" descr="Image of senior coupl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135688" y="2253912"/>
            <a:ext cx="2366962" cy="1687512"/>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2" name="Content"/>
          <p:cNvSpPr>
            <a:spLocks noGrp="1"/>
          </p:cNvSpPr>
          <p:nvPr>
            <p:ph idx="1"/>
          </p:nvPr>
        </p:nvSpPr>
        <p:spPr>
          <a:xfrm>
            <a:off x="685800" y="1301545"/>
            <a:ext cx="4597400" cy="1796123"/>
          </a:xfrm>
        </p:spPr>
        <p:txBody>
          <a:bodyPr/>
          <a:lstStyle/>
          <a:p>
            <a:r>
              <a:rPr lang="en-US" sz="2600" dirty="0" smtClean="0"/>
              <a:t>Military </a:t>
            </a:r>
            <a:r>
              <a:rPr lang="en-US" sz="2600" dirty="0"/>
              <a:t>OneSource </a:t>
            </a:r>
            <a:endParaRPr lang="en-US" sz="2600" dirty="0" smtClean="0"/>
          </a:p>
          <a:p>
            <a:r>
              <a:rPr lang="en-US" sz="2600" dirty="0" err="1" smtClean="0"/>
              <a:t>MilitaryINSTALLATIONS</a:t>
            </a:r>
            <a:endParaRPr lang="en-US" sz="2600" dirty="0" smtClean="0"/>
          </a:p>
          <a:p>
            <a:r>
              <a:rPr lang="en-US" sz="2600" dirty="0" smtClean="0"/>
              <a:t>Caregiver resources</a:t>
            </a:r>
            <a:endParaRPr lang="en-US" sz="2600" dirty="0"/>
          </a:p>
        </p:txBody>
      </p:sp>
    </p:spTree>
    <p:extLst>
      <p:ext uri="{BB962C8B-B14F-4D97-AF65-F5344CB8AC3E}">
        <p14:creationId xmlns:p14="http://schemas.microsoft.com/office/powerpoint/2010/main" val="823778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p:txBody>
          <a:bodyPr/>
          <a:lstStyle/>
          <a:p>
            <a:r>
              <a:rPr lang="en-US" dirty="0" smtClean="0"/>
              <a:t>Financial Services</a:t>
            </a:r>
            <a:endParaRPr lang="en-US" dirty="0"/>
          </a:p>
        </p:txBody>
      </p:sp>
      <p:sp>
        <p:nvSpPr>
          <p:cNvPr id="3" name="Right Content"/>
          <p:cNvSpPr>
            <a:spLocks noGrp="1"/>
          </p:cNvSpPr>
          <p:nvPr>
            <p:ph idx="1"/>
          </p:nvPr>
        </p:nvSpPr>
        <p:spPr/>
        <p:txBody>
          <a:bodyPr/>
          <a:lstStyle/>
          <a:p>
            <a:pPr marL="0" indent="0">
              <a:spcBef>
                <a:spcPts val="480"/>
              </a:spcBef>
              <a:buClr>
                <a:srgbClr val="AC0000"/>
              </a:buClr>
              <a:buNone/>
              <a:defRPr/>
            </a:pPr>
            <a:r>
              <a:rPr lang="en-US" b="1" dirty="0"/>
              <a:t>Financial Counseling</a:t>
            </a:r>
          </a:p>
          <a:p>
            <a:pPr marL="274320" indent="-274320">
              <a:spcBef>
                <a:spcPts val="480"/>
              </a:spcBef>
              <a:buClr>
                <a:srgbClr val="AC0000"/>
              </a:buClr>
              <a:defRPr/>
            </a:pPr>
            <a:r>
              <a:rPr lang="en-US" dirty="0"/>
              <a:t>Budgeting and general financial management</a:t>
            </a:r>
          </a:p>
          <a:p>
            <a:pPr marL="274320" indent="-274320">
              <a:spcBef>
                <a:spcPts val="480"/>
              </a:spcBef>
              <a:buClr>
                <a:srgbClr val="AC0000"/>
              </a:buClr>
              <a:defRPr/>
            </a:pPr>
            <a:r>
              <a:rPr lang="en-US" dirty="0"/>
              <a:t>Debt management</a:t>
            </a:r>
          </a:p>
          <a:p>
            <a:pPr marL="274320" indent="-274320">
              <a:spcBef>
                <a:spcPts val="480"/>
              </a:spcBef>
              <a:buClr>
                <a:srgbClr val="AC0000"/>
              </a:buClr>
              <a:defRPr/>
            </a:pPr>
            <a:r>
              <a:rPr lang="en-US" dirty="0"/>
              <a:t>Housing </a:t>
            </a:r>
            <a:r>
              <a:rPr lang="en-US" dirty="0" smtClean="0"/>
              <a:t>counseling</a:t>
            </a:r>
            <a:endParaRPr lang="en-US" dirty="0"/>
          </a:p>
        </p:txBody>
      </p:sp>
      <p:sp>
        <p:nvSpPr>
          <p:cNvPr id="4" name="Left Content"/>
          <p:cNvSpPr>
            <a:spLocks noGrp="1"/>
          </p:cNvSpPr>
          <p:nvPr>
            <p:ph idx="10"/>
          </p:nvPr>
        </p:nvSpPr>
        <p:spPr/>
        <p:txBody>
          <a:bodyPr/>
          <a:lstStyle/>
          <a:p>
            <a:pPr marL="0" indent="0">
              <a:spcBef>
                <a:spcPts val="480"/>
              </a:spcBef>
              <a:buClr>
                <a:srgbClr val="AC0000"/>
              </a:buClr>
              <a:buNone/>
              <a:defRPr/>
            </a:pPr>
            <a:r>
              <a:rPr lang="en-US" b="1" dirty="0"/>
              <a:t>Financial Planning</a:t>
            </a:r>
          </a:p>
          <a:p>
            <a:pPr marL="354330">
              <a:spcBef>
                <a:spcPts val="480"/>
              </a:spcBef>
              <a:buClr>
                <a:srgbClr val="AC0000"/>
              </a:buClr>
              <a:defRPr/>
            </a:pPr>
            <a:r>
              <a:rPr lang="en-US" dirty="0"/>
              <a:t>Investing</a:t>
            </a:r>
          </a:p>
          <a:p>
            <a:pPr marL="354330">
              <a:spcBef>
                <a:spcPts val="480"/>
              </a:spcBef>
              <a:buClr>
                <a:srgbClr val="AC0000"/>
              </a:buClr>
              <a:defRPr/>
            </a:pPr>
            <a:r>
              <a:rPr lang="en-US" dirty="0"/>
              <a:t>Retirement planning</a:t>
            </a:r>
          </a:p>
          <a:p>
            <a:pPr marL="354330">
              <a:spcBef>
                <a:spcPts val="480"/>
              </a:spcBef>
              <a:buClr>
                <a:srgbClr val="AC0000"/>
              </a:buClr>
              <a:defRPr/>
            </a:pPr>
            <a:r>
              <a:rPr lang="en-US" dirty="0"/>
              <a:t>Planning for college</a:t>
            </a:r>
          </a:p>
          <a:p>
            <a:pPr marL="354330">
              <a:spcBef>
                <a:spcPts val="480"/>
              </a:spcBef>
              <a:buClr>
                <a:srgbClr val="AC0000"/>
              </a:buClr>
              <a:defRPr/>
            </a:pPr>
            <a:r>
              <a:rPr lang="en-US" dirty="0" smtClean="0"/>
              <a:t>TSP/401K/Pensions</a:t>
            </a:r>
            <a:endParaRPr lang="en-US" dirty="0"/>
          </a:p>
          <a:p>
            <a:pPr marL="354330">
              <a:spcBef>
                <a:spcPts val="480"/>
              </a:spcBef>
              <a:buClr>
                <a:srgbClr val="AC0000"/>
              </a:buClr>
              <a:defRPr/>
            </a:pPr>
            <a:r>
              <a:rPr lang="en-US" dirty="0"/>
              <a:t>Traditional and </a:t>
            </a:r>
            <a:r>
              <a:rPr lang="en-US" dirty="0" smtClean="0"/>
              <a:t/>
            </a:r>
            <a:br>
              <a:rPr lang="en-US" dirty="0" smtClean="0"/>
            </a:br>
            <a:r>
              <a:rPr lang="en-US" dirty="0" smtClean="0"/>
              <a:t>ROTH </a:t>
            </a:r>
            <a:r>
              <a:rPr lang="en-US" dirty="0"/>
              <a:t>IRAs</a:t>
            </a:r>
          </a:p>
          <a:p>
            <a:pPr marL="354330">
              <a:spcBef>
                <a:spcPts val="480"/>
              </a:spcBef>
              <a:buClr>
                <a:srgbClr val="AC0000"/>
              </a:buClr>
              <a:defRPr/>
            </a:pPr>
            <a:r>
              <a:rPr lang="en-US" dirty="0"/>
              <a:t>Assistance in selecting a certified financial planner in the local community</a:t>
            </a:r>
          </a:p>
          <a:p>
            <a:pPr marL="354330">
              <a:spcBef>
                <a:spcPts val="480"/>
              </a:spcBef>
              <a:buClr>
                <a:srgbClr val="AC0000"/>
              </a:buClr>
              <a:defRPr/>
            </a:pPr>
            <a:r>
              <a:rPr lang="en-US" dirty="0"/>
              <a:t>Tax </a:t>
            </a:r>
            <a:r>
              <a:rPr lang="en-US" dirty="0" smtClean="0"/>
              <a:t>questions and preparation</a:t>
            </a:r>
            <a:endParaRPr lang="en-US" dirty="0"/>
          </a:p>
        </p:txBody>
      </p:sp>
    </p:spTree>
    <p:extLst>
      <p:ext uri="{BB962C8B-B14F-4D97-AF65-F5344CB8AC3E}">
        <p14:creationId xmlns:p14="http://schemas.microsoft.com/office/powerpoint/2010/main" val="1614901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p:txBody>
          <a:bodyPr/>
          <a:lstStyle/>
          <a:p>
            <a:r>
              <a:rPr lang="en-US" dirty="0" smtClean="0"/>
              <a:t>Health and Wellness Coaching</a:t>
            </a:r>
            <a:endParaRPr lang="en-US" dirty="0"/>
          </a:p>
        </p:txBody>
      </p:sp>
      <p:sp>
        <p:nvSpPr>
          <p:cNvPr id="2" name="Left Content"/>
          <p:cNvSpPr>
            <a:spLocks noGrp="1"/>
          </p:cNvSpPr>
          <p:nvPr>
            <p:ph idx="1"/>
          </p:nvPr>
        </p:nvSpPr>
        <p:spPr>
          <a:xfrm>
            <a:off x="685800" y="1301545"/>
            <a:ext cx="4038600" cy="3978802"/>
          </a:xfrm>
        </p:spPr>
        <p:txBody>
          <a:bodyPr/>
          <a:lstStyle/>
          <a:p>
            <a:r>
              <a:rPr lang="en-US" sz="2000" dirty="0"/>
              <a:t>Individual coaching </a:t>
            </a:r>
            <a:r>
              <a:rPr lang="en-US" sz="2000" dirty="0" smtClean="0"/>
              <a:t>sessions</a:t>
            </a:r>
            <a:endParaRPr lang="en-US" sz="2000" dirty="0"/>
          </a:p>
          <a:p>
            <a:pPr lvl="1"/>
            <a:r>
              <a:rPr lang="en-US" sz="1800" dirty="0"/>
              <a:t>Telephone-</a:t>
            </a:r>
            <a:r>
              <a:rPr lang="en-US" sz="1800" dirty="0" smtClean="0"/>
              <a:t>based</a:t>
            </a:r>
            <a:endParaRPr lang="en-US" sz="1800" dirty="0"/>
          </a:p>
          <a:p>
            <a:pPr lvl="1"/>
            <a:r>
              <a:rPr lang="en-US" sz="1800" dirty="0" smtClean="0"/>
              <a:t>Online</a:t>
            </a:r>
            <a:endParaRPr lang="en-US" sz="1800" dirty="0"/>
          </a:p>
          <a:p>
            <a:r>
              <a:rPr lang="en-US" sz="2000" dirty="0"/>
              <a:t>Health and wellness </a:t>
            </a:r>
            <a:r>
              <a:rPr lang="en-US" sz="2000" dirty="0" smtClean="0"/>
              <a:t>issues</a:t>
            </a:r>
            <a:endParaRPr lang="en-US" sz="2000" dirty="0"/>
          </a:p>
          <a:p>
            <a:pPr lvl="1"/>
            <a:r>
              <a:rPr lang="en-US" sz="1800" dirty="0"/>
              <a:t>Weight </a:t>
            </a:r>
            <a:r>
              <a:rPr lang="en-US" sz="1800" dirty="0" smtClean="0"/>
              <a:t>loss</a:t>
            </a:r>
            <a:endParaRPr lang="en-US" sz="1800" dirty="0"/>
          </a:p>
          <a:p>
            <a:pPr lvl="1"/>
            <a:r>
              <a:rPr lang="en-US" sz="1800" dirty="0"/>
              <a:t>Fitness and </a:t>
            </a:r>
            <a:r>
              <a:rPr lang="en-US" sz="1800" dirty="0" smtClean="0"/>
              <a:t>exercise</a:t>
            </a:r>
            <a:endParaRPr lang="en-US" sz="1800" dirty="0"/>
          </a:p>
          <a:p>
            <a:pPr lvl="1"/>
            <a:r>
              <a:rPr lang="en-US" sz="1800" dirty="0" smtClean="0"/>
              <a:t>Nutrition</a:t>
            </a:r>
            <a:endParaRPr lang="en-US" sz="1800" dirty="0"/>
          </a:p>
          <a:p>
            <a:pPr lvl="1"/>
            <a:r>
              <a:rPr lang="en-US" sz="1800" dirty="0"/>
              <a:t>General health (stress management, resiliency, etc.</a:t>
            </a:r>
            <a:r>
              <a:rPr lang="en-US" sz="1800" dirty="0" smtClean="0"/>
              <a:t>)</a:t>
            </a:r>
            <a:endParaRPr lang="en-US" sz="1800" dirty="0"/>
          </a:p>
          <a:p>
            <a:r>
              <a:rPr lang="en-US" sz="2000" dirty="0"/>
              <a:t>Health risk </a:t>
            </a:r>
            <a:r>
              <a:rPr lang="en-US" sz="2000" dirty="0" smtClean="0"/>
              <a:t>assessments</a:t>
            </a:r>
            <a:endParaRPr lang="en-US" sz="2000" dirty="0"/>
          </a:p>
          <a:p>
            <a:pPr lvl="1"/>
            <a:r>
              <a:rPr lang="en-US" sz="1800" dirty="0"/>
              <a:t>Individualized </a:t>
            </a:r>
            <a:r>
              <a:rPr lang="en-US" sz="1800" dirty="0" smtClean="0"/>
              <a:t>plans</a:t>
            </a:r>
            <a:endParaRPr lang="en-US" sz="1800" dirty="0"/>
          </a:p>
          <a:p>
            <a:pPr lvl="1"/>
            <a:r>
              <a:rPr lang="en-US" sz="1800" dirty="0"/>
              <a:t>Goal </a:t>
            </a:r>
            <a:r>
              <a:rPr lang="en-US" sz="1800" dirty="0" smtClean="0"/>
              <a:t>setting</a:t>
            </a:r>
            <a:endParaRPr lang="en-US" sz="1800" dirty="0"/>
          </a:p>
          <a:p>
            <a:pPr lvl="1"/>
            <a:r>
              <a:rPr lang="en-US" sz="1800" dirty="0"/>
              <a:t>Outreach and </a:t>
            </a:r>
            <a:r>
              <a:rPr lang="en-US" sz="1800" dirty="0" smtClean="0"/>
              <a:t>engagement</a:t>
            </a:r>
          </a:p>
        </p:txBody>
      </p:sp>
      <p:sp>
        <p:nvSpPr>
          <p:cNvPr id="6" name="Right Content"/>
          <p:cNvSpPr>
            <a:spLocks noGrp="1"/>
          </p:cNvSpPr>
          <p:nvPr>
            <p:ph idx="10"/>
          </p:nvPr>
        </p:nvSpPr>
        <p:spPr/>
        <p:txBody>
          <a:bodyPr/>
          <a:lstStyle/>
          <a:p>
            <a:r>
              <a:rPr lang="en-US" sz="2000" dirty="0" smtClean="0"/>
              <a:t>Self-directed coaching</a:t>
            </a:r>
          </a:p>
          <a:p>
            <a:pPr lvl="1"/>
            <a:r>
              <a:rPr lang="en-US" sz="1800" dirty="0" err="1" smtClean="0"/>
              <a:t>LivingEasy</a:t>
            </a:r>
            <a:r>
              <a:rPr lang="en-US" sz="1800" b="1" dirty="0"/>
              <a:t> ™</a:t>
            </a:r>
            <a:endParaRPr lang="en-US" sz="1800" dirty="0" smtClean="0"/>
          </a:p>
          <a:p>
            <a:pPr lvl="1"/>
            <a:r>
              <a:rPr lang="en-US" sz="1800" dirty="0" err="1" smtClean="0"/>
              <a:t>LivingLean</a:t>
            </a:r>
            <a:r>
              <a:rPr lang="en-US" sz="1800" b="1" dirty="0"/>
              <a:t> ™</a:t>
            </a:r>
            <a:endParaRPr lang="en-US" sz="1800" dirty="0" smtClean="0"/>
          </a:p>
          <a:p>
            <a:pPr lvl="1"/>
            <a:r>
              <a:rPr lang="en-US" sz="1800" dirty="0" err="1" smtClean="0"/>
              <a:t>LivingFit</a:t>
            </a:r>
            <a:r>
              <a:rPr lang="en-US" sz="1800" b="1" dirty="0"/>
              <a:t> ™</a:t>
            </a:r>
            <a:endParaRPr lang="en-US" sz="1800" dirty="0" smtClean="0"/>
          </a:p>
          <a:p>
            <a:pPr lvl="1"/>
            <a:r>
              <a:rPr lang="en-US" sz="1800" dirty="0" err="1" smtClean="0"/>
              <a:t>LivingFree</a:t>
            </a:r>
            <a:r>
              <a:rPr lang="en-US" sz="1800" b="1" dirty="0"/>
              <a:t> ™</a:t>
            </a:r>
            <a:endParaRPr lang="en-US" sz="1800" dirty="0"/>
          </a:p>
        </p:txBody>
      </p:sp>
    </p:spTree>
    <p:extLst>
      <p:ext uri="{BB962C8B-B14F-4D97-AF65-F5344CB8AC3E}">
        <p14:creationId xmlns:p14="http://schemas.microsoft.com/office/powerpoint/2010/main" val="1376928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p:txBody>
          <a:bodyPr/>
          <a:lstStyle/>
          <a:p>
            <a:r>
              <a:rPr lang="en-US" dirty="0" smtClean="0"/>
              <a:t>Career</a:t>
            </a:r>
            <a:endParaRPr lang="en-US" dirty="0"/>
          </a:p>
        </p:txBody>
      </p:sp>
      <p:sp>
        <p:nvSpPr>
          <p:cNvPr id="4" name="Left Content"/>
          <p:cNvSpPr>
            <a:spLocks noGrp="1"/>
          </p:cNvSpPr>
          <p:nvPr>
            <p:ph idx="1"/>
          </p:nvPr>
        </p:nvSpPr>
        <p:spPr/>
        <p:txBody>
          <a:bodyPr/>
          <a:lstStyle/>
          <a:p>
            <a:pPr marL="0" indent="0">
              <a:lnSpc>
                <a:spcPct val="90000"/>
              </a:lnSpc>
              <a:buNone/>
            </a:pPr>
            <a:r>
              <a:rPr lang="en-US" b="1" dirty="0"/>
              <a:t>Topics</a:t>
            </a:r>
          </a:p>
          <a:p>
            <a:pPr>
              <a:spcBef>
                <a:spcPts val="475"/>
              </a:spcBef>
              <a:buClr>
                <a:srgbClr val="AC0000"/>
              </a:buClr>
            </a:pPr>
            <a:r>
              <a:rPr lang="en-US" dirty="0">
                <a:ea typeface="ＭＳ Ｐゴシック" charset="0"/>
              </a:rPr>
              <a:t>Choosing a career</a:t>
            </a:r>
          </a:p>
          <a:p>
            <a:pPr>
              <a:spcBef>
                <a:spcPts val="475"/>
              </a:spcBef>
              <a:buClr>
                <a:srgbClr val="AC0000"/>
              </a:buClr>
            </a:pPr>
            <a:r>
              <a:rPr lang="en-US" dirty="0">
                <a:ea typeface="ＭＳ Ｐゴシック" charset="0"/>
              </a:rPr>
              <a:t>Finding a job</a:t>
            </a:r>
          </a:p>
          <a:p>
            <a:pPr>
              <a:spcBef>
                <a:spcPts val="475"/>
              </a:spcBef>
              <a:buClr>
                <a:srgbClr val="AC0000"/>
              </a:buClr>
            </a:pPr>
            <a:r>
              <a:rPr lang="en-US" dirty="0">
                <a:ea typeface="ＭＳ Ｐゴシック" charset="0"/>
              </a:rPr>
              <a:t>Effectiveness at work</a:t>
            </a:r>
          </a:p>
          <a:p>
            <a:pPr>
              <a:spcBef>
                <a:spcPts val="475"/>
              </a:spcBef>
              <a:buClr>
                <a:srgbClr val="AC0000"/>
              </a:buClr>
            </a:pPr>
            <a:r>
              <a:rPr lang="en-US" dirty="0">
                <a:ea typeface="ＭＳ Ｐゴシック" charset="0"/>
              </a:rPr>
              <a:t>Management </a:t>
            </a:r>
            <a:r>
              <a:rPr lang="en-US" dirty="0" smtClean="0">
                <a:ea typeface="ＭＳ Ｐゴシック" charset="0"/>
              </a:rPr>
              <a:t>skills</a:t>
            </a:r>
            <a:endParaRPr lang="en-US" dirty="0">
              <a:ea typeface="ＭＳ Ｐゴシック" charset="0"/>
            </a:endParaRPr>
          </a:p>
        </p:txBody>
      </p:sp>
      <p:sp>
        <p:nvSpPr>
          <p:cNvPr id="6" name="Right Content"/>
          <p:cNvSpPr>
            <a:spLocks noGrp="1"/>
          </p:cNvSpPr>
          <p:nvPr>
            <p:ph idx="10"/>
          </p:nvPr>
        </p:nvSpPr>
        <p:spPr/>
        <p:txBody>
          <a:bodyPr/>
          <a:lstStyle/>
          <a:p>
            <a:pPr marL="0" indent="0">
              <a:buNone/>
            </a:pPr>
            <a:r>
              <a:rPr lang="en-US" b="1" dirty="0" smtClean="0"/>
              <a:t>Resources</a:t>
            </a:r>
            <a:endParaRPr lang="en-US" b="1" dirty="0"/>
          </a:p>
          <a:p>
            <a:r>
              <a:rPr lang="en-US" dirty="0"/>
              <a:t>Spouse Education &amp; Career Opportunities </a:t>
            </a:r>
            <a:r>
              <a:rPr lang="en-US" dirty="0" smtClean="0"/>
              <a:t>Center</a:t>
            </a:r>
            <a:endParaRPr lang="en-US" dirty="0"/>
          </a:p>
          <a:p>
            <a:pPr lvl="1"/>
            <a:r>
              <a:rPr lang="en-US" dirty="0"/>
              <a:t>Career </a:t>
            </a:r>
            <a:r>
              <a:rPr lang="en-US" dirty="0" smtClean="0"/>
              <a:t>assessments</a:t>
            </a:r>
            <a:endParaRPr lang="en-US" dirty="0"/>
          </a:p>
          <a:p>
            <a:pPr lvl="1"/>
            <a:r>
              <a:rPr lang="en-US" dirty="0"/>
              <a:t>Employment </a:t>
            </a:r>
            <a:r>
              <a:rPr lang="en-US" dirty="0" smtClean="0"/>
              <a:t>readiness</a:t>
            </a:r>
            <a:endParaRPr lang="en-US" dirty="0"/>
          </a:p>
          <a:p>
            <a:pPr lvl="2"/>
            <a:r>
              <a:rPr lang="en-US" dirty="0"/>
              <a:t>Web </a:t>
            </a:r>
            <a:r>
              <a:rPr lang="en-US" dirty="0" smtClean="0"/>
              <a:t>links</a:t>
            </a:r>
            <a:endParaRPr lang="en-US" dirty="0"/>
          </a:p>
          <a:p>
            <a:pPr lvl="2"/>
            <a:r>
              <a:rPr lang="en-US" dirty="0" smtClean="0"/>
              <a:t>Newsletters</a:t>
            </a:r>
          </a:p>
          <a:p>
            <a:r>
              <a:rPr lang="en-US" dirty="0" smtClean="0"/>
              <a:t>Military Spouse Employment Partnership</a:t>
            </a:r>
            <a:endParaRPr lang="en-US" dirty="0"/>
          </a:p>
        </p:txBody>
      </p:sp>
    </p:spTree>
    <p:extLst>
      <p:ext uri="{BB962C8B-B14F-4D97-AF65-F5344CB8AC3E}">
        <p14:creationId xmlns:p14="http://schemas.microsoft.com/office/powerpoint/2010/main" val="176744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p:txBody>
          <a:bodyPr/>
          <a:lstStyle/>
          <a:p>
            <a:r>
              <a:rPr lang="en-US" dirty="0" smtClean="0"/>
              <a:t>General Eligibility</a:t>
            </a:r>
            <a:endParaRPr lang="en-US" dirty="0"/>
          </a:p>
        </p:txBody>
      </p:sp>
      <p:sp>
        <p:nvSpPr>
          <p:cNvPr id="2" name="Content"/>
          <p:cNvSpPr>
            <a:spLocks noGrp="1"/>
          </p:cNvSpPr>
          <p:nvPr>
            <p:ph idx="1"/>
          </p:nvPr>
        </p:nvSpPr>
        <p:spPr/>
        <p:txBody>
          <a:bodyPr/>
          <a:lstStyle/>
          <a:p>
            <a:r>
              <a:rPr lang="en-US" dirty="0"/>
              <a:t>Active duty, National Guard and </a:t>
            </a:r>
            <a:r>
              <a:rPr lang="en-US" dirty="0" smtClean="0"/>
              <a:t>Reserve Component service </a:t>
            </a:r>
            <a:r>
              <a:rPr lang="en-US" dirty="0"/>
              <a:t>members </a:t>
            </a:r>
          </a:p>
          <a:p>
            <a:r>
              <a:rPr lang="en-US" dirty="0"/>
              <a:t>Immediate family members</a:t>
            </a:r>
          </a:p>
          <a:p>
            <a:r>
              <a:rPr lang="en-US" dirty="0"/>
              <a:t>Coast </a:t>
            </a:r>
            <a:r>
              <a:rPr lang="en-US" dirty="0" smtClean="0"/>
              <a:t>Guard </a:t>
            </a:r>
            <a:r>
              <a:rPr lang="en-US" dirty="0"/>
              <a:t>when activated with the Navy</a:t>
            </a:r>
          </a:p>
          <a:p>
            <a:r>
              <a:rPr lang="en-US" dirty="0"/>
              <a:t>Civilian Expeditionary </a:t>
            </a:r>
            <a:r>
              <a:rPr lang="en-US" dirty="0" smtClean="0"/>
              <a:t>Workforce</a:t>
            </a:r>
            <a:endParaRPr lang="en-US" dirty="0"/>
          </a:p>
        </p:txBody>
      </p:sp>
    </p:spTree>
    <p:extLst>
      <p:ext uri="{BB962C8B-B14F-4D97-AF65-F5344CB8AC3E}">
        <p14:creationId xmlns:p14="http://schemas.microsoft.com/office/powerpoint/2010/main" val="661542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p:txBody>
          <a:bodyPr/>
          <a:lstStyle/>
          <a:p>
            <a:r>
              <a:rPr lang="en-US" dirty="0" smtClean="0"/>
              <a:t>Education</a:t>
            </a:r>
            <a:endParaRPr lang="en-US" dirty="0"/>
          </a:p>
        </p:txBody>
      </p:sp>
      <p:sp>
        <p:nvSpPr>
          <p:cNvPr id="4" name="Left Content"/>
          <p:cNvSpPr>
            <a:spLocks noGrp="1"/>
          </p:cNvSpPr>
          <p:nvPr>
            <p:ph idx="1"/>
          </p:nvPr>
        </p:nvSpPr>
        <p:spPr/>
        <p:txBody>
          <a:bodyPr/>
          <a:lstStyle/>
          <a:p>
            <a:pPr marL="0" indent="0">
              <a:lnSpc>
                <a:spcPct val="90000"/>
              </a:lnSpc>
              <a:buNone/>
            </a:pPr>
            <a:r>
              <a:rPr lang="en-US" sz="2000" b="1" dirty="0"/>
              <a:t>Topics</a:t>
            </a:r>
          </a:p>
          <a:p>
            <a:pPr>
              <a:spcBef>
                <a:spcPts val="375"/>
              </a:spcBef>
              <a:buClr>
                <a:srgbClr val="AC0000"/>
              </a:buClr>
            </a:pPr>
            <a:r>
              <a:rPr lang="en-US" dirty="0">
                <a:ea typeface="ＭＳ Ｐゴシック" charset="0"/>
              </a:rPr>
              <a:t>K-12 education</a:t>
            </a:r>
          </a:p>
          <a:p>
            <a:pPr>
              <a:spcBef>
                <a:spcPts val="375"/>
              </a:spcBef>
              <a:buClr>
                <a:srgbClr val="AC0000"/>
              </a:buClr>
            </a:pPr>
            <a:r>
              <a:rPr lang="en-US" dirty="0">
                <a:ea typeface="ＭＳ Ｐゴシック" charset="0"/>
              </a:rPr>
              <a:t>Adjusting to college</a:t>
            </a:r>
          </a:p>
          <a:p>
            <a:pPr>
              <a:spcBef>
                <a:spcPts val="375"/>
              </a:spcBef>
              <a:buClr>
                <a:srgbClr val="AC0000"/>
              </a:buClr>
            </a:pPr>
            <a:r>
              <a:rPr lang="en-US" dirty="0">
                <a:ea typeface="ＭＳ Ｐゴシック" charset="0"/>
              </a:rPr>
              <a:t>Financial aid and scholarships</a:t>
            </a:r>
          </a:p>
          <a:p>
            <a:pPr>
              <a:spcBef>
                <a:spcPts val="375"/>
              </a:spcBef>
              <a:buClr>
                <a:srgbClr val="AC0000"/>
              </a:buClr>
            </a:pPr>
            <a:r>
              <a:rPr lang="en-US" dirty="0">
                <a:ea typeface="ＭＳ Ｐゴシック" charset="0"/>
              </a:rPr>
              <a:t>Alternatives to college</a:t>
            </a:r>
          </a:p>
          <a:p>
            <a:pPr>
              <a:spcBef>
                <a:spcPts val="375"/>
              </a:spcBef>
              <a:buClr>
                <a:srgbClr val="AC0000"/>
              </a:buClr>
            </a:pPr>
            <a:r>
              <a:rPr lang="en-US" dirty="0">
                <a:ea typeface="ＭＳ Ｐゴシック" charset="0"/>
              </a:rPr>
              <a:t>Continuing education</a:t>
            </a:r>
          </a:p>
        </p:txBody>
      </p:sp>
      <p:sp>
        <p:nvSpPr>
          <p:cNvPr id="5" name="Right Content"/>
          <p:cNvSpPr>
            <a:spLocks noGrp="1"/>
          </p:cNvSpPr>
          <p:nvPr>
            <p:ph idx="10"/>
          </p:nvPr>
        </p:nvSpPr>
        <p:spPr/>
        <p:txBody>
          <a:bodyPr/>
          <a:lstStyle/>
          <a:p>
            <a:pPr marL="0" indent="0">
              <a:lnSpc>
                <a:spcPct val="90000"/>
              </a:lnSpc>
              <a:buNone/>
            </a:pPr>
            <a:r>
              <a:rPr lang="en-US" sz="2000" b="1" dirty="0"/>
              <a:t>Resources</a:t>
            </a:r>
          </a:p>
          <a:p>
            <a:pPr>
              <a:spcBef>
                <a:spcPts val="375"/>
              </a:spcBef>
              <a:buClr>
                <a:srgbClr val="AC0000"/>
              </a:buClr>
            </a:pPr>
            <a:r>
              <a:rPr lang="en-US" dirty="0">
                <a:ea typeface="ＭＳ Ｐゴシック" charset="0"/>
              </a:rPr>
              <a:t>School locators</a:t>
            </a:r>
          </a:p>
          <a:p>
            <a:pPr>
              <a:spcBef>
                <a:spcPts val="375"/>
              </a:spcBef>
              <a:buClr>
                <a:srgbClr val="AC0000"/>
              </a:buClr>
            </a:pPr>
            <a:r>
              <a:rPr lang="en-US" dirty="0">
                <a:ea typeface="ＭＳ Ｐゴシック" charset="0"/>
              </a:rPr>
              <a:t>DoD </a:t>
            </a:r>
            <a:r>
              <a:rPr lang="en-US" dirty="0" smtClean="0">
                <a:ea typeface="ＭＳ Ｐゴシック" charset="0"/>
              </a:rPr>
              <a:t>Morale, Welfare and Recreation </a:t>
            </a:r>
            <a:r>
              <a:rPr lang="en-US" dirty="0">
                <a:ea typeface="ＭＳ Ｐゴシック" charset="0"/>
              </a:rPr>
              <a:t>Libraries Education Resource Center</a:t>
            </a:r>
          </a:p>
          <a:p>
            <a:pPr>
              <a:spcBef>
                <a:spcPts val="375"/>
              </a:spcBef>
              <a:buClr>
                <a:srgbClr val="AC0000"/>
              </a:buClr>
            </a:pPr>
            <a:r>
              <a:rPr lang="en-US" dirty="0">
                <a:ea typeface="ＭＳ Ｐゴシック" charset="0"/>
              </a:rPr>
              <a:t>College </a:t>
            </a:r>
            <a:r>
              <a:rPr lang="en-US" dirty="0" smtClean="0">
                <a:ea typeface="ＭＳ Ｐゴシック" charset="0"/>
              </a:rPr>
              <a:t>Navigator</a:t>
            </a:r>
            <a:endParaRPr lang="en-US" dirty="0">
              <a:ea typeface="ＭＳ Ｐゴシック" charset="0"/>
            </a:endParaRPr>
          </a:p>
          <a:p>
            <a:pPr>
              <a:spcBef>
                <a:spcPts val="375"/>
              </a:spcBef>
              <a:buClr>
                <a:srgbClr val="AC0000"/>
              </a:buClr>
            </a:pPr>
            <a:r>
              <a:rPr lang="en-US" dirty="0">
                <a:ea typeface="ＭＳ Ｐゴシック" charset="0"/>
              </a:rPr>
              <a:t>Military Spouse Education Resource Guide</a:t>
            </a:r>
          </a:p>
          <a:p>
            <a:pPr>
              <a:spcBef>
                <a:spcPts val="375"/>
              </a:spcBef>
              <a:buClr>
                <a:srgbClr val="AC0000"/>
              </a:buClr>
            </a:pPr>
            <a:r>
              <a:rPr lang="en-US" dirty="0">
                <a:ea typeface="ＭＳ Ｐゴシック" charset="0"/>
              </a:rPr>
              <a:t>Military Spouse Employment Partnership</a:t>
            </a:r>
          </a:p>
          <a:p>
            <a:pPr>
              <a:spcBef>
                <a:spcPts val="375"/>
              </a:spcBef>
              <a:buClr>
                <a:srgbClr val="AC0000"/>
              </a:buClr>
            </a:pPr>
            <a:r>
              <a:rPr lang="en-US" dirty="0">
                <a:ea typeface="ＭＳ Ｐゴシック" charset="0"/>
              </a:rPr>
              <a:t>Spouse Education &amp; Career Opportunities </a:t>
            </a:r>
            <a:r>
              <a:rPr lang="en-US" dirty="0" smtClean="0">
                <a:ea typeface="ＭＳ Ｐゴシック" charset="0"/>
              </a:rPr>
              <a:t>Center</a:t>
            </a:r>
            <a:endParaRPr lang="en-US" dirty="0">
              <a:ea typeface="ＭＳ Ｐゴシック" charset="0"/>
            </a:endParaRPr>
          </a:p>
        </p:txBody>
      </p:sp>
    </p:spTree>
    <p:extLst>
      <p:ext uri="{BB962C8B-B14F-4D97-AF65-F5344CB8AC3E}">
        <p14:creationId xmlns:p14="http://schemas.microsoft.com/office/powerpoint/2010/main" val="3625147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pPr algn="ctr"/>
            <a:r>
              <a:rPr lang="en-US" dirty="0"/>
              <a:t>Spouse Education and </a:t>
            </a:r>
            <a:br>
              <a:rPr lang="en-US" dirty="0"/>
            </a:br>
            <a:r>
              <a:rPr lang="en-US" dirty="0"/>
              <a:t>Career Opportunities Program</a:t>
            </a:r>
          </a:p>
        </p:txBody>
      </p:sp>
      <p:sp>
        <p:nvSpPr>
          <p:cNvPr id="10" name="Text Placeholder 9"/>
          <p:cNvSpPr>
            <a:spLocks noGrp="1"/>
          </p:cNvSpPr>
          <p:nvPr>
            <p:ph type="body" sz="quarter" idx="22"/>
          </p:nvPr>
        </p:nvSpPr>
        <p:spPr/>
        <p:txBody>
          <a:bodyPr/>
          <a:lstStyle/>
          <a:p>
            <a:pPr lvl="0"/>
            <a:r>
              <a:rPr lang="en-US" dirty="0"/>
              <a:t>Military Spouse Career Center at Military </a:t>
            </a:r>
            <a:r>
              <a:rPr lang="en-US" dirty="0" smtClean="0"/>
              <a:t>OneSource</a:t>
            </a:r>
            <a:endParaRPr lang="en-US" dirty="0"/>
          </a:p>
        </p:txBody>
      </p:sp>
      <p:sp>
        <p:nvSpPr>
          <p:cNvPr id="9" name="Text Placeholder 8"/>
          <p:cNvSpPr>
            <a:spLocks noGrp="1"/>
          </p:cNvSpPr>
          <p:nvPr>
            <p:ph type="body" sz="quarter" idx="23"/>
          </p:nvPr>
        </p:nvSpPr>
        <p:spPr>
          <a:xfrm>
            <a:off x="3418267" y="1516947"/>
            <a:ext cx="5187554" cy="1378652"/>
          </a:xfrm>
          <a:custGeom>
            <a:avLst/>
            <a:gdLst>
              <a:gd name="connsiteX0" fmla="*/ 0 w 5398284"/>
              <a:gd name="connsiteY0" fmla="*/ 229780 h 1378652"/>
              <a:gd name="connsiteX1" fmla="*/ 229780 w 5398284"/>
              <a:gd name="connsiteY1" fmla="*/ 0 h 1378652"/>
              <a:gd name="connsiteX2" fmla="*/ 5168504 w 5398284"/>
              <a:gd name="connsiteY2" fmla="*/ 0 h 1378652"/>
              <a:gd name="connsiteX3" fmla="*/ 5398284 w 5398284"/>
              <a:gd name="connsiteY3" fmla="*/ 229780 h 1378652"/>
              <a:gd name="connsiteX4" fmla="*/ 5398284 w 5398284"/>
              <a:gd name="connsiteY4" fmla="*/ 1148872 h 1378652"/>
              <a:gd name="connsiteX5" fmla="*/ 5168504 w 5398284"/>
              <a:gd name="connsiteY5" fmla="*/ 1378652 h 1378652"/>
              <a:gd name="connsiteX6" fmla="*/ 229780 w 5398284"/>
              <a:gd name="connsiteY6" fmla="*/ 1378652 h 1378652"/>
              <a:gd name="connsiteX7" fmla="*/ 0 w 5398284"/>
              <a:gd name="connsiteY7" fmla="*/ 1148872 h 1378652"/>
              <a:gd name="connsiteX8" fmla="*/ 0 w 5398284"/>
              <a:gd name="connsiteY8" fmla="*/ 229780 h 1378652"/>
              <a:gd name="connsiteX0" fmla="*/ 16 w 5398300"/>
              <a:gd name="connsiteY0" fmla="*/ 229780 h 1378652"/>
              <a:gd name="connsiteX1" fmla="*/ 229796 w 5398300"/>
              <a:gd name="connsiteY1" fmla="*/ 0 h 1378652"/>
              <a:gd name="connsiteX2" fmla="*/ 5168520 w 5398300"/>
              <a:gd name="connsiteY2" fmla="*/ 0 h 1378652"/>
              <a:gd name="connsiteX3" fmla="*/ 5398300 w 5398300"/>
              <a:gd name="connsiteY3" fmla="*/ 229780 h 1378652"/>
              <a:gd name="connsiteX4" fmla="*/ 5398300 w 5398300"/>
              <a:gd name="connsiteY4" fmla="*/ 1148872 h 1378652"/>
              <a:gd name="connsiteX5" fmla="*/ 5168520 w 5398300"/>
              <a:gd name="connsiteY5" fmla="*/ 1378652 h 1378652"/>
              <a:gd name="connsiteX6" fmla="*/ 229796 w 5398300"/>
              <a:gd name="connsiteY6" fmla="*/ 1378652 h 1378652"/>
              <a:gd name="connsiteX7" fmla="*/ 16 w 5398300"/>
              <a:gd name="connsiteY7" fmla="*/ 1148872 h 1378652"/>
              <a:gd name="connsiteX8" fmla="*/ 254817 w 5398300"/>
              <a:gd name="connsiteY8" fmla="*/ 511878 h 1378652"/>
              <a:gd name="connsiteX9" fmla="*/ 16 w 5398300"/>
              <a:gd name="connsiteY9" fmla="*/ 229780 h 1378652"/>
              <a:gd name="connsiteX0" fmla="*/ 374511 w 5517994"/>
              <a:gd name="connsiteY0" fmla="*/ 511878 h 1378652"/>
              <a:gd name="connsiteX1" fmla="*/ 349490 w 5517994"/>
              <a:gd name="connsiteY1" fmla="*/ 0 h 1378652"/>
              <a:gd name="connsiteX2" fmla="*/ 5288214 w 5517994"/>
              <a:gd name="connsiteY2" fmla="*/ 0 h 1378652"/>
              <a:gd name="connsiteX3" fmla="*/ 5517994 w 5517994"/>
              <a:gd name="connsiteY3" fmla="*/ 229780 h 1378652"/>
              <a:gd name="connsiteX4" fmla="*/ 5517994 w 5517994"/>
              <a:gd name="connsiteY4" fmla="*/ 1148872 h 1378652"/>
              <a:gd name="connsiteX5" fmla="*/ 5288214 w 5517994"/>
              <a:gd name="connsiteY5" fmla="*/ 1378652 h 1378652"/>
              <a:gd name="connsiteX6" fmla="*/ 349490 w 5517994"/>
              <a:gd name="connsiteY6" fmla="*/ 1378652 h 1378652"/>
              <a:gd name="connsiteX7" fmla="*/ 119710 w 5517994"/>
              <a:gd name="connsiteY7" fmla="*/ 1148872 h 1378652"/>
              <a:gd name="connsiteX8" fmla="*/ 374511 w 5517994"/>
              <a:gd name="connsiteY8" fmla="*/ 511878 h 1378652"/>
              <a:gd name="connsiteX0" fmla="*/ 382623 w 5526106"/>
              <a:gd name="connsiteY0" fmla="*/ 511878 h 1378652"/>
              <a:gd name="connsiteX1" fmla="*/ 357602 w 5526106"/>
              <a:gd name="connsiteY1" fmla="*/ 0 h 1378652"/>
              <a:gd name="connsiteX2" fmla="*/ 5296326 w 5526106"/>
              <a:gd name="connsiteY2" fmla="*/ 0 h 1378652"/>
              <a:gd name="connsiteX3" fmla="*/ 5526106 w 5526106"/>
              <a:gd name="connsiteY3" fmla="*/ 229780 h 1378652"/>
              <a:gd name="connsiteX4" fmla="*/ 5526106 w 5526106"/>
              <a:gd name="connsiteY4" fmla="*/ 1148872 h 1378652"/>
              <a:gd name="connsiteX5" fmla="*/ 5296326 w 5526106"/>
              <a:gd name="connsiteY5" fmla="*/ 1378652 h 1378652"/>
              <a:gd name="connsiteX6" fmla="*/ 357602 w 5526106"/>
              <a:gd name="connsiteY6" fmla="*/ 1378652 h 1378652"/>
              <a:gd name="connsiteX7" fmla="*/ 382623 w 5526106"/>
              <a:gd name="connsiteY7" fmla="*/ 511878 h 1378652"/>
              <a:gd name="connsiteX0" fmla="*/ 382623 w 5526106"/>
              <a:gd name="connsiteY0" fmla="*/ 721428 h 1378652"/>
              <a:gd name="connsiteX1" fmla="*/ 357602 w 5526106"/>
              <a:gd name="connsiteY1" fmla="*/ 0 h 1378652"/>
              <a:gd name="connsiteX2" fmla="*/ 5296326 w 5526106"/>
              <a:gd name="connsiteY2" fmla="*/ 0 h 1378652"/>
              <a:gd name="connsiteX3" fmla="*/ 5526106 w 5526106"/>
              <a:gd name="connsiteY3" fmla="*/ 229780 h 1378652"/>
              <a:gd name="connsiteX4" fmla="*/ 5526106 w 5526106"/>
              <a:gd name="connsiteY4" fmla="*/ 1148872 h 1378652"/>
              <a:gd name="connsiteX5" fmla="*/ 5296326 w 5526106"/>
              <a:gd name="connsiteY5" fmla="*/ 1378652 h 1378652"/>
              <a:gd name="connsiteX6" fmla="*/ 357602 w 5526106"/>
              <a:gd name="connsiteY6" fmla="*/ 1378652 h 1378652"/>
              <a:gd name="connsiteX7" fmla="*/ 382623 w 5526106"/>
              <a:gd name="connsiteY7" fmla="*/ 721428 h 1378652"/>
              <a:gd name="connsiteX0" fmla="*/ 382623 w 5526106"/>
              <a:gd name="connsiteY0" fmla="*/ 721428 h 1378652"/>
              <a:gd name="connsiteX1" fmla="*/ 357602 w 5526106"/>
              <a:gd name="connsiteY1" fmla="*/ 0 h 1378652"/>
              <a:gd name="connsiteX2" fmla="*/ 5296326 w 5526106"/>
              <a:gd name="connsiteY2" fmla="*/ 0 h 1378652"/>
              <a:gd name="connsiteX3" fmla="*/ 5526106 w 5526106"/>
              <a:gd name="connsiteY3" fmla="*/ 229780 h 1378652"/>
              <a:gd name="connsiteX4" fmla="*/ 5526106 w 5526106"/>
              <a:gd name="connsiteY4" fmla="*/ 1148872 h 1378652"/>
              <a:gd name="connsiteX5" fmla="*/ 5296326 w 5526106"/>
              <a:gd name="connsiteY5" fmla="*/ 1378652 h 1378652"/>
              <a:gd name="connsiteX6" fmla="*/ 357602 w 5526106"/>
              <a:gd name="connsiteY6" fmla="*/ 1378652 h 1378652"/>
              <a:gd name="connsiteX7" fmla="*/ 382623 w 5526106"/>
              <a:gd name="connsiteY7" fmla="*/ 721428 h 1378652"/>
              <a:gd name="connsiteX0" fmla="*/ 382623 w 5526106"/>
              <a:gd name="connsiteY0" fmla="*/ 721428 h 1378652"/>
              <a:gd name="connsiteX1" fmla="*/ 357602 w 5526106"/>
              <a:gd name="connsiteY1" fmla="*/ 0 h 1378652"/>
              <a:gd name="connsiteX2" fmla="*/ 5296326 w 5526106"/>
              <a:gd name="connsiteY2" fmla="*/ 0 h 1378652"/>
              <a:gd name="connsiteX3" fmla="*/ 5526106 w 5526106"/>
              <a:gd name="connsiteY3" fmla="*/ 229780 h 1378652"/>
              <a:gd name="connsiteX4" fmla="*/ 5526106 w 5526106"/>
              <a:gd name="connsiteY4" fmla="*/ 1148872 h 1378652"/>
              <a:gd name="connsiteX5" fmla="*/ 5296326 w 5526106"/>
              <a:gd name="connsiteY5" fmla="*/ 1378652 h 1378652"/>
              <a:gd name="connsiteX6" fmla="*/ 357602 w 5526106"/>
              <a:gd name="connsiteY6" fmla="*/ 1378652 h 1378652"/>
              <a:gd name="connsiteX7" fmla="*/ 382623 w 5526106"/>
              <a:gd name="connsiteY7" fmla="*/ 721428 h 1378652"/>
              <a:gd name="connsiteX0" fmla="*/ 25021 w 5168504"/>
              <a:gd name="connsiteY0" fmla="*/ 721428 h 1378652"/>
              <a:gd name="connsiteX1" fmla="*/ 0 w 5168504"/>
              <a:gd name="connsiteY1" fmla="*/ 0 h 1378652"/>
              <a:gd name="connsiteX2" fmla="*/ 4938724 w 5168504"/>
              <a:gd name="connsiteY2" fmla="*/ 0 h 1378652"/>
              <a:gd name="connsiteX3" fmla="*/ 5168504 w 5168504"/>
              <a:gd name="connsiteY3" fmla="*/ 229780 h 1378652"/>
              <a:gd name="connsiteX4" fmla="*/ 5168504 w 5168504"/>
              <a:gd name="connsiteY4" fmla="*/ 1148872 h 1378652"/>
              <a:gd name="connsiteX5" fmla="*/ 4938724 w 5168504"/>
              <a:gd name="connsiteY5" fmla="*/ 1378652 h 1378652"/>
              <a:gd name="connsiteX6" fmla="*/ 0 w 5168504"/>
              <a:gd name="connsiteY6" fmla="*/ 1378652 h 1378652"/>
              <a:gd name="connsiteX7" fmla="*/ 25021 w 5168504"/>
              <a:gd name="connsiteY7" fmla="*/ 721428 h 1378652"/>
              <a:gd name="connsiteX0" fmla="*/ 25021 w 5168504"/>
              <a:gd name="connsiteY0" fmla="*/ 721428 h 1378652"/>
              <a:gd name="connsiteX1" fmla="*/ 0 w 5168504"/>
              <a:gd name="connsiteY1" fmla="*/ 0 h 1378652"/>
              <a:gd name="connsiteX2" fmla="*/ 4938724 w 5168504"/>
              <a:gd name="connsiteY2" fmla="*/ 0 h 1378652"/>
              <a:gd name="connsiteX3" fmla="*/ 5168504 w 5168504"/>
              <a:gd name="connsiteY3" fmla="*/ 229780 h 1378652"/>
              <a:gd name="connsiteX4" fmla="*/ 5168504 w 5168504"/>
              <a:gd name="connsiteY4" fmla="*/ 1148872 h 1378652"/>
              <a:gd name="connsiteX5" fmla="*/ 4938724 w 5168504"/>
              <a:gd name="connsiteY5" fmla="*/ 1378652 h 1378652"/>
              <a:gd name="connsiteX6" fmla="*/ 0 w 5168504"/>
              <a:gd name="connsiteY6" fmla="*/ 1378652 h 1378652"/>
              <a:gd name="connsiteX7" fmla="*/ 25021 w 5168504"/>
              <a:gd name="connsiteY7" fmla="*/ 721428 h 1378652"/>
              <a:gd name="connsiteX0" fmla="*/ 25021 w 5168504"/>
              <a:gd name="connsiteY0" fmla="*/ 721428 h 1378652"/>
              <a:gd name="connsiteX1" fmla="*/ 0 w 5168504"/>
              <a:gd name="connsiteY1" fmla="*/ 0 h 1378652"/>
              <a:gd name="connsiteX2" fmla="*/ 4938724 w 5168504"/>
              <a:gd name="connsiteY2" fmla="*/ 0 h 1378652"/>
              <a:gd name="connsiteX3" fmla="*/ 5168504 w 5168504"/>
              <a:gd name="connsiteY3" fmla="*/ 229780 h 1378652"/>
              <a:gd name="connsiteX4" fmla="*/ 5168504 w 5168504"/>
              <a:gd name="connsiteY4" fmla="*/ 1148872 h 1378652"/>
              <a:gd name="connsiteX5" fmla="*/ 4938724 w 5168504"/>
              <a:gd name="connsiteY5" fmla="*/ 1378652 h 1378652"/>
              <a:gd name="connsiteX6" fmla="*/ 0 w 5168504"/>
              <a:gd name="connsiteY6" fmla="*/ 1378652 h 1378652"/>
              <a:gd name="connsiteX7" fmla="*/ 25021 w 5168504"/>
              <a:gd name="connsiteY7" fmla="*/ 721428 h 1378652"/>
              <a:gd name="connsiteX0" fmla="*/ 25021 w 5168504"/>
              <a:gd name="connsiteY0" fmla="*/ 721428 h 1378652"/>
              <a:gd name="connsiteX1" fmla="*/ 0 w 5168504"/>
              <a:gd name="connsiteY1" fmla="*/ 0 h 1378652"/>
              <a:gd name="connsiteX2" fmla="*/ 4938724 w 5168504"/>
              <a:gd name="connsiteY2" fmla="*/ 0 h 1378652"/>
              <a:gd name="connsiteX3" fmla="*/ 5168504 w 5168504"/>
              <a:gd name="connsiteY3" fmla="*/ 229780 h 1378652"/>
              <a:gd name="connsiteX4" fmla="*/ 5168504 w 5168504"/>
              <a:gd name="connsiteY4" fmla="*/ 1148872 h 1378652"/>
              <a:gd name="connsiteX5" fmla="*/ 4938724 w 5168504"/>
              <a:gd name="connsiteY5" fmla="*/ 1378652 h 1378652"/>
              <a:gd name="connsiteX6" fmla="*/ 0 w 5168504"/>
              <a:gd name="connsiteY6" fmla="*/ 1378652 h 1378652"/>
              <a:gd name="connsiteX7" fmla="*/ 25021 w 5168504"/>
              <a:gd name="connsiteY7" fmla="*/ 721428 h 1378652"/>
              <a:gd name="connsiteX0" fmla="*/ 25021 w 5168504"/>
              <a:gd name="connsiteY0" fmla="*/ 721428 h 1378652"/>
              <a:gd name="connsiteX1" fmla="*/ 0 w 5168504"/>
              <a:gd name="connsiteY1" fmla="*/ 0 h 1378652"/>
              <a:gd name="connsiteX2" fmla="*/ 4938724 w 5168504"/>
              <a:gd name="connsiteY2" fmla="*/ 0 h 1378652"/>
              <a:gd name="connsiteX3" fmla="*/ 5168504 w 5168504"/>
              <a:gd name="connsiteY3" fmla="*/ 229780 h 1378652"/>
              <a:gd name="connsiteX4" fmla="*/ 5168504 w 5168504"/>
              <a:gd name="connsiteY4" fmla="*/ 1148872 h 1378652"/>
              <a:gd name="connsiteX5" fmla="*/ 4938724 w 5168504"/>
              <a:gd name="connsiteY5" fmla="*/ 1378652 h 1378652"/>
              <a:gd name="connsiteX6" fmla="*/ 0 w 5168504"/>
              <a:gd name="connsiteY6" fmla="*/ 1378652 h 1378652"/>
              <a:gd name="connsiteX7" fmla="*/ 25021 w 5168504"/>
              <a:gd name="connsiteY7" fmla="*/ 721428 h 1378652"/>
              <a:gd name="connsiteX0" fmla="*/ 44071 w 5187554"/>
              <a:gd name="connsiteY0" fmla="*/ 721428 h 1378652"/>
              <a:gd name="connsiteX1" fmla="*/ 19050 w 5187554"/>
              <a:gd name="connsiteY1" fmla="*/ 0 h 1378652"/>
              <a:gd name="connsiteX2" fmla="*/ 4957774 w 5187554"/>
              <a:gd name="connsiteY2" fmla="*/ 0 h 1378652"/>
              <a:gd name="connsiteX3" fmla="*/ 5187554 w 5187554"/>
              <a:gd name="connsiteY3" fmla="*/ 229780 h 1378652"/>
              <a:gd name="connsiteX4" fmla="*/ 5187554 w 5187554"/>
              <a:gd name="connsiteY4" fmla="*/ 1148872 h 1378652"/>
              <a:gd name="connsiteX5" fmla="*/ 4957774 w 5187554"/>
              <a:gd name="connsiteY5" fmla="*/ 1378652 h 1378652"/>
              <a:gd name="connsiteX6" fmla="*/ 0 w 5187554"/>
              <a:gd name="connsiteY6" fmla="*/ 1373890 h 1378652"/>
              <a:gd name="connsiteX7" fmla="*/ 44071 w 5187554"/>
              <a:gd name="connsiteY7" fmla="*/ 721428 h 1378652"/>
              <a:gd name="connsiteX0" fmla="*/ 44071 w 5187554"/>
              <a:gd name="connsiteY0" fmla="*/ 721428 h 1378652"/>
              <a:gd name="connsiteX1" fmla="*/ 19050 w 5187554"/>
              <a:gd name="connsiteY1" fmla="*/ 0 h 1378652"/>
              <a:gd name="connsiteX2" fmla="*/ 4957774 w 5187554"/>
              <a:gd name="connsiteY2" fmla="*/ 0 h 1378652"/>
              <a:gd name="connsiteX3" fmla="*/ 5187554 w 5187554"/>
              <a:gd name="connsiteY3" fmla="*/ 229780 h 1378652"/>
              <a:gd name="connsiteX4" fmla="*/ 5187554 w 5187554"/>
              <a:gd name="connsiteY4" fmla="*/ 1148872 h 1378652"/>
              <a:gd name="connsiteX5" fmla="*/ 4957774 w 5187554"/>
              <a:gd name="connsiteY5" fmla="*/ 1378652 h 1378652"/>
              <a:gd name="connsiteX6" fmla="*/ 0 w 5187554"/>
              <a:gd name="connsiteY6" fmla="*/ 1373890 h 1378652"/>
              <a:gd name="connsiteX7" fmla="*/ 44071 w 5187554"/>
              <a:gd name="connsiteY7" fmla="*/ 721428 h 1378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87554" h="1378652">
                <a:moveTo>
                  <a:pt x="44071" y="721428"/>
                </a:moveTo>
                <a:cubicBezTo>
                  <a:pt x="39506" y="406124"/>
                  <a:pt x="62111" y="147225"/>
                  <a:pt x="19050" y="0"/>
                </a:cubicBezTo>
                <a:lnTo>
                  <a:pt x="4957774" y="0"/>
                </a:lnTo>
                <a:cubicBezTo>
                  <a:pt x="5084678" y="0"/>
                  <a:pt x="5187554" y="102876"/>
                  <a:pt x="5187554" y="229780"/>
                </a:cubicBezTo>
                <a:lnTo>
                  <a:pt x="5187554" y="1148872"/>
                </a:lnTo>
                <a:cubicBezTo>
                  <a:pt x="5187554" y="1275776"/>
                  <a:pt x="5084678" y="1378652"/>
                  <a:pt x="4957774" y="1378652"/>
                </a:cubicBezTo>
                <a:lnTo>
                  <a:pt x="0" y="1373890"/>
                </a:lnTo>
                <a:cubicBezTo>
                  <a:pt x="71637" y="1272290"/>
                  <a:pt x="44071" y="951203"/>
                  <a:pt x="44071" y="721428"/>
                </a:cubicBezTo>
                <a:close/>
              </a:path>
            </a:pathLst>
          </a:custGeom>
          <a:ln w="25400">
            <a:solidFill>
              <a:schemeClr val="tx1"/>
            </a:solidFill>
          </a:ln>
        </p:spPr>
        <p:txBody>
          <a:bodyPr/>
          <a:lstStyle/>
          <a:p>
            <a:pPr marL="301752" lvl="0"/>
            <a:r>
              <a:rPr lang="en-US" sz="1100" dirty="0"/>
              <a:t>Spouse Education and Career Opportunities comprehensive counseling service available to ALL military spouses.</a:t>
            </a:r>
          </a:p>
          <a:p>
            <a:pPr marL="301752" lvl="0"/>
            <a:r>
              <a:rPr lang="en-US" sz="1100" dirty="0"/>
              <a:t>Career exploration and discovery</a:t>
            </a:r>
          </a:p>
          <a:p>
            <a:pPr marL="301752" lvl="0"/>
            <a:r>
              <a:rPr lang="en-US" sz="1100" dirty="0"/>
              <a:t>Education, training and state licensing/credentialing requirements</a:t>
            </a:r>
          </a:p>
          <a:p>
            <a:pPr marL="301752" lvl="0"/>
            <a:r>
              <a:rPr lang="en-US" sz="1100" dirty="0"/>
              <a:t>Employment readiness</a:t>
            </a:r>
          </a:p>
          <a:p>
            <a:pPr marL="301752" lvl="0"/>
            <a:r>
              <a:rPr lang="en-US" sz="1100" dirty="0"/>
              <a:t>Career connections</a:t>
            </a:r>
          </a:p>
          <a:p>
            <a:pPr marL="301752" lvl="0"/>
            <a:r>
              <a:rPr lang="en-US" sz="1100" b="0" u="sng" dirty="0">
                <a:hlinkClick r:id="rId3" tooltip="Military OneSource"/>
              </a:rPr>
              <a:t>https://www.militaryonesource.mil/</a:t>
            </a:r>
            <a:r>
              <a:rPr lang="en-US" sz="1100" b="0" dirty="0"/>
              <a:t> </a:t>
            </a:r>
            <a:r>
              <a:rPr lang="en-US" sz="1100" dirty="0"/>
              <a:t>and</a:t>
            </a:r>
            <a:r>
              <a:rPr lang="en-US" sz="1100" b="0" dirty="0"/>
              <a:t> </a:t>
            </a:r>
            <a:r>
              <a:rPr lang="en-US" sz="1100" b="0" u="sng" dirty="0">
                <a:hlinkClick r:id="rId4" tooltip="MySECO on Military OneSource"/>
              </a:rPr>
              <a:t>https://myseco.militaryonesource.mil</a:t>
            </a:r>
            <a:r>
              <a:rPr lang="en-US" sz="1100" b="0" u="sng" dirty="0"/>
              <a:t>   </a:t>
            </a:r>
            <a:endParaRPr lang="en-US" dirty="0"/>
          </a:p>
        </p:txBody>
      </p:sp>
      <p:sp>
        <p:nvSpPr>
          <p:cNvPr id="8" name="Text Placeholder 7"/>
          <p:cNvSpPr>
            <a:spLocks noGrp="1"/>
          </p:cNvSpPr>
          <p:nvPr>
            <p:ph type="body" sz="quarter" idx="29"/>
          </p:nvPr>
        </p:nvSpPr>
        <p:spPr/>
        <p:txBody>
          <a:bodyPr/>
          <a:lstStyle/>
          <a:p>
            <a:pPr lvl="0"/>
            <a:r>
              <a:rPr lang="en-US" dirty="0"/>
              <a:t>My Career Advancement Accounts Scholarship Program </a:t>
            </a:r>
          </a:p>
        </p:txBody>
      </p:sp>
      <p:sp>
        <p:nvSpPr>
          <p:cNvPr id="7" name="Text Placeholder 6"/>
          <p:cNvSpPr>
            <a:spLocks noGrp="1"/>
          </p:cNvSpPr>
          <p:nvPr>
            <p:ph type="body" sz="quarter" idx="28"/>
          </p:nvPr>
        </p:nvSpPr>
        <p:spPr>
          <a:xfrm>
            <a:off x="3417146" y="3361386"/>
            <a:ext cx="5188427" cy="1259118"/>
          </a:xfrm>
          <a:custGeom>
            <a:avLst/>
            <a:gdLst>
              <a:gd name="connsiteX0" fmla="*/ 0 w 5398284"/>
              <a:gd name="connsiteY0" fmla="*/ 209857 h 1259118"/>
              <a:gd name="connsiteX1" fmla="*/ 209857 w 5398284"/>
              <a:gd name="connsiteY1" fmla="*/ 0 h 1259118"/>
              <a:gd name="connsiteX2" fmla="*/ 5188427 w 5398284"/>
              <a:gd name="connsiteY2" fmla="*/ 0 h 1259118"/>
              <a:gd name="connsiteX3" fmla="*/ 5398284 w 5398284"/>
              <a:gd name="connsiteY3" fmla="*/ 209857 h 1259118"/>
              <a:gd name="connsiteX4" fmla="*/ 5398284 w 5398284"/>
              <a:gd name="connsiteY4" fmla="*/ 1049261 h 1259118"/>
              <a:gd name="connsiteX5" fmla="*/ 5188427 w 5398284"/>
              <a:gd name="connsiteY5" fmla="*/ 1259118 h 1259118"/>
              <a:gd name="connsiteX6" fmla="*/ 209857 w 5398284"/>
              <a:gd name="connsiteY6" fmla="*/ 1259118 h 1259118"/>
              <a:gd name="connsiteX7" fmla="*/ 0 w 5398284"/>
              <a:gd name="connsiteY7" fmla="*/ 1049261 h 1259118"/>
              <a:gd name="connsiteX8" fmla="*/ 0 w 5398284"/>
              <a:gd name="connsiteY8" fmla="*/ 209857 h 1259118"/>
              <a:gd name="connsiteX0" fmla="*/ 1 w 5398285"/>
              <a:gd name="connsiteY0" fmla="*/ 209857 h 1259118"/>
              <a:gd name="connsiteX1" fmla="*/ 209858 w 5398285"/>
              <a:gd name="connsiteY1" fmla="*/ 0 h 1259118"/>
              <a:gd name="connsiteX2" fmla="*/ 5188428 w 5398285"/>
              <a:gd name="connsiteY2" fmla="*/ 0 h 1259118"/>
              <a:gd name="connsiteX3" fmla="*/ 5398285 w 5398285"/>
              <a:gd name="connsiteY3" fmla="*/ 209857 h 1259118"/>
              <a:gd name="connsiteX4" fmla="*/ 5398285 w 5398285"/>
              <a:gd name="connsiteY4" fmla="*/ 1049261 h 1259118"/>
              <a:gd name="connsiteX5" fmla="*/ 5188428 w 5398285"/>
              <a:gd name="connsiteY5" fmla="*/ 1259118 h 1259118"/>
              <a:gd name="connsiteX6" fmla="*/ 209858 w 5398285"/>
              <a:gd name="connsiteY6" fmla="*/ 1259118 h 1259118"/>
              <a:gd name="connsiteX7" fmla="*/ 1 w 5398285"/>
              <a:gd name="connsiteY7" fmla="*/ 1049261 h 1259118"/>
              <a:gd name="connsiteX8" fmla="*/ 255049 w 5398285"/>
              <a:gd name="connsiteY8" fmla="*/ 586727 h 1259118"/>
              <a:gd name="connsiteX9" fmla="*/ 1 w 5398285"/>
              <a:gd name="connsiteY9" fmla="*/ 209857 h 1259118"/>
              <a:gd name="connsiteX0" fmla="*/ 257176 w 5398285"/>
              <a:gd name="connsiteY0" fmla="*/ 267007 h 1259118"/>
              <a:gd name="connsiteX1" fmla="*/ 209858 w 5398285"/>
              <a:gd name="connsiteY1" fmla="*/ 0 h 1259118"/>
              <a:gd name="connsiteX2" fmla="*/ 5188428 w 5398285"/>
              <a:gd name="connsiteY2" fmla="*/ 0 h 1259118"/>
              <a:gd name="connsiteX3" fmla="*/ 5398285 w 5398285"/>
              <a:gd name="connsiteY3" fmla="*/ 209857 h 1259118"/>
              <a:gd name="connsiteX4" fmla="*/ 5398285 w 5398285"/>
              <a:gd name="connsiteY4" fmla="*/ 1049261 h 1259118"/>
              <a:gd name="connsiteX5" fmla="*/ 5188428 w 5398285"/>
              <a:gd name="connsiteY5" fmla="*/ 1259118 h 1259118"/>
              <a:gd name="connsiteX6" fmla="*/ 209858 w 5398285"/>
              <a:gd name="connsiteY6" fmla="*/ 1259118 h 1259118"/>
              <a:gd name="connsiteX7" fmla="*/ 1 w 5398285"/>
              <a:gd name="connsiteY7" fmla="*/ 1049261 h 1259118"/>
              <a:gd name="connsiteX8" fmla="*/ 255049 w 5398285"/>
              <a:gd name="connsiteY8" fmla="*/ 586727 h 1259118"/>
              <a:gd name="connsiteX9" fmla="*/ 257176 w 5398285"/>
              <a:gd name="connsiteY9" fmla="*/ 267007 h 1259118"/>
              <a:gd name="connsiteX0" fmla="*/ 257176 w 5398285"/>
              <a:gd name="connsiteY0" fmla="*/ 267007 h 1259118"/>
              <a:gd name="connsiteX1" fmla="*/ 252720 w 5398285"/>
              <a:gd name="connsiteY1" fmla="*/ 4763 h 1259118"/>
              <a:gd name="connsiteX2" fmla="*/ 5188428 w 5398285"/>
              <a:gd name="connsiteY2" fmla="*/ 0 h 1259118"/>
              <a:gd name="connsiteX3" fmla="*/ 5398285 w 5398285"/>
              <a:gd name="connsiteY3" fmla="*/ 209857 h 1259118"/>
              <a:gd name="connsiteX4" fmla="*/ 5398285 w 5398285"/>
              <a:gd name="connsiteY4" fmla="*/ 1049261 h 1259118"/>
              <a:gd name="connsiteX5" fmla="*/ 5188428 w 5398285"/>
              <a:gd name="connsiteY5" fmla="*/ 1259118 h 1259118"/>
              <a:gd name="connsiteX6" fmla="*/ 209858 w 5398285"/>
              <a:gd name="connsiteY6" fmla="*/ 1259118 h 1259118"/>
              <a:gd name="connsiteX7" fmla="*/ 1 w 5398285"/>
              <a:gd name="connsiteY7" fmla="*/ 1049261 h 1259118"/>
              <a:gd name="connsiteX8" fmla="*/ 255049 w 5398285"/>
              <a:gd name="connsiteY8" fmla="*/ 586727 h 1259118"/>
              <a:gd name="connsiteX9" fmla="*/ 257176 w 5398285"/>
              <a:gd name="connsiteY9" fmla="*/ 267007 h 1259118"/>
              <a:gd name="connsiteX0" fmla="*/ 257176 w 5398285"/>
              <a:gd name="connsiteY0" fmla="*/ 267007 h 1259118"/>
              <a:gd name="connsiteX1" fmla="*/ 252720 w 5398285"/>
              <a:gd name="connsiteY1" fmla="*/ 4763 h 1259118"/>
              <a:gd name="connsiteX2" fmla="*/ 5188428 w 5398285"/>
              <a:gd name="connsiteY2" fmla="*/ 0 h 1259118"/>
              <a:gd name="connsiteX3" fmla="*/ 5398285 w 5398285"/>
              <a:gd name="connsiteY3" fmla="*/ 209857 h 1259118"/>
              <a:gd name="connsiteX4" fmla="*/ 5398285 w 5398285"/>
              <a:gd name="connsiteY4" fmla="*/ 1049261 h 1259118"/>
              <a:gd name="connsiteX5" fmla="*/ 5188428 w 5398285"/>
              <a:gd name="connsiteY5" fmla="*/ 1259118 h 1259118"/>
              <a:gd name="connsiteX6" fmla="*/ 209858 w 5398285"/>
              <a:gd name="connsiteY6" fmla="*/ 1259118 h 1259118"/>
              <a:gd name="connsiteX7" fmla="*/ 1 w 5398285"/>
              <a:gd name="connsiteY7" fmla="*/ 1049261 h 1259118"/>
              <a:gd name="connsiteX8" fmla="*/ 255049 w 5398285"/>
              <a:gd name="connsiteY8" fmla="*/ 586727 h 1259118"/>
              <a:gd name="connsiteX9" fmla="*/ 257176 w 5398285"/>
              <a:gd name="connsiteY9" fmla="*/ 267007 h 1259118"/>
              <a:gd name="connsiteX0" fmla="*/ 89718 w 5230827"/>
              <a:gd name="connsiteY0" fmla="*/ 267007 h 1259118"/>
              <a:gd name="connsiteX1" fmla="*/ 85262 w 5230827"/>
              <a:gd name="connsiteY1" fmla="*/ 4763 h 1259118"/>
              <a:gd name="connsiteX2" fmla="*/ 5020970 w 5230827"/>
              <a:gd name="connsiteY2" fmla="*/ 0 h 1259118"/>
              <a:gd name="connsiteX3" fmla="*/ 5230827 w 5230827"/>
              <a:gd name="connsiteY3" fmla="*/ 209857 h 1259118"/>
              <a:gd name="connsiteX4" fmla="*/ 5230827 w 5230827"/>
              <a:gd name="connsiteY4" fmla="*/ 1049261 h 1259118"/>
              <a:gd name="connsiteX5" fmla="*/ 5020970 w 5230827"/>
              <a:gd name="connsiteY5" fmla="*/ 1259118 h 1259118"/>
              <a:gd name="connsiteX6" fmla="*/ 42400 w 5230827"/>
              <a:gd name="connsiteY6" fmla="*/ 1259118 h 1259118"/>
              <a:gd name="connsiteX7" fmla="*/ 84956 w 5230827"/>
              <a:gd name="connsiteY7" fmla="*/ 1058786 h 1259118"/>
              <a:gd name="connsiteX8" fmla="*/ 87591 w 5230827"/>
              <a:gd name="connsiteY8" fmla="*/ 586727 h 1259118"/>
              <a:gd name="connsiteX9" fmla="*/ 89718 w 5230827"/>
              <a:gd name="connsiteY9" fmla="*/ 267007 h 1259118"/>
              <a:gd name="connsiteX0" fmla="*/ 47318 w 5188427"/>
              <a:gd name="connsiteY0" fmla="*/ 267007 h 1259118"/>
              <a:gd name="connsiteX1" fmla="*/ 42862 w 5188427"/>
              <a:gd name="connsiteY1" fmla="*/ 4763 h 1259118"/>
              <a:gd name="connsiteX2" fmla="*/ 4978570 w 5188427"/>
              <a:gd name="connsiteY2" fmla="*/ 0 h 1259118"/>
              <a:gd name="connsiteX3" fmla="*/ 5188427 w 5188427"/>
              <a:gd name="connsiteY3" fmla="*/ 209857 h 1259118"/>
              <a:gd name="connsiteX4" fmla="*/ 5188427 w 5188427"/>
              <a:gd name="connsiteY4" fmla="*/ 1049261 h 1259118"/>
              <a:gd name="connsiteX5" fmla="*/ 4978570 w 5188427"/>
              <a:gd name="connsiteY5" fmla="*/ 1259118 h 1259118"/>
              <a:gd name="connsiteX6" fmla="*/ 0 w 5188427"/>
              <a:gd name="connsiteY6" fmla="*/ 1259118 h 1259118"/>
              <a:gd name="connsiteX7" fmla="*/ 42556 w 5188427"/>
              <a:gd name="connsiteY7" fmla="*/ 1058786 h 1259118"/>
              <a:gd name="connsiteX8" fmla="*/ 45191 w 5188427"/>
              <a:gd name="connsiteY8" fmla="*/ 586727 h 1259118"/>
              <a:gd name="connsiteX9" fmla="*/ 47318 w 5188427"/>
              <a:gd name="connsiteY9" fmla="*/ 267007 h 1259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8427" h="1259118">
                <a:moveTo>
                  <a:pt x="47318" y="267007"/>
                </a:moveTo>
                <a:cubicBezTo>
                  <a:pt x="47318" y="151106"/>
                  <a:pt x="41261" y="95251"/>
                  <a:pt x="42862" y="4763"/>
                </a:cubicBezTo>
                <a:lnTo>
                  <a:pt x="4978570" y="0"/>
                </a:lnTo>
                <a:cubicBezTo>
                  <a:pt x="5094471" y="0"/>
                  <a:pt x="5188427" y="93956"/>
                  <a:pt x="5188427" y="209857"/>
                </a:cubicBezTo>
                <a:lnTo>
                  <a:pt x="5188427" y="1049261"/>
                </a:lnTo>
                <a:cubicBezTo>
                  <a:pt x="5188427" y="1165162"/>
                  <a:pt x="5094471" y="1259118"/>
                  <a:pt x="4978570" y="1259118"/>
                </a:cubicBezTo>
                <a:lnTo>
                  <a:pt x="0" y="1259118"/>
                </a:lnTo>
                <a:cubicBezTo>
                  <a:pt x="41261" y="1192443"/>
                  <a:pt x="42556" y="1174687"/>
                  <a:pt x="42556" y="1058786"/>
                </a:cubicBezTo>
                <a:cubicBezTo>
                  <a:pt x="41847" y="907783"/>
                  <a:pt x="45900" y="737730"/>
                  <a:pt x="45191" y="586727"/>
                </a:cubicBezTo>
                <a:cubicBezTo>
                  <a:pt x="45900" y="457929"/>
                  <a:pt x="46609" y="395805"/>
                  <a:pt x="47318" y="267007"/>
                </a:cubicBezTo>
                <a:close/>
              </a:path>
            </a:pathLst>
          </a:custGeom>
          <a:ln w="25400">
            <a:solidFill>
              <a:schemeClr val="tx1"/>
            </a:solidFill>
          </a:ln>
        </p:spPr>
        <p:txBody>
          <a:bodyPr/>
          <a:lstStyle/>
          <a:p>
            <a:pPr lvl="0"/>
            <a:r>
              <a:rPr lang="en-US" sz="1100" dirty="0"/>
              <a:t>Financial assistance for spouses of Service members in pay-grades of  E1-E5, O1-O2 and W1-W2</a:t>
            </a:r>
          </a:p>
          <a:p>
            <a:pPr lvl="0"/>
            <a:r>
              <a:rPr lang="en-US" sz="1100" dirty="0"/>
              <a:t>Up to $4,000 for education/training and license/credential in a portable career</a:t>
            </a:r>
          </a:p>
          <a:p>
            <a:pPr lvl="0"/>
            <a:r>
              <a:rPr lang="en-US" sz="1100" dirty="0"/>
              <a:t>Financial assistance provided to more than 43,000 spouses in fiscal year 2012</a:t>
            </a:r>
          </a:p>
          <a:p>
            <a:pPr lvl="0"/>
            <a:r>
              <a:rPr lang="en-US" sz="1100" u="sng" dirty="0">
                <a:hlinkClick r:id="rId5" tooltip="My Career Advancement Accounts Scholarship Program "/>
              </a:rPr>
              <a:t>https://aiportal.acc.af.mil/mycaa/</a:t>
            </a:r>
            <a:r>
              <a:rPr lang="en-US" sz="1100" dirty="0">
                <a:hlinkClick r:id="rId5" tooltip="My Career Advancement Accounts Scholarship Program "/>
              </a:rPr>
              <a:t> </a:t>
            </a:r>
            <a:endParaRPr lang="en-US" sz="1100" dirty="0"/>
          </a:p>
        </p:txBody>
      </p:sp>
      <p:sp>
        <p:nvSpPr>
          <p:cNvPr id="6" name="Text Placeholder 5"/>
          <p:cNvSpPr>
            <a:spLocks noGrp="1"/>
          </p:cNvSpPr>
          <p:nvPr>
            <p:ph type="body" sz="quarter" idx="31"/>
          </p:nvPr>
        </p:nvSpPr>
        <p:spPr/>
        <p:txBody>
          <a:bodyPr/>
          <a:lstStyle/>
          <a:p>
            <a:pPr lvl="0"/>
            <a:r>
              <a:rPr lang="en-US" dirty="0"/>
              <a:t>Military Spouse Employment </a:t>
            </a:r>
            <a:r>
              <a:rPr lang="en-US" dirty="0" smtClean="0"/>
              <a:t>Partnership</a:t>
            </a:r>
            <a:endParaRPr lang="en-US" dirty="0"/>
          </a:p>
        </p:txBody>
      </p:sp>
      <p:sp>
        <p:nvSpPr>
          <p:cNvPr id="5" name="Text Placeholder 4"/>
          <p:cNvSpPr>
            <a:spLocks noGrp="1"/>
          </p:cNvSpPr>
          <p:nvPr>
            <p:ph type="body" sz="quarter" idx="30"/>
          </p:nvPr>
        </p:nvSpPr>
        <p:spPr>
          <a:xfrm>
            <a:off x="3435359" y="5025032"/>
            <a:ext cx="5172590" cy="1301750"/>
          </a:xfrm>
          <a:custGeom>
            <a:avLst/>
            <a:gdLst>
              <a:gd name="connsiteX0" fmla="*/ 0 w 5398284"/>
              <a:gd name="connsiteY0" fmla="*/ 216169 h 1296988"/>
              <a:gd name="connsiteX1" fmla="*/ 216169 w 5398284"/>
              <a:gd name="connsiteY1" fmla="*/ 0 h 1296988"/>
              <a:gd name="connsiteX2" fmla="*/ 5182115 w 5398284"/>
              <a:gd name="connsiteY2" fmla="*/ 0 h 1296988"/>
              <a:gd name="connsiteX3" fmla="*/ 5398284 w 5398284"/>
              <a:gd name="connsiteY3" fmla="*/ 216169 h 1296988"/>
              <a:gd name="connsiteX4" fmla="*/ 5398284 w 5398284"/>
              <a:gd name="connsiteY4" fmla="*/ 1080819 h 1296988"/>
              <a:gd name="connsiteX5" fmla="*/ 5182115 w 5398284"/>
              <a:gd name="connsiteY5" fmla="*/ 1296988 h 1296988"/>
              <a:gd name="connsiteX6" fmla="*/ 216169 w 5398284"/>
              <a:gd name="connsiteY6" fmla="*/ 1296988 h 1296988"/>
              <a:gd name="connsiteX7" fmla="*/ 0 w 5398284"/>
              <a:gd name="connsiteY7" fmla="*/ 1080819 h 1296988"/>
              <a:gd name="connsiteX8" fmla="*/ 0 w 5398284"/>
              <a:gd name="connsiteY8" fmla="*/ 216169 h 1296988"/>
              <a:gd name="connsiteX0" fmla="*/ 252413 w 5398284"/>
              <a:gd name="connsiteY0" fmla="*/ 616219 h 1296988"/>
              <a:gd name="connsiteX1" fmla="*/ 216169 w 5398284"/>
              <a:gd name="connsiteY1" fmla="*/ 0 h 1296988"/>
              <a:gd name="connsiteX2" fmla="*/ 5182115 w 5398284"/>
              <a:gd name="connsiteY2" fmla="*/ 0 h 1296988"/>
              <a:gd name="connsiteX3" fmla="*/ 5398284 w 5398284"/>
              <a:gd name="connsiteY3" fmla="*/ 216169 h 1296988"/>
              <a:gd name="connsiteX4" fmla="*/ 5398284 w 5398284"/>
              <a:gd name="connsiteY4" fmla="*/ 1080819 h 1296988"/>
              <a:gd name="connsiteX5" fmla="*/ 5182115 w 5398284"/>
              <a:gd name="connsiteY5" fmla="*/ 1296988 h 1296988"/>
              <a:gd name="connsiteX6" fmla="*/ 216169 w 5398284"/>
              <a:gd name="connsiteY6" fmla="*/ 1296988 h 1296988"/>
              <a:gd name="connsiteX7" fmla="*/ 0 w 5398284"/>
              <a:gd name="connsiteY7" fmla="*/ 1080819 h 1296988"/>
              <a:gd name="connsiteX8" fmla="*/ 252413 w 5398284"/>
              <a:gd name="connsiteY8" fmla="*/ 616219 h 1296988"/>
              <a:gd name="connsiteX0" fmla="*/ 81303 w 5227174"/>
              <a:gd name="connsiteY0" fmla="*/ 616219 h 1296988"/>
              <a:gd name="connsiteX1" fmla="*/ 45059 w 5227174"/>
              <a:gd name="connsiteY1" fmla="*/ 0 h 1296988"/>
              <a:gd name="connsiteX2" fmla="*/ 5011005 w 5227174"/>
              <a:gd name="connsiteY2" fmla="*/ 0 h 1296988"/>
              <a:gd name="connsiteX3" fmla="*/ 5227174 w 5227174"/>
              <a:gd name="connsiteY3" fmla="*/ 216169 h 1296988"/>
              <a:gd name="connsiteX4" fmla="*/ 5227174 w 5227174"/>
              <a:gd name="connsiteY4" fmla="*/ 1080819 h 1296988"/>
              <a:gd name="connsiteX5" fmla="*/ 5011005 w 5227174"/>
              <a:gd name="connsiteY5" fmla="*/ 1296988 h 1296988"/>
              <a:gd name="connsiteX6" fmla="*/ 45059 w 5227174"/>
              <a:gd name="connsiteY6" fmla="*/ 1296988 h 1296988"/>
              <a:gd name="connsiteX7" fmla="*/ 81302 w 5227174"/>
              <a:gd name="connsiteY7" fmla="*/ 1057006 h 1296988"/>
              <a:gd name="connsiteX8" fmla="*/ 81303 w 5227174"/>
              <a:gd name="connsiteY8" fmla="*/ 616219 h 1296988"/>
              <a:gd name="connsiteX0" fmla="*/ 81303 w 5227174"/>
              <a:gd name="connsiteY0" fmla="*/ 616219 h 1296988"/>
              <a:gd name="connsiteX1" fmla="*/ 45059 w 5227174"/>
              <a:gd name="connsiteY1" fmla="*/ 0 h 1296988"/>
              <a:gd name="connsiteX2" fmla="*/ 5011005 w 5227174"/>
              <a:gd name="connsiteY2" fmla="*/ 0 h 1296988"/>
              <a:gd name="connsiteX3" fmla="*/ 5227174 w 5227174"/>
              <a:gd name="connsiteY3" fmla="*/ 216169 h 1296988"/>
              <a:gd name="connsiteX4" fmla="*/ 5227174 w 5227174"/>
              <a:gd name="connsiteY4" fmla="*/ 1080819 h 1296988"/>
              <a:gd name="connsiteX5" fmla="*/ 5011005 w 5227174"/>
              <a:gd name="connsiteY5" fmla="*/ 1296988 h 1296988"/>
              <a:gd name="connsiteX6" fmla="*/ 45059 w 5227174"/>
              <a:gd name="connsiteY6" fmla="*/ 1296988 h 1296988"/>
              <a:gd name="connsiteX7" fmla="*/ 81302 w 5227174"/>
              <a:gd name="connsiteY7" fmla="*/ 1057006 h 1296988"/>
              <a:gd name="connsiteX8" fmla="*/ 81303 w 5227174"/>
              <a:gd name="connsiteY8" fmla="*/ 616219 h 1296988"/>
              <a:gd name="connsiteX0" fmla="*/ 36244 w 5182115"/>
              <a:gd name="connsiteY0" fmla="*/ 616219 h 1296988"/>
              <a:gd name="connsiteX1" fmla="*/ 0 w 5182115"/>
              <a:gd name="connsiteY1" fmla="*/ 0 h 1296988"/>
              <a:gd name="connsiteX2" fmla="*/ 4965946 w 5182115"/>
              <a:gd name="connsiteY2" fmla="*/ 0 h 1296988"/>
              <a:gd name="connsiteX3" fmla="*/ 5182115 w 5182115"/>
              <a:gd name="connsiteY3" fmla="*/ 216169 h 1296988"/>
              <a:gd name="connsiteX4" fmla="*/ 5182115 w 5182115"/>
              <a:gd name="connsiteY4" fmla="*/ 1080819 h 1296988"/>
              <a:gd name="connsiteX5" fmla="*/ 4965946 w 5182115"/>
              <a:gd name="connsiteY5" fmla="*/ 1296988 h 1296988"/>
              <a:gd name="connsiteX6" fmla="*/ 0 w 5182115"/>
              <a:gd name="connsiteY6" fmla="*/ 1296988 h 1296988"/>
              <a:gd name="connsiteX7" fmla="*/ 36243 w 5182115"/>
              <a:gd name="connsiteY7" fmla="*/ 1057006 h 1296988"/>
              <a:gd name="connsiteX8" fmla="*/ 36244 w 5182115"/>
              <a:gd name="connsiteY8" fmla="*/ 616219 h 1296988"/>
              <a:gd name="connsiteX0" fmla="*/ 36244 w 5182115"/>
              <a:gd name="connsiteY0" fmla="*/ 616219 h 1296988"/>
              <a:gd name="connsiteX1" fmla="*/ 0 w 5182115"/>
              <a:gd name="connsiteY1" fmla="*/ 0 h 1296988"/>
              <a:gd name="connsiteX2" fmla="*/ 4965946 w 5182115"/>
              <a:gd name="connsiteY2" fmla="*/ 0 h 1296988"/>
              <a:gd name="connsiteX3" fmla="*/ 5182115 w 5182115"/>
              <a:gd name="connsiteY3" fmla="*/ 216169 h 1296988"/>
              <a:gd name="connsiteX4" fmla="*/ 5182115 w 5182115"/>
              <a:gd name="connsiteY4" fmla="*/ 1080819 h 1296988"/>
              <a:gd name="connsiteX5" fmla="*/ 4965946 w 5182115"/>
              <a:gd name="connsiteY5" fmla="*/ 1296988 h 1296988"/>
              <a:gd name="connsiteX6" fmla="*/ 0 w 5182115"/>
              <a:gd name="connsiteY6" fmla="*/ 1296988 h 1296988"/>
              <a:gd name="connsiteX7" fmla="*/ 36243 w 5182115"/>
              <a:gd name="connsiteY7" fmla="*/ 1057006 h 1296988"/>
              <a:gd name="connsiteX8" fmla="*/ 36244 w 5182115"/>
              <a:gd name="connsiteY8" fmla="*/ 616219 h 1296988"/>
              <a:gd name="connsiteX0" fmla="*/ 36244 w 5182115"/>
              <a:gd name="connsiteY0" fmla="*/ 625744 h 1306513"/>
              <a:gd name="connsiteX1" fmla="*/ 14287 w 5182115"/>
              <a:gd name="connsiteY1" fmla="*/ 0 h 1306513"/>
              <a:gd name="connsiteX2" fmla="*/ 4965946 w 5182115"/>
              <a:gd name="connsiteY2" fmla="*/ 9525 h 1306513"/>
              <a:gd name="connsiteX3" fmla="*/ 5182115 w 5182115"/>
              <a:gd name="connsiteY3" fmla="*/ 225694 h 1306513"/>
              <a:gd name="connsiteX4" fmla="*/ 5182115 w 5182115"/>
              <a:gd name="connsiteY4" fmla="*/ 1090344 h 1306513"/>
              <a:gd name="connsiteX5" fmla="*/ 4965946 w 5182115"/>
              <a:gd name="connsiteY5" fmla="*/ 1306513 h 1306513"/>
              <a:gd name="connsiteX6" fmla="*/ 0 w 5182115"/>
              <a:gd name="connsiteY6" fmla="*/ 1306513 h 1306513"/>
              <a:gd name="connsiteX7" fmla="*/ 36243 w 5182115"/>
              <a:gd name="connsiteY7" fmla="*/ 1066531 h 1306513"/>
              <a:gd name="connsiteX8" fmla="*/ 36244 w 5182115"/>
              <a:gd name="connsiteY8" fmla="*/ 625744 h 1306513"/>
              <a:gd name="connsiteX0" fmla="*/ 36244 w 5182115"/>
              <a:gd name="connsiteY0" fmla="*/ 625744 h 1306513"/>
              <a:gd name="connsiteX1" fmla="*/ 14287 w 5182115"/>
              <a:gd name="connsiteY1" fmla="*/ 0 h 1306513"/>
              <a:gd name="connsiteX2" fmla="*/ 4965946 w 5182115"/>
              <a:gd name="connsiteY2" fmla="*/ 9525 h 1306513"/>
              <a:gd name="connsiteX3" fmla="*/ 5182115 w 5182115"/>
              <a:gd name="connsiteY3" fmla="*/ 225694 h 1306513"/>
              <a:gd name="connsiteX4" fmla="*/ 5182115 w 5182115"/>
              <a:gd name="connsiteY4" fmla="*/ 1090344 h 1306513"/>
              <a:gd name="connsiteX5" fmla="*/ 4965946 w 5182115"/>
              <a:gd name="connsiteY5" fmla="*/ 1306513 h 1306513"/>
              <a:gd name="connsiteX6" fmla="*/ 0 w 5182115"/>
              <a:gd name="connsiteY6" fmla="*/ 1306513 h 1306513"/>
              <a:gd name="connsiteX7" fmla="*/ 36243 w 5182115"/>
              <a:gd name="connsiteY7" fmla="*/ 1066531 h 1306513"/>
              <a:gd name="connsiteX8" fmla="*/ 36244 w 5182115"/>
              <a:gd name="connsiteY8" fmla="*/ 625744 h 1306513"/>
              <a:gd name="connsiteX0" fmla="*/ 36244 w 5182115"/>
              <a:gd name="connsiteY0" fmla="*/ 616219 h 1296988"/>
              <a:gd name="connsiteX1" fmla="*/ 23812 w 5182115"/>
              <a:gd name="connsiteY1" fmla="*/ 9525 h 1296988"/>
              <a:gd name="connsiteX2" fmla="*/ 4965946 w 5182115"/>
              <a:gd name="connsiteY2" fmla="*/ 0 h 1296988"/>
              <a:gd name="connsiteX3" fmla="*/ 5182115 w 5182115"/>
              <a:gd name="connsiteY3" fmla="*/ 216169 h 1296988"/>
              <a:gd name="connsiteX4" fmla="*/ 5182115 w 5182115"/>
              <a:gd name="connsiteY4" fmla="*/ 1080819 h 1296988"/>
              <a:gd name="connsiteX5" fmla="*/ 4965946 w 5182115"/>
              <a:gd name="connsiteY5" fmla="*/ 1296988 h 1296988"/>
              <a:gd name="connsiteX6" fmla="*/ 0 w 5182115"/>
              <a:gd name="connsiteY6" fmla="*/ 1296988 h 1296988"/>
              <a:gd name="connsiteX7" fmla="*/ 36243 w 5182115"/>
              <a:gd name="connsiteY7" fmla="*/ 1057006 h 1296988"/>
              <a:gd name="connsiteX8" fmla="*/ 36244 w 5182115"/>
              <a:gd name="connsiteY8" fmla="*/ 616219 h 1296988"/>
              <a:gd name="connsiteX0" fmla="*/ 26719 w 5172590"/>
              <a:gd name="connsiteY0" fmla="*/ 616219 h 1301750"/>
              <a:gd name="connsiteX1" fmla="*/ 14287 w 5172590"/>
              <a:gd name="connsiteY1" fmla="*/ 9525 h 1301750"/>
              <a:gd name="connsiteX2" fmla="*/ 4956421 w 5172590"/>
              <a:gd name="connsiteY2" fmla="*/ 0 h 1301750"/>
              <a:gd name="connsiteX3" fmla="*/ 5172590 w 5172590"/>
              <a:gd name="connsiteY3" fmla="*/ 216169 h 1301750"/>
              <a:gd name="connsiteX4" fmla="*/ 5172590 w 5172590"/>
              <a:gd name="connsiteY4" fmla="*/ 1080819 h 1301750"/>
              <a:gd name="connsiteX5" fmla="*/ 4956421 w 5172590"/>
              <a:gd name="connsiteY5" fmla="*/ 1296988 h 1301750"/>
              <a:gd name="connsiteX6" fmla="*/ 0 w 5172590"/>
              <a:gd name="connsiteY6" fmla="*/ 1301750 h 1301750"/>
              <a:gd name="connsiteX7" fmla="*/ 26718 w 5172590"/>
              <a:gd name="connsiteY7" fmla="*/ 1057006 h 1301750"/>
              <a:gd name="connsiteX8" fmla="*/ 26719 w 5172590"/>
              <a:gd name="connsiteY8" fmla="*/ 616219 h 1301750"/>
              <a:gd name="connsiteX0" fmla="*/ 26719 w 5172590"/>
              <a:gd name="connsiteY0" fmla="*/ 616219 h 1301750"/>
              <a:gd name="connsiteX1" fmla="*/ 14287 w 5172590"/>
              <a:gd name="connsiteY1" fmla="*/ 9525 h 1301750"/>
              <a:gd name="connsiteX2" fmla="*/ 4956421 w 5172590"/>
              <a:gd name="connsiteY2" fmla="*/ 0 h 1301750"/>
              <a:gd name="connsiteX3" fmla="*/ 5172590 w 5172590"/>
              <a:gd name="connsiteY3" fmla="*/ 216169 h 1301750"/>
              <a:gd name="connsiteX4" fmla="*/ 5172590 w 5172590"/>
              <a:gd name="connsiteY4" fmla="*/ 1080819 h 1301750"/>
              <a:gd name="connsiteX5" fmla="*/ 4956421 w 5172590"/>
              <a:gd name="connsiteY5" fmla="*/ 1296988 h 1301750"/>
              <a:gd name="connsiteX6" fmla="*/ 0 w 5172590"/>
              <a:gd name="connsiteY6" fmla="*/ 1301750 h 1301750"/>
              <a:gd name="connsiteX7" fmla="*/ 26718 w 5172590"/>
              <a:gd name="connsiteY7" fmla="*/ 1057006 h 1301750"/>
              <a:gd name="connsiteX8" fmla="*/ 26719 w 5172590"/>
              <a:gd name="connsiteY8" fmla="*/ 616219 h 130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590" h="1301750">
                <a:moveTo>
                  <a:pt x="26719" y="616219"/>
                </a:moveTo>
                <a:cubicBezTo>
                  <a:pt x="21956" y="230132"/>
                  <a:pt x="56825" y="185737"/>
                  <a:pt x="14287" y="9525"/>
                </a:cubicBezTo>
                <a:lnTo>
                  <a:pt x="4956421" y="0"/>
                </a:lnTo>
                <a:cubicBezTo>
                  <a:pt x="5075808" y="0"/>
                  <a:pt x="5172590" y="96782"/>
                  <a:pt x="5172590" y="216169"/>
                </a:cubicBezTo>
                <a:lnTo>
                  <a:pt x="5172590" y="1080819"/>
                </a:lnTo>
                <a:cubicBezTo>
                  <a:pt x="5172590" y="1200206"/>
                  <a:pt x="5075808" y="1296988"/>
                  <a:pt x="4956421" y="1296988"/>
                </a:cubicBezTo>
                <a:lnTo>
                  <a:pt x="0" y="1301750"/>
                </a:lnTo>
                <a:cubicBezTo>
                  <a:pt x="37775" y="1230312"/>
                  <a:pt x="26718" y="1176393"/>
                  <a:pt x="26718" y="1057006"/>
                </a:cubicBezTo>
                <a:cubicBezTo>
                  <a:pt x="26718" y="768789"/>
                  <a:pt x="26719" y="904436"/>
                  <a:pt x="26719" y="616219"/>
                </a:cubicBezTo>
                <a:close/>
              </a:path>
            </a:pathLst>
          </a:custGeom>
          <a:ln w="25400">
            <a:solidFill>
              <a:schemeClr val="tx1"/>
            </a:solidFill>
          </a:ln>
        </p:spPr>
        <p:txBody>
          <a:bodyPr/>
          <a:lstStyle/>
          <a:p>
            <a:pPr lvl="0"/>
            <a:r>
              <a:rPr lang="en-US" sz="1100" dirty="0"/>
              <a:t>Web-enabled employment and career partnership connect military spouses with vetted Fortune 500 PLUS employers – 231 corporate partners</a:t>
            </a:r>
          </a:p>
          <a:p>
            <a:pPr lvl="0"/>
            <a:r>
              <a:rPr lang="en-US" sz="1100" dirty="0"/>
              <a:t>Partners’ Statements of Support to increase employment, provide career promotion opportunities and ensure pay equity for military spouses</a:t>
            </a:r>
          </a:p>
          <a:p>
            <a:pPr lvl="0"/>
            <a:r>
              <a:rPr lang="en-US" sz="1100" dirty="0"/>
              <a:t>Spouse Ambassador Network</a:t>
            </a:r>
          </a:p>
          <a:p>
            <a:pPr lvl="0"/>
            <a:r>
              <a:rPr lang="en-US" sz="1100" u="sng" dirty="0">
                <a:hlinkClick r:id="rId6"/>
              </a:rPr>
              <a:t>https://</a:t>
            </a:r>
            <a:r>
              <a:rPr lang="en-US" sz="1100" u="sng" dirty="0">
                <a:hlinkClick r:id="rId6" tooltip="Military Spouse Employment Partnership"/>
              </a:rPr>
              <a:t>msepjobs.militaryonesource.mil</a:t>
            </a:r>
            <a:r>
              <a:rPr lang="en-US" sz="1100" u="sng" dirty="0">
                <a:hlinkClick r:id="rId6"/>
              </a:rPr>
              <a:t>/</a:t>
            </a:r>
            <a:r>
              <a:rPr lang="en-US" sz="1100" dirty="0"/>
              <a:t> </a:t>
            </a:r>
          </a:p>
        </p:txBody>
      </p:sp>
      <p:sp>
        <p:nvSpPr>
          <p:cNvPr id="4" name="Slide Number Placeholder 3"/>
          <p:cNvSpPr>
            <a:spLocks noGrp="1"/>
          </p:cNvSpPr>
          <p:nvPr>
            <p:ph type="sldNum" sz="quarter" idx="12"/>
          </p:nvPr>
        </p:nvSpPr>
        <p:spPr/>
        <p:txBody>
          <a:bodyPr/>
          <a:lstStyle/>
          <a:p>
            <a:fld id="{06F3687E-023C-6D42-93D8-2F53A3EEE9B2}" type="slidenum">
              <a:rPr lang="en-US" smtClean="0">
                <a:solidFill>
                  <a:prstClr val="white"/>
                </a:solidFill>
              </a:rPr>
              <a:pPr/>
              <a:t>21</a:t>
            </a:fld>
            <a:endParaRPr lang="en-US" dirty="0">
              <a:solidFill>
                <a:prstClr val="white"/>
              </a:solidFill>
            </a:endParaRPr>
          </a:p>
        </p:txBody>
      </p:sp>
      <p:sp>
        <p:nvSpPr>
          <p:cNvPr id="3" name="Footer Placeholder 2"/>
          <p:cNvSpPr>
            <a:spLocks noGrp="1"/>
          </p:cNvSpPr>
          <p:nvPr>
            <p:ph type="ftr" sz="quarter" idx="11"/>
          </p:nvPr>
        </p:nvSpPr>
        <p:spPr/>
        <p:txBody>
          <a:bodyPr/>
          <a:lstStyle/>
          <a:p>
            <a:r>
              <a:rPr lang="en-US" smtClean="0">
                <a:solidFill>
                  <a:prstClr val="white"/>
                </a:solidFill>
              </a:rPr>
              <a:t>MySECO Website Launch</a:t>
            </a:r>
            <a:endParaRPr lang="en-US" dirty="0">
              <a:solidFill>
                <a:prstClr val="white"/>
              </a:solidFill>
            </a:endParaRPr>
          </a:p>
        </p:txBody>
      </p:sp>
      <p:sp>
        <p:nvSpPr>
          <p:cNvPr id="2" name="Date Placeholder 1"/>
          <p:cNvSpPr>
            <a:spLocks noGrp="1"/>
          </p:cNvSpPr>
          <p:nvPr>
            <p:ph type="dt" sz="half" idx="10"/>
          </p:nvPr>
        </p:nvSpPr>
        <p:spPr/>
        <p:txBody>
          <a:bodyPr/>
          <a:lstStyle/>
          <a:p>
            <a:fld id="{379D5324-AD2D-48EB-B1D4-ECE77A5ADB81}" type="datetime1">
              <a:rPr lang="en-US" smtClean="0">
                <a:solidFill>
                  <a:prstClr val="white"/>
                </a:solidFill>
              </a:rPr>
              <a:pPr/>
              <a:t>9/9/2014</a:t>
            </a:fld>
            <a:endParaRPr lang="en-US" dirty="0">
              <a:solidFill>
                <a:prstClr val="white"/>
              </a:solidFill>
            </a:endParaRPr>
          </a:p>
        </p:txBody>
      </p:sp>
    </p:spTree>
    <p:extLst>
      <p:ext uri="{BB962C8B-B14F-4D97-AF65-F5344CB8AC3E}">
        <p14:creationId xmlns:p14="http://schemas.microsoft.com/office/powerpoint/2010/main" val="32312242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 YMCA Services"/>
          <p:cNvSpPr>
            <a:spLocks noGrp="1"/>
          </p:cNvSpPr>
          <p:nvPr>
            <p:ph type="ctrTitle"/>
          </p:nvPr>
        </p:nvSpPr>
        <p:spPr/>
        <p:txBody>
          <a:bodyPr/>
          <a:lstStyle/>
          <a:p>
            <a:r>
              <a:rPr lang="en-US" dirty="0" smtClean="0"/>
              <a:t>YMCA Services</a:t>
            </a:r>
            <a:endParaRPr lang="en-US" dirty="0"/>
          </a:p>
        </p:txBody>
      </p:sp>
      <p:sp>
        <p:nvSpPr>
          <p:cNvPr id="2" name="Left Content"/>
          <p:cNvSpPr>
            <a:spLocks noGrp="1"/>
          </p:cNvSpPr>
          <p:nvPr>
            <p:ph idx="1"/>
          </p:nvPr>
        </p:nvSpPr>
        <p:spPr/>
        <p:txBody>
          <a:bodyPr/>
          <a:lstStyle/>
          <a:p>
            <a:pPr marL="59436" indent="0">
              <a:lnSpc>
                <a:spcPct val="90000"/>
              </a:lnSpc>
              <a:spcBef>
                <a:spcPts val="475"/>
              </a:spcBef>
              <a:buClr>
                <a:srgbClr val="AC0000"/>
              </a:buClr>
              <a:buNone/>
            </a:pPr>
            <a:r>
              <a:rPr lang="en-US" b="1" dirty="0">
                <a:ea typeface="ＭＳ Ｐゴシック" charset="0"/>
              </a:rPr>
              <a:t>Eligibility</a:t>
            </a:r>
          </a:p>
          <a:p>
            <a:pPr>
              <a:lnSpc>
                <a:spcPct val="90000"/>
              </a:lnSpc>
              <a:spcBef>
                <a:spcPts val="475"/>
              </a:spcBef>
              <a:buClr>
                <a:srgbClr val="AC0000"/>
              </a:buClr>
            </a:pPr>
            <a:r>
              <a:rPr lang="en-US" sz="2200" dirty="0">
                <a:ea typeface="ＭＳ Ｐゴシック" charset="0"/>
              </a:rPr>
              <a:t>Families of </a:t>
            </a:r>
            <a:r>
              <a:rPr lang="en-US" sz="2200" dirty="0" smtClean="0">
                <a:ea typeface="ＭＳ Ｐゴシック" charset="0"/>
              </a:rPr>
              <a:t>deployed Guard and reserve </a:t>
            </a:r>
            <a:r>
              <a:rPr lang="en-US" sz="2200" dirty="0">
                <a:ea typeface="ＭＳ Ｐゴシック" charset="0"/>
              </a:rPr>
              <a:t>(Title 10 </a:t>
            </a:r>
            <a:r>
              <a:rPr lang="en-US" sz="2200" dirty="0" smtClean="0">
                <a:ea typeface="ＭＳ Ｐゴシック" charset="0"/>
              </a:rPr>
              <a:t>only</a:t>
            </a:r>
            <a:r>
              <a:rPr lang="en-US" sz="2200" dirty="0">
                <a:ea typeface="ＭＳ Ｐゴシック" charset="0"/>
              </a:rPr>
              <a:t>)</a:t>
            </a:r>
          </a:p>
          <a:p>
            <a:pPr>
              <a:lnSpc>
                <a:spcPct val="90000"/>
              </a:lnSpc>
              <a:spcBef>
                <a:spcPts val="475"/>
              </a:spcBef>
              <a:buClr>
                <a:srgbClr val="AC0000"/>
              </a:buClr>
            </a:pPr>
            <a:r>
              <a:rPr lang="en-US" sz="2200" dirty="0">
                <a:ea typeface="ＭＳ Ｐゴシック" charset="0"/>
              </a:rPr>
              <a:t>Deployed at least </a:t>
            </a:r>
            <a:r>
              <a:rPr lang="en-US" sz="2200" dirty="0" smtClean="0">
                <a:ea typeface="ＭＳ Ｐゴシック" charset="0"/>
              </a:rPr>
              <a:t>six </a:t>
            </a:r>
            <a:r>
              <a:rPr lang="en-US" sz="2200" dirty="0">
                <a:ea typeface="ＭＳ Ｐゴシック" charset="0"/>
              </a:rPr>
              <a:t>months</a:t>
            </a:r>
          </a:p>
          <a:p>
            <a:pPr lvl="1">
              <a:lnSpc>
                <a:spcPct val="90000"/>
              </a:lnSpc>
              <a:spcBef>
                <a:spcPts val="475"/>
              </a:spcBef>
              <a:buClr>
                <a:srgbClr val="AC0000"/>
              </a:buClr>
              <a:buFont typeface="Wingdings" charset="2"/>
              <a:buChar char="§"/>
            </a:pPr>
            <a:r>
              <a:rPr lang="en-US" dirty="0">
                <a:ea typeface="ＭＳ Ｐゴシック" charset="0"/>
              </a:rPr>
              <a:t>Memberships renewed in </a:t>
            </a:r>
            <a:r>
              <a:rPr lang="en-US" dirty="0" smtClean="0">
                <a:ea typeface="ＭＳ Ｐゴシック" charset="0"/>
              </a:rPr>
              <a:t>six </a:t>
            </a:r>
            <a:r>
              <a:rPr lang="en-US" dirty="0">
                <a:ea typeface="ＭＳ Ｐゴシック" charset="0"/>
              </a:rPr>
              <a:t>month increments</a:t>
            </a:r>
          </a:p>
          <a:p>
            <a:pPr lvl="1">
              <a:lnSpc>
                <a:spcPct val="90000"/>
              </a:lnSpc>
              <a:spcBef>
                <a:spcPts val="475"/>
              </a:spcBef>
              <a:buClr>
                <a:srgbClr val="AC0000"/>
              </a:buClr>
              <a:buFont typeface="Wingdings" charset="2"/>
              <a:buChar char="§"/>
            </a:pPr>
            <a:r>
              <a:rPr lang="en-US" dirty="0">
                <a:ea typeface="ＭＳ Ｐゴシック" charset="0"/>
              </a:rPr>
              <a:t>Up to 18 months as long as usage requirements </a:t>
            </a:r>
            <a:r>
              <a:rPr lang="en-US" dirty="0" smtClean="0">
                <a:ea typeface="ＭＳ Ｐゴシック" charset="0"/>
              </a:rPr>
              <a:t>met</a:t>
            </a:r>
            <a:endParaRPr lang="en-US" dirty="0">
              <a:ea typeface="ＭＳ Ｐゴシック" charset="0"/>
            </a:endParaRPr>
          </a:p>
        </p:txBody>
      </p:sp>
      <p:sp>
        <p:nvSpPr>
          <p:cNvPr id="5" name="Right Content"/>
          <p:cNvSpPr>
            <a:spLocks noGrp="1"/>
          </p:cNvSpPr>
          <p:nvPr>
            <p:ph idx="10"/>
          </p:nvPr>
        </p:nvSpPr>
        <p:spPr/>
        <p:txBody>
          <a:bodyPr/>
          <a:lstStyle/>
          <a:p>
            <a:pPr marL="0" indent="0">
              <a:lnSpc>
                <a:spcPct val="90000"/>
              </a:lnSpc>
              <a:spcBef>
                <a:spcPts val="475"/>
              </a:spcBef>
              <a:buClr>
                <a:srgbClr val="AC0000"/>
              </a:buClr>
              <a:buNone/>
            </a:pPr>
            <a:r>
              <a:rPr lang="en-US" b="1" dirty="0">
                <a:ea typeface="ＭＳ Ｐゴシック" charset="0"/>
              </a:rPr>
              <a:t>Respite child care</a:t>
            </a:r>
          </a:p>
          <a:p>
            <a:pPr>
              <a:lnSpc>
                <a:spcPct val="90000"/>
              </a:lnSpc>
              <a:spcBef>
                <a:spcPts val="475"/>
              </a:spcBef>
              <a:buClr>
                <a:srgbClr val="AC0000"/>
              </a:buClr>
            </a:pPr>
            <a:r>
              <a:rPr lang="en-US" sz="2200" dirty="0">
                <a:ea typeface="ＭＳ Ｐゴシック" charset="0"/>
              </a:rPr>
              <a:t>Up to 16 hours per month, per child</a:t>
            </a:r>
          </a:p>
          <a:p>
            <a:pPr lvl="1">
              <a:lnSpc>
                <a:spcPct val="90000"/>
              </a:lnSpc>
              <a:spcBef>
                <a:spcPts val="475"/>
              </a:spcBef>
              <a:buClr>
                <a:srgbClr val="AC0000"/>
              </a:buClr>
              <a:buFont typeface="Wingdings" charset="2"/>
              <a:buChar char="§"/>
            </a:pPr>
            <a:r>
              <a:rPr lang="en-US" dirty="0">
                <a:ea typeface="ＭＳ Ｐゴシック" charset="0"/>
              </a:rPr>
              <a:t>Age 12 and under</a:t>
            </a:r>
          </a:p>
          <a:p>
            <a:pPr lvl="1">
              <a:lnSpc>
                <a:spcPct val="90000"/>
              </a:lnSpc>
              <a:spcBef>
                <a:spcPts val="475"/>
              </a:spcBef>
              <a:buClr>
                <a:srgbClr val="AC0000"/>
              </a:buClr>
              <a:buFont typeface="Wingdings" charset="2"/>
              <a:buChar char="§"/>
            </a:pPr>
            <a:r>
              <a:rPr lang="en-US" dirty="0">
                <a:ea typeface="ＭＳ Ｐゴシック" charset="0"/>
              </a:rPr>
              <a:t>Age limits and availability differ at participating YMCA</a:t>
            </a:r>
            <a:r>
              <a:rPr lang="ja-JP" altLang="en-US" dirty="0">
                <a:ea typeface="ＭＳ Ｐゴシック" charset="0"/>
              </a:rPr>
              <a:t>’</a:t>
            </a:r>
            <a:r>
              <a:rPr lang="en-US" dirty="0">
                <a:ea typeface="ＭＳ Ｐゴシック" charset="0"/>
              </a:rPr>
              <a:t>s</a:t>
            </a:r>
          </a:p>
          <a:p>
            <a:pPr>
              <a:lnSpc>
                <a:spcPct val="90000"/>
              </a:lnSpc>
              <a:spcBef>
                <a:spcPts val="475"/>
              </a:spcBef>
              <a:buClr>
                <a:srgbClr val="AC0000"/>
              </a:buClr>
            </a:pPr>
            <a:r>
              <a:rPr lang="en-US" sz="2200" dirty="0">
                <a:ea typeface="ＭＳ Ｐゴシック" charset="0"/>
              </a:rPr>
              <a:t>Links</a:t>
            </a:r>
          </a:p>
          <a:p>
            <a:pPr lvl="1">
              <a:lnSpc>
                <a:spcPct val="90000"/>
              </a:lnSpc>
              <a:spcBef>
                <a:spcPts val="475"/>
              </a:spcBef>
              <a:buClr>
                <a:srgbClr val="AC0000"/>
              </a:buClr>
              <a:buFont typeface="Wingdings" charset="2"/>
              <a:buChar char="§"/>
            </a:pPr>
            <a:r>
              <a:rPr lang="en-US" sz="1900" dirty="0" smtClean="0">
                <a:ea typeface="ＭＳ Ｐゴシック" charset="0"/>
                <a:hlinkClick r:id="rId3"/>
              </a:rPr>
              <a:t>www.militaryonesource.mil</a:t>
            </a:r>
            <a:r>
              <a:rPr lang="en-US" sz="1900" dirty="0" smtClean="0">
                <a:ea typeface="ＭＳ Ｐゴシック" charset="0"/>
              </a:rPr>
              <a:t> </a:t>
            </a:r>
            <a:endParaRPr lang="en-US" sz="1900" dirty="0">
              <a:ea typeface="ＭＳ Ｐゴシック" charset="0"/>
            </a:endParaRPr>
          </a:p>
          <a:p>
            <a:pPr lvl="1">
              <a:lnSpc>
                <a:spcPct val="90000"/>
              </a:lnSpc>
              <a:spcBef>
                <a:spcPts val="475"/>
              </a:spcBef>
              <a:buClr>
                <a:srgbClr val="AC0000"/>
              </a:buClr>
              <a:buFont typeface="Wingdings" charset="2"/>
              <a:buChar char="§"/>
            </a:pPr>
            <a:r>
              <a:rPr lang="en-US" dirty="0" smtClean="0">
                <a:ea typeface="ＭＳ Ｐゴシック" charset="0"/>
                <a:hlinkClick r:id="rId4"/>
              </a:rPr>
              <a:t>www.ASYMCA.org</a:t>
            </a:r>
            <a:endParaRPr lang="en-US" dirty="0">
              <a:ea typeface="ＭＳ Ｐゴシック" charset="0"/>
            </a:endParaRPr>
          </a:p>
        </p:txBody>
      </p:sp>
    </p:spTree>
    <p:extLst>
      <p:ext uri="{BB962C8B-B14F-4D97-AF65-F5344CB8AC3E}">
        <p14:creationId xmlns:p14="http://schemas.microsoft.com/office/powerpoint/2010/main" val="7357774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p:txBody>
          <a:bodyPr/>
          <a:lstStyle/>
          <a:p>
            <a:r>
              <a:rPr lang="en-US" dirty="0" smtClean="0"/>
              <a:t>Social Media Hub</a:t>
            </a:r>
            <a:endParaRPr lang="en-US" dirty="0"/>
          </a:p>
        </p:txBody>
      </p:sp>
      <p:pic>
        <p:nvPicPr>
          <p:cNvPr id="4" name="Social Media Hub Screenshot" descr="Screenshot of Military OneSource Social Media Hub Talking Points"/>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1" b="15668"/>
          <a:stretch/>
        </p:blipFill>
        <p:spPr bwMode="auto">
          <a:xfrm>
            <a:off x="1680517" y="1301545"/>
            <a:ext cx="6568961" cy="4453128"/>
          </a:xfrm>
          <a:prstGeom prst="rect">
            <a:avLst/>
          </a:prstGeom>
          <a:ln w="6350" cap="sq">
            <a:solidFill>
              <a:schemeClr val="bg1">
                <a:lumMod val="7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674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p:txBody>
          <a:bodyPr/>
          <a:lstStyle/>
          <a:p>
            <a:r>
              <a:rPr lang="en-US" dirty="0" smtClean="0"/>
              <a:t>Online Library Resources</a:t>
            </a:r>
            <a:endParaRPr lang="en-US" dirty="0"/>
          </a:p>
        </p:txBody>
      </p:sp>
      <p:sp>
        <p:nvSpPr>
          <p:cNvPr id="2" name="Content"/>
          <p:cNvSpPr>
            <a:spLocks noGrp="1"/>
          </p:cNvSpPr>
          <p:nvPr>
            <p:ph idx="1"/>
          </p:nvPr>
        </p:nvSpPr>
        <p:spPr>
          <a:xfrm>
            <a:off x="685800" y="1301544"/>
            <a:ext cx="7772400" cy="4203906"/>
          </a:xfrm>
        </p:spPr>
        <p:txBody>
          <a:bodyPr/>
          <a:lstStyle/>
          <a:p>
            <a:pPr marL="0" indent="0" algn="ctr">
              <a:buNone/>
            </a:pPr>
            <a:r>
              <a:rPr lang="en-US" dirty="0"/>
              <a:t>Audio books, e-books, </a:t>
            </a:r>
            <a:r>
              <a:rPr lang="en-US" dirty="0" smtClean="0"/>
              <a:t>research, tutoring, exam </a:t>
            </a:r>
            <a:r>
              <a:rPr lang="en-US" dirty="0"/>
              <a:t>prep, </a:t>
            </a:r>
            <a:r>
              <a:rPr lang="en-US" dirty="0" smtClean="0"/>
              <a:t>résumé </a:t>
            </a:r>
            <a:r>
              <a:rPr lang="en-US" dirty="0"/>
              <a:t>builder and more</a:t>
            </a:r>
            <a:r>
              <a:rPr lang="en-US" dirty="0" smtClean="0"/>
              <a:t>!</a:t>
            </a:r>
            <a:endParaRPr lang="en-US" sz="800" dirty="0">
              <a:solidFill>
                <a:srgbClr val="FFFFFF"/>
              </a:solidFill>
            </a:endParaRPr>
          </a:p>
          <a:p>
            <a:pPr marL="0" indent="0" algn="ctr">
              <a:buNone/>
            </a:pPr>
            <a:r>
              <a:rPr lang="en-US" sz="800" dirty="0" smtClean="0">
                <a:solidFill>
                  <a:srgbClr val="FFFFFF"/>
                </a:solidFill>
              </a:rPr>
              <a:t>Image of various online library resource logos</a:t>
            </a:r>
            <a:endParaRPr lang="en-US" sz="800" dirty="0">
              <a:solidFill>
                <a:srgbClr val="FFFFFF"/>
              </a:solidFill>
            </a:endParaRPr>
          </a:p>
        </p:txBody>
      </p:sp>
      <p:pic>
        <p:nvPicPr>
          <p:cNvPr id="3092" name="Morning Star" descr="Morningstar Investment Research Center"/>
          <p:cNvPicPr>
            <a:picLocks noChangeAspect="1" noChangeArrowheads="1"/>
          </p:cNvPicPr>
          <p:nvPr/>
        </p:nvPicPr>
        <p:blipFill>
          <a:blip r:embed="rId3"/>
          <a:srcRect/>
          <a:stretch>
            <a:fillRect/>
          </a:stretch>
        </p:blipFill>
        <p:spPr bwMode="auto">
          <a:xfrm>
            <a:off x="1355364" y="2082152"/>
            <a:ext cx="1244961" cy="597624"/>
          </a:xfrm>
          <a:prstGeom prst="rect">
            <a:avLst/>
          </a:prstGeom>
          <a:noFill/>
        </p:spPr>
      </p:pic>
      <p:pic>
        <p:nvPicPr>
          <p:cNvPr id="3081" name="Newsbank" descr="News Bank"/>
          <p:cNvPicPr>
            <a:picLocks noChangeAspect="1" noChangeArrowheads="1"/>
          </p:cNvPicPr>
          <p:nvPr/>
        </p:nvPicPr>
        <p:blipFill>
          <a:blip r:embed="rId4"/>
          <a:srcRect/>
          <a:stretch>
            <a:fillRect/>
          </a:stretch>
        </p:blipFill>
        <p:spPr bwMode="auto">
          <a:xfrm>
            <a:off x="3083778" y="2082152"/>
            <a:ext cx="1381123" cy="657225"/>
          </a:xfrm>
          <a:prstGeom prst="rect">
            <a:avLst/>
          </a:prstGeom>
          <a:noFill/>
        </p:spPr>
      </p:pic>
      <p:pic>
        <p:nvPicPr>
          <p:cNvPr id="3080" name="Auto Repair Reference Center" descr="Auto Repair Reference Center"/>
          <p:cNvPicPr>
            <a:picLocks noChangeAspect="1" noChangeArrowheads="1"/>
          </p:cNvPicPr>
          <p:nvPr/>
        </p:nvPicPr>
        <p:blipFill>
          <a:blip r:embed="rId5"/>
          <a:srcRect/>
          <a:stretch>
            <a:fillRect/>
          </a:stretch>
        </p:blipFill>
        <p:spPr bwMode="auto">
          <a:xfrm>
            <a:off x="4962095" y="2082152"/>
            <a:ext cx="1267629" cy="597624"/>
          </a:xfrm>
          <a:prstGeom prst="rect">
            <a:avLst/>
          </a:prstGeom>
          <a:noFill/>
        </p:spPr>
      </p:pic>
      <p:pic>
        <p:nvPicPr>
          <p:cNvPr id="3086" name="Master File" descr="Master File"/>
          <p:cNvPicPr>
            <a:picLocks noChangeAspect="1" noChangeArrowheads="1"/>
          </p:cNvPicPr>
          <p:nvPr/>
        </p:nvPicPr>
        <p:blipFill>
          <a:blip r:embed="rId6"/>
          <a:srcRect/>
          <a:stretch>
            <a:fillRect/>
          </a:stretch>
        </p:blipFill>
        <p:spPr bwMode="auto">
          <a:xfrm>
            <a:off x="6562723" y="2082152"/>
            <a:ext cx="1228725" cy="597624"/>
          </a:xfrm>
          <a:prstGeom prst="rect">
            <a:avLst/>
          </a:prstGeom>
          <a:noFill/>
        </p:spPr>
      </p:pic>
      <p:pic>
        <p:nvPicPr>
          <p:cNvPr id="8" name="GALE Kids InfoBits" descr="GALE Kids InfoBits"/>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962392" y="2872727"/>
            <a:ext cx="14160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ALE Career Trainsitions" descr="GALE Career Transitions"/>
          <p:cNvPicPr>
            <a:picLocks noChangeAspect="1" noChangeArrowheads="1"/>
          </p:cNvPicPr>
          <p:nvPr/>
        </p:nvPicPr>
        <p:blipFill>
          <a:blip r:embed="rId8"/>
          <a:srcRect/>
          <a:stretch>
            <a:fillRect/>
          </a:stretch>
        </p:blipFill>
        <p:spPr bwMode="auto">
          <a:xfrm>
            <a:off x="2724150" y="2872727"/>
            <a:ext cx="1562100" cy="666749"/>
          </a:xfrm>
          <a:prstGeom prst="rect">
            <a:avLst/>
          </a:prstGeom>
          <a:noFill/>
        </p:spPr>
      </p:pic>
      <p:pic>
        <p:nvPicPr>
          <p:cNvPr id="13" name="Safari Books Online" descr="Safari Books Online"/>
          <p:cNvPicPr>
            <a:picLocks noChangeAspect="1"/>
          </p:cNvPicPr>
          <p:nvPr/>
        </p:nvPicPr>
        <p:blipFill>
          <a:blip r:embed="rId9"/>
          <a:srcRect/>
          <a:stretch>
            <a:fillRect/>
          </a:stretch>
        </p:blipFill>
        <p:spPr bwMode="auto">
          <a:xfrm>
            <a:off x="4620851" y="2996552"/>
            <a:ext cx="1501775" cy="533400"/>
          </a:xfrm>
          <a:prstGeom prst="rect">
            <a:avLst/>
          </a:prstGeom>
          <a:noFill/>
          <a:ln w="9525">
            <a:noFill/>
            <a:miter lim="800000"/>
            <a:headEnd/>
            <a:tailEnd/>
          </a:ln>
          <a:effectLst>
            <a:outerShdw blurRad="50800" dist="50800" dir="5400000" algn="ctr" rotWithShape="0">
              <a:schemeClr val="bg1">
                <a:lumMod val="65000"/>
              </a:schemeClr>
            </a:outerShdw>
          </a:effectLst>
        </p:spPr>
      </p:pic>
      <p:pic>
        <p:nvPicPr>
          <p:cNvPr id="11" name="GALE Academic OneFile" descr="GALE Academic One File"/>
          <p:cNvPicPr>
            <a:picLocks noChangeAspect="1"/>
          </p:cNvPicPr>
          <p:nvPr/>
        </p:nvPicPr>
        <p:blipFill>
          <a:blip r:embed="rId10">
            <a:extLst>
              <a:ext uri="{28A0092B-C50C-407E-A947-70E740481C1C}">
                <a14:useLocalDpi xmlns:a14="http://schemas.microsoft.com/office/drawing/2010/main"/>
              </a:ext>
            </a:extLst>
          </a:blip>
          <a:srcRect/>
          <a:stretch>
            <a:fillRect/>
          </a:stretch>
        </p:blipFill>
        <p:spPr bwMode="auto">
          <a:xfrm>
            <a:off x="6562723" y="2872727"/>
            <a:ext cx="14160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Tumble Books" descr="Tumble Books, e-books for e-kids"/>
          <p:cNvPicPr>
            <a:picLocks noChangeAspect="1" noChangeArrowheads="1"/>
          </p:cNvPicPr>
          <p:nvPr/>
        </p:nvPicPr>
        <p:blipFill>
          <a:blip r:embed="rId11"/>
          <a:srcRect/>
          <a:stretch>
            <a:fillRect/>
          </a:stretch>
        </p:blipFill>
        <p:spPr bwMode="auto">
          <a:xfrm>
            <a:off x="1479190" y="3838574"/>
            <a:ext cx="1455754" cy="657225"/>
          </a:xfrm>
          <a:prstGeom prst="rect">
            <a:avLst/>
          </a:prstGeom>
          <a:noFill/>
        </p:spPr>
      </p:pic>
      <p:pic>
        <p:nvPicPr>
          <p:cNvPr id="3078" name="Tutor.com" descr="Tutor.com"/>
          <p:cNvPicPr>
            <a:picLocks noChangeAspect="1" noChangeArrowheads="1"/>
          </p:cNvPicPr>
          <p:nvPr/>
        </p:nvPicPr>
        <p:blipFill>
          <a:blip r:embed="rId12"/>
          <a:srcRect/>
          <a:stretch>
            <a:fillRect/>
          </a:stretch>
        </p:blipFill>
        <p:spPr bwMode="auto">
          <a:xfrm>
            <a:off x="4620851" y="3898175"/>
            <a:ext cx="1389424" cy="597624"/>
          </a:xfrm>
          <a:prstGeom prst="rect">
            <a:avLst/>
          </a:prstGeom>
          <a:noFill/>
        </p:spPr>
      </p:pic>
      <p:pic>
        <p:nvPicPr>
          <p:cNvPr id="3075" name="OneClick Digital" descr="OneClick Digital"/>
          <p:cNvPicPr>
            <a:picLocks noChangeAspect="1" noChangeArrowheads="1"/>
          </p:cNvPicPr>
          <p:nvPr/>
        </p:nvPicPr>
        <p:blipFill>
          <a:blip r:embed="rId13"/>
          <a:srcRect/>
          <a:stretch>
            <a:fillRect/>
          </a:stretch>
        </p:blipFill>
        <p:spPr bwMode="auto">
          <a:xfrm>
            <a:off x="3334976" y="3838574"/>
            <a:ext cx="850065" cy="666750"/>
          </a:xfrm>
          <a:prstGeom prst="rect">
            <a:avLst/>
          </a:prstGeom>
          <a:noFill/>
        </p:spPr>
      </p:pic>
      <p:pic>
        <p:nvPicPr>
          <p:cNvPr id="19" name="Peterson's DOD MWR Library" descr=" Peterson's DoD Education Resource Center.">
            <a:hlinkClick r:id="rId14"/>
          </p:cNvPr>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6410324" y="3781424"/>
            <a:ext cx="1381123"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Heritage Quest" descr="HeritageQuest Online.">
            <a:hlinkClick r:id="rId16"/>
          </p:cNvPr>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1085480" y="4696071"/>
            <a:ext cx="1292962"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EBSCO host" descr="EBSCO host e Books"/>
          <p:cNvPicPr>
            <a:picLocks noChangeAspect="1" noChangeArrowheads="1"/>
          </p:cNvPicPr>
          <p:nvPr/>
        </p:nvPicPr>
        <p:blipFill>
          <a:blip r:embed="rId18"/>
          <a:srcRect/>
          <a:stretch>
            <a:fillRect/>
          </a:stretch>
        </p:blipFill>
        <p:spPr bwMode="auto">
          <a:xfrm>
            <a:off x="2934944" y="4696071"/>
            <a:ext cx="1285875" cy="593800"/>
          </a:xfrm>
          <a:prstGeom prst="rect">
            <a:avLst/>
          </a:prstGeom>
          <a:noFill/>
        </p:spPr>
      </p:pic>
      <p:pic>
        <p:nvPicPr>
          <p:cNvPr id="1026" name="Culture Gems" descr="Culture Grams"/>
          <p:cNvPicPr>
            <a:picLocks noChangeAspect="1" noChangeArrowheads="1"/>
          </p:cNvPicPr>
          <p:nvPr/>
        </p:nvPicPr>
        <p:blipFill>
          <a:blip r:embed="rId19"/>
          <a:srcRect/>
          <a:stretch>
            <a:fillRect/>
          </a:stretch>
        </p:blipFill>
        <p:spPr bwMode="auto">
          <a:xfrm>
            <a:off x="4837110" y="4705596"/>
            <a:ext cx="1173165" cy="593800"/>
          </a:xfrm>
          <a:prstGeom prst="rect">
            <a:avLst/>
          </a:prstGeom>
          <a:noFill/>
        </p:spPr>
      </p:pic>
      <p:pic>
        <p:nvPicPr>
          <p:cNvPr id="9" name="GALE Military &amp; Intellignece Collection" descr="GALE Military &amp; Intelligence Database"/>
          <p:cNvPicPr>
            <a:picLocks noChangeAspect="1"/>
          </p:cNvPicPr>
          <p:nvPr/>
        </p:nvPicPr>
        <p:blipFill>
          <a:blip r:embed="rId20">
            <a:extLst>
              <a:ext uri="{28A0092B-C50C-407E-A947-70E740481C1C}">
                <a14:useLocalDpi xmlns:a14="http://schemas.microsoft.com/office/drawing/2010/main"/>
              </a:ext>
            </a:extLst>
          </a:blip>
          <a:srcRect/>
          <a:stretch>
            <a:fillRect/>
          </a:stretch>
        </p:blipFill>
        <p:spPr bwMode="auto">
          <a:xfrm>
            <a:off x="6705598" y="4729659"/>
            <a:ext cx="14160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7836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p:cNvSpPr>
            <a:spLocks noGrp="1"/>
          </p:cNvSpPr>
          <p:nvPr>
            <p:ph type="ctrTitle"/>
          </p:nvPr>
        </p:nvSpPr>
        <p:spPr/>
        <p:txBody>
          <a:bodyPr/>
          <a:lstStyle/>
          <a:p>
            <a:r>
              <a:rPr lang="en-US" dirty="0" smtClean="0"/>
              <a:t>Access</a:t>
            </a:r>
            <a:endParaRPr lang="en-US" dirty="0"/>
          </a:p>
        </p:txBody>
      </p:sp>
      <p:sp>
        <p:nvSpPr>
          <p:cNvPr id="7" name="Content"/>
          <p:cNvSpPr>
            <a:spLocks noGrp="1"/>
          </p:cNvSpPr>
          <p:nvPr>
            <p:ph idx="1"/>
          </p:nvPr>
        </p:nvSpPr>
        <p:spPr>
          <a:xfrm>
            <a:off x="685800" y="1503683"/>
            <a:ext cx="3429000" cy="4010170"/>
          </a:xfrm>
        </p:spPr>
        <p:txBody>
          <a:bodyPr/>
          <a:lstStyle/>
          <a:p>
            <a:pPr marL="0" lvl="0" indent="0">
              <a:buNone/>
            </a:pPr>
            <a:r>
              <a:rPr lang="en-US" sz="1800" dirty="0">
                <a:solidFill>
                  <a:prstClr val="black"/>
                </a:solidFill>
              </a:rPr>
              <a:t>You can expect:</a:t>
            </a:r>
          </a:p>
          <a:p>
            <a:pPr lvl="0"/>
            <a:r>
              <a:rPr lang="en-US" sz="1800" dirty="0">
                <a:solidFill>
                  <a:prstClr val="black"/>
                </a:solidFill>
              </a:rPr>
              <a:t>24/7/365 worldwide access</a:t>
            </a:r>
          </a:p>
          <a:p>
            <a:pPr lvl="0"/>
            <a:r>
              <a:rPr lang="en-US" sz="1800" dirty="0">
                <a:solidFill>
                  <a:prstClr val="black"/>
                </a:solidFill>
              </a:rPr>
              <a:t>Master’s-level consultants to answer your questions</a:t>
            </a:r>
          </a:p>
          <a:p>
            <a:pPr lvl="0"/>
            <a:r>
              <a:rPr lang="en-US" sz="1800" dirty="0">
                <a:solidFill>
                  <a:prstClr val="black"/>
                </a:solidFill>
              </a:rPr>
              <a:t>Objective, experienced and caring people</a:t>
            </a:r>
          </a:p>
          <a:p>
            <a:pPr lvl="0"/>
            <a:r>
              <a:rPr lang="en-US" sz="1800" dirty="0">
                <a:solidFill>
                  <a:prstClr val="black"/>
                </a:solidFill>
              </a:rPr>
              <a:t>Up-to-date and useful information</a:t>
            </a:r>
          </a:p>
          <a:p>
            <a:pPr lvl="0"/>
            <a:r>
              <a:rPr lang="en-US" sz="1800" dirty="0">
                <a:solidFill>
                  <a:prstClr val="black"/>
                </a:solidFill>
              </a:rPr>
              <a:t>No cost</a:t>
            </a:r>
          </a:p>
          <a:p>
            <a:pPr lvl="0"/>
            <a:r>
              <a:rPr lang="en-US" sz="1800" dirty="0">
                <a:solidFill>
                  <a:prstClr val="black"/>
                </a:solidFill>
              </a:rPr>
              <a:t>A commitment to </a:t>
            </a:r>
            <a:r>
              <a:rPr lang="en-US" sz="1800" dirty="0" smtClean="0">
                <a:solidFill>
                  <a:prstClr val="black"/>
                </a:solidFill>
              </a:rPr>
              <a:t>quality</a:t>
            </a:r>
            <a:endParaRPr lang="en-US" sz="1800" dirty="0">
              <a:solidFill>
                <a:prstClr val="black"/>
              </a:solidFill>
            </a:endParaRPr>
          </a:p>
        </p:txBody>
      </p:sp>
      <p:sp>
        <p:nvSpPr>
          <p:cNvPr id="2" name="Telephone Content"/>
          <p:cNvSpPr/>
          <p:nvPr/>
        </p:nvSpPr>
        <p:spPr>
          <a:xfrm>
            <a:off x="4250196" y="1527111"/>
            <a:ext cx="3891718" cy="737536"/>
          </a:xfrm>
          <a:prstGeom prst="roundRect">
            <a:avLst/>
          </a:prstGeom>
          <a:gradFill flip="none" rotWithShape="1">
            <a:gsLst>
              <a:gs pos="0">
                <a:schemeClr val="bg1">
                  <a:lumMod val="85000"/>
                </a:schemeClr>
              </a:gs>
              <a:gs pos="100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spcBef>
                <a:spcPct val="50000"/>
              </a:spcBef>
            </a:pPr>
            <a:r>
              <a:rPr lang="en-US" dirty="0">
                <a:solidFill>
                  <a:srgbClr val="000000"/>
                </a:solidFill>
                <a:latin typeface="Arial"/>
                <a:cs typeface="Arial"/>
              </a:rPr>
              <a:t>Toll-Free telephone</a:t>
            </a:r>
            <a:br>
              <a:rPr lang="en-US" dirty="0">
                <a:solidFill>
                  <a:srgbClr val="000000"/>
                </a:solidFill>
                <a:latin typeface="Arial"/>
                <a:cs typeface="Arial"/>
              </a:rPr>
            </a:br>
            <a:r>
              <a:rPr lang="en-US" dirty="0">
                <a:solidFill>
                  <a:srgbClr val="000000"/>
                </a:solidFill>
                <a:latin typeface="Arial"/>
                <a:cs typeface="Arial"/>
              </a:rPr>
              <a:t>800-342-9647</a:t>
            </a:r>
          </a:p>
        </p:txBody>
      </p:sp>
      <p:pic>
        <p:nvPicPr>
          <p:cNvPr id="32" name="Telephone Icon" descr="Telephone Ico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23790" y="1576616"/>
            <a:ext cx="506067" cy="611223"/>
          </a:xfrm>
          <a:prstGeom prst="rect">
            <a:avLst/>
          </a:prstGeom>
        </p:spPr>
      </p:pic>
      <p:sp>
        <p:nvSpPr>
          <p:cNvPr id="36" name="WWW Content"/>
          <p:cNvSpPr/>
          <p:nvPr/>
        </p:nvSpPr>
        <p:spPr>
          <a:xfrm>
            <a:off x="4250196" y="2343956"/>
            <a:ext cx="3891718" cy="737536"/>
          </a:xfrm>
          <a:prstGeom prst="roundRect">
            <a:avLst/>
          </a:prstGeom>
          <a:gradFill flip="none" rotWithShape="1">
            <a:gsLst>
              <a:gs pos="0">
                <a:schemeClr val="bg1">
                  <a:lumMod val="85000"/>
                </a:schemeClr>
              </a:gs>
              <a:gs pos="100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spcBef>
                <a:spcPct val="50000"/>
              </a:spcBef>
              <a:defRPr/>
            </a:pPr>
            <a:r>
              <a:rPr lang="en-US" spc="50" dirty="0">
                <a:solidFill>
                  <a:prstClr val="black"/>
                </a:solidFill>
                <a:latin typeface="Arial"/>
                <a:cs typeface="Arial"/>
              </a:rPr>
              <a:t>MilitaryOneSource.mil</a:t>
            </a:r>
          </a:p>
        </p:txBody>
      </p:sp>
      <p:pic>
        <p:nvPicPr>
          <p:cNvPr id="28" name="WWW Icon" descr="World Wide Web Icon"/>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79788" y="2515357"/>
            <a:ext cx="633960" cy="422640"/>
          </a:xfrm>
          <a:prstGeom prst="rect">
            <a:avLst/>
          </a:prstGeom>
        </p:spPr>
      </p:pic>
      <p:sp>
        <p:nvSpPr>
          <p:cNvPr id="37" name="Mobile Content"/>
          <p:cNvSpPr/>
          <p:nvPr/>
        </p:nvSpPr>
        <p:spPr>
          <a:xfrm>
            <a:off x="4250196" y="3167094"/>
            <a:ext cx="3891718" cy="737536"/>
          </a:xfrm>
          <a:prstGeom prst="roundRect">
            <a:avLst/>
          </a:prstGeom>
          <a:gradFill flip="none" rotWithShape="1">
            <a:gsLst>
              <a:gs pos="0">
                <a:schemeClr val="bg1">
                  <a:lumMod val="85000"/>
                </a:schemeClr>
              </a:gs>
              <a:gs pos="100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rgbClr val="000000"/>
                </a:solidFill>
                <a:latin typeface="Arial"/>
                <a:cs typeface="Arial"/>
              </a:rPr>
              <a:t>m.MilitaryOneSource.mil</a:t>
            </a:r>
            <a:endParaRPr lang="en-US" dirty="0">
              <a:solidFill>
                <a:prstClr val="white"/>
              </a:solidFill>
            </a:endParaRPr>
          </a:p>
        </p:txBody>
      </p:sp>
      <p:pic>
        <p:nvPicPr>
          <p:cNvPr id="6" name="Mobile Icon" descr="Mobile Icon"/>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12643" y="3259024"/>
            <a:ext cx="362392" cy="554246"/>
          </a:xfrm>
          <a:prstGeom prst="rect">
            <a:avLst/>
          </a:prstGeom>
        </p:spPr>
      </p:pic>
      <p:sp>
        <p:nvSpPr>
          <p:cNvPr id="38" name="Email Content"/>
          <p:cNvSpPr/>
          <p:nvPr/>
        </p:nvSpPr>
        <p:spPr>
          <a:xfrm>
            <a:off x="4250196" y="4001671"/>
            <a:ext cx="3891718" cy="737536"/>
          </a:xfrm>
          <a:prstGeom prst="roundRect">
            <a:avLst/>
          </a:prstGeom>
          <a:gradFill flip="none" rotWithShape="1">
            <a:gsLst>
              <a:gs pos="0">
                <a:schemeClr val="bg1">
                  <a:lumMod val="85000"/>
                </a:schemeClr>
              </a:gs>
              <a:gs pos="100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spcBef>
                <a:spcPct val="50000"/>
              </a:spcBef>
            </a:pPr>
            <a:r>
              <a:rPr lang="en-US" dirty="0">
                <a:solidFill>
                  <a:srgbClr val="000000"/>
                </a:solidFill>
                <a:latin typeface="Arial"/>
                <a:cs typeface="Arial"/>
              </a:rPr>
              <a:t>Email your questions</a:t>
            </a:r>
            <a:br>
              <a:rPr lang="en-US" dirty="0">
                <a:solidFill>
                  <a:srgbClr val="000000"/>
                </a:solidFill>
                <a:latin typeface="Arial"/>
                <a:cs typeface="Arial"/>
              </a:rPr>
            </a:br>
            <a:r>
              <a:rPr lang="en-US" dirty="0">
                <a:solidFill>
                  <a:srgbClr val="000000"/>
                </a:solidFill>
                <a:latin typeface="Arial"/>
                <a:cs typeface="Arial"/>
              </a:rPr>
              <a:t>to a consultant</a:t>
            </a:r>
          </a:p>
        </p:txBody>
      </p:sp>
      <p:pic>
        <p:nvPicPr>
          <p:cNvPr id="31" name="Email Icon" descr="Email Icon"/>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47851" y="4198664"/>
            <a:ext cx="492800" cy="354575"/>
          </a:xfrm>
          <a:prstGeom prst="rect">
            <a:avLst/>
          </a:prstGeom>
        </p:spPr>
      </p:pic>
      <p:sp>
        <p:nvSpPr>
          <p:cNvPr id="39" name="Interaction Content"/>
          <p:cNvSpPr/>
          <p:nvPr/>
        </p:nvSpPr>
        <p:spPr>
          <a:xfrm>
            <a:off x="4250196" y="4869572"/>
            <a:ext cx="3891718" cy="737536"/>
          </a:xfrm>
          <a:prstGeom prst="roundRect">
            <a:avLst/>
          </a:prstGeom>
          <a:gradFill flip="none" rotWithShape="1">
            <a:gsLst>
              <a:gs pos="0">
                <a:schemeClr val="bg1">
                  <a:lumMod val="85000"/>
                </a:schemeClr>
              </a:gs>
              <a:gs pos="100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spcBef>
                <a:spcPct val="50000"/>
              </a:spcBef>
            </a:pPr>
            <a:r>
              <a:rPr lang="en-US" dirty="0">
                <a:solidFill>
                  <a:srgbClr val="000000"/>
                </a:solidFill>
                <a:latin typeface="Arial"/>
                <a:cs typeface="Arial"/>
              </a:rPr>
              <a:t>Interaction with trained</a:t>
            </a:r>
            <a:br>
              <a:rPr lang="en-US" dirty="0">
                <a:solidFill>
                  <a:srgbClr val="000000"/>
                </a:solidFill>
                <a:latin typeface="Arial"/>
                <a:cs typeface="Arial"/>
              </a:rPr>
            </a:br>
            <a:r>
              <a:rPr lang="en-US" dirty="0">
                <a:solidFill>
                  <a:srgbClr val="000000"/>
                </a:solidFill>
                <a:latin typeface="Arial"/>
                <a:cs typeface="Arial"/>
              </a:rPr>
              <a:t>outreach professionals</a:t>
            </a:r>
          </a:p>
        </p:txBody>
      </p:sp>
      <p:pic>
        <p:nvPicPr>
          <p:cNvPr id="30" name="Interaction Icon" descr="Outreach Professional Icon"/>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14146" y="5011351"/>
            <a:ext cx="772946" cy="367773"/>
          </a:xfrm>
          <a:prstGeom prst="rect">
            <a:avLst/>
          </a:prstGeom>
        </p:spPr>
      </p:pic>
    </p:spTree>
    <p:extLst>
      <p:ext uri="{BB962C8B-B14F-4D97-AF65-F5344CB8AC3E}">
        <p14:creationId xmlns:p14="http://schemas.microsoft.com/office/powerpoint/2010/main" val="1273436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ctrTitle"/>
          </p:nvPr>
        </p:nvSpPr>
        <p:spPr/>
        <p:txBody>
          <a:bodyPr/>
          <a:lstStyle/>
          <a:p>
            <a:r>
              <a:rPr lang="en-US" dirty="0" smtClean="0"/>
              <a:t>Questions?</a:t>
            </a:r>
            <a:endParaRPr lang="en-US" dirty="0"/>
          </a:p>
        </p:txBody>
      </p:sp>
    </p:spTree>
    <p:extLst>
      <p:ext uri="{BB962C8B-B14F-4D97-AF65-F5344CB8AC3E}">
        <p14:creationId xmlns:p14="http://schemas.microsoft.com/office/powerpoint/2010/main" val="1901428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OS Logo" descr="Military OneSource logo" title="Military OneSource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24107" y="570355"/>
            <a:ext cx="3298575" cy="3298575"/>
          </a:xfrm>
          <a:prstGeom prst="rect">
            <a:avLst/>
          </a:prstGeom>
        </p:spPr>
      </p:pic>
      <p:sp>
        <p:nvSpPr>
          <p:cNvPr id="5" name="Title"/>
          <p:cNvSpPr>
            <a:spLocks noGrp="1"/>
          </p:cNvSpPr>
          <p:nvPr>
            <p:ph type="ctrTitle"/>
          </p:nvPr>
        </p:nvSpPr>
        <p:spPr/>
        <p:txBody>
          <a:bodyPr/>
          <a:lstStyle/>
          <a:p>
            <a:r>
              <a:rPr lang="en-US" dirty="0" smtClean="0"/>
              <a:t>Call. Click. Connect.</a:t>
            </a:r>
            <a:endParaRPr lang="en-US" dirty="0"/>
          </a:p>
        </p:txBody>
      </p:sp>
      <p:sp>
        <p:nvSpPr>
          <p:cNvPr id="6" name="Subtitle"/>
          <p:cNvSpPr>
            <a:spLocks noGrp="1"/>
          </p:cNvSpPr>
          <p:nvPr>
            <p:ph type="subTitle" idx="1"/>
          </p:nvPr>
        </p:nvSpPr>
        <p:spPr/>
        <p:txBody>
          <a:bodyPr/>
          <a:lstStyle/>
          <a:p>
            <a:r>
              <a:rPr lang="en-US" dirty="0" smtClean="0"/>
              <a:t>800-342-9647    MilitaryOneSource.mil</a:t>
            </a:r>
            <a:endParaRPr lang="en-US" dirty="0"/>
          </a:p>
        </p:txBody>
      </p:sp>
    </p:spTree>
    <p:extLst>
      <p:ext uri="{BB962C8B-B14F-4D97-AF65-F5344CB8AC3E}">
        <p14:creationId xmlns:p14="http://schemas.microsoft.com/office/powerpoint/2010/main" val="113828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p:txBody>
          <a:bodyPr/>
          <a:lstStyle/>
          <a:p>
            <a:r>
              <a:rPr lang="en-US" dirty="0" smtClean="0"/>
              <a:t>Private and Confidential</a:t>
            </a:r>
            <a:endParaRPr lang="en-US" dirty="0"/>
          </a:p>
        </p:txBody>
      </p:sp>
      <p:sp>
        <p:nvSpPr>
          <p:cNvPr id="2" name="Content"/>
          <p:cNvSpPr>
            <a:spLocks noGrp="1"/>
          </p:cNvSpPr>
          <p:nvPr>
            <p:ph idx="1"/>
          </p:nvPr>
        </p:nvSpPr>
        <p:spPr/>
        <p:txBody>
          <a:bodyPr/>
          <a:lstStyle/>
          <a:p>
            <a:pPr marL="0" indent="0">
              <a:buNone/>
            </a:pPr>
            <a:r>
              <a:rPr lang="en-US" dirty="0"/>
              <a:t>Privacy is protected</a:t>
            </a:r>
          </a:p>
          <a:p>
            <a:r>
              <a:rPr lang="en-US" sz="2000" dirty="0"/>
              <a:t>Your personal information will not be</a:t>
            </a:r>
          </a:p>
          <a:p>
            <a:pPr lvl="1"/>
            <a:r>
              <a:rPr lang="en-US" dirty="0"/>
              <a:t>Provided to the military or chain of command</a:t>
            </a:r>
          </a:p>
          <a:p>
            <a:pPr lvl="1"/>
            <a:r>
              <a:rPr lang="en-US" dirty="0"/>
              <a:t>Shared with family or friends</a:t>
            </a:r>
          </a:p>
          <a:p>
            <a:pPr lvl="1"/>
            <a:r>
              <a:rPr lang="en-US" dirty="0"/>
              <a:t>Released to other agencies</a:t>
            </a:r>
          </a:p>
          <a:p>
            <a:pPr marL="0" indent="0">
              <a:buNone/>
            </a:pPr>
            <a:r>
              <a:rPr lang="en-US" dirty="0" smtClean="0"/>
              <a:t>Privacy Exceptions</a:t>
            </a:r>
            <a:endParaRPr lang="en-US" dirty="0"/>
          </a:p>
          <a:p>
            <a:r>
              <a:rPr lang="en-US" sz="2000" dirty="0" smtClean="0"/>
              <a:t>Duty to warn</a:t>
            </a:r>
          </a:p>
          <a:p>
            <a:r>
              <a:rPr lang="en-US" sz="2000" dirty="0" smtClean="0"/>
              <a:t>Suspected </a:t>
            </a:r>
            <a:r>
              <a:rPr lang="en-US" sz="2000" dirty="0"/>
              <a:t>family maltreatment (domestic violence, child or elder </a:t>
            </a:r>
            <a:r>
              <a:rPr lang="en-US" sz="2000" dirty="0" smtClean="0"/>
              <a:t>abuse or neglect</a:t>
            </a:r>
            <a:r>
              <a:rPr lang="en-US" sz="2000" dirty="0"/>
              <a:t>) </a:t>
            </a:r>
          </a:p>
          <a:p>
            <a:r>
              <a:rPr lang="en-US" sz="2000" dirty="0"/>
              <a:t>Harm to self or others</a:t>
            </a:r>
          </a:p>
          <a:p>
            <a:r>
              <a:rPr lang="en-US" sz="2000" dirty="0"/>
              <a:t>Illegal activity</a:t>
            </a:r>
          </a:p>
        </p:txBody>
      </p:sp>
    </p:spTree>
    <p:extLst>
      <p:ext uri="{BB962C8B-B14F-4D97-AF65-F5344CB8AC3E}">
        <p14:creationId xmlns:p14="http://schemas.microsoft.com/office/powerpoint/2010/main" val="10766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p:cNvSpPr>
            <a:spLocks noGrp="1"/>
          </p:cNvSpPr>
          <p:nvPr>
            <p:ph type="ctrTitle"/>
          </p:nvPr>
        </p:nvSpPr>
        <p:spPr/>
        <p:txBody>
          <a:bodyPr/>
          <a:lstStyle/>
          <a:p>
            <a:r>
              <a:rPr lang="en-US" dirty="0"/>
              <a:t>Range of Support</a:t>
            </a:r>
          </a:p>
        </p:txBody>
      </p:sp>
      <p:grpSp>
        <p:nvGrpSpPr>
          <p:cNvPr id="25" name="Connectors Group" descr="Group of powerpoint line connectors. To launch the Selection pane, press Alt, then H, then S, then L, and then P. Press the down arrow to 'Connectors Group'."/>
          <p:cNvGrpSpPr/>
          <p:nvPr/>
        </p:nvGrpSpPr>
        <p:grpSpPr>
          <a:xfrm>
            <a:off x="2524125" y="1907240"/>
            <a:ext cx="3952875" cy="2989263"/>
            <a:chOff x="2524125" y="1907240"/>
            <a:chExt cx="3952875" cy="2989263"/>
          </a:xfrm>
        </p:grpSpPr>
        <p:cxnSp>
          <p:nvCxnSpPr>
            <p:cNvPr id="5" name="Library Connector"/>
            <p:cNvCxnSpPr>
              <a:cxnSpLocks noChangeShapeType="1"/>
            </p:cNvCxnSpPr>
            <p:nvPr/>
          </p:nvCxnSpPr>
          <p:spPr bwMode="auto">
            <a:xfrm>
              <a:off x="3054350" y="2815290"/>
              <a:ext cx="2889250" cy="1168400"/>
            </a:xfrm>
            <a:prstGeom prst="line">
              <a:avLst/>
            </a:prstGeom>
            <a:noFill/>
            <a:ln w="9525" algn="ctr">
              <a:solidFill>
                <a:srgbClr val="ECC265"/>
              </a:solidFill>
              <a:round/>
              <a:headEnd/>
              <a:tailEnd/>
            </a:ln>
          </p:spPr>
        </p:cxnSp>
        <p:cxnSp>
          <p:nvCxnSpPr>
            <p:cNvPr id="6" name="Life transitions Connector"/>
            <p:cNvCxnSpPr>
              <a:cxnSpLocks noChangeShapeType="1"/>
            </p:cNvCxnSpPr>
            <p:nvPr/>
          </p:nvCxnSpPr>
          <p:spPr bwMode="auto">
            <a:xfrm rot="10800000" flipV="1">
              <a:off x="3049588" y="2812115"/>
              <a:ext cx="2909887" cy="1176338"/>
            </a:xfrm>
            <a:prstGeom prst="line">
              <a:avLst/>
            </a:prstGeom>
            <a:noFill/>
            <a:ln w="9525" algn="ctr">
              <a:solidFill>
                <a:srgbClr val="ECC265"/>
              </a:solidFill>
              <a:round/>
              <a:headEnd/>
              <a:tailEnd/>
            </a:ln>
          </p:spPr>
        </p:cxnSp>
        <p:cxnSp>
          <p:nvCxnSpPr>
            <p:cNvPr id="7" name="Career &amp; Education Connector"/>
            <p:cNvCxnSpPr>
              <a:cxnSpLocks noChangeShapeType="1"/>
            </p:cNvCxnSpPr>
            <p:nvPr/>
          </p:nvCxnSpPr>
          <p:spPr bwMode="auto">
            <a:xfrm rot="16200000" flipH="1">
              <a:off x="3334545" y="2576371"/>
              <a:ext cx="2341562" cy="1647825"/>
            </a:xfrm>
            <a:prstGeom prst="line">
              <a:avLst/>
            </a:prstGeom>
            <a:noFill/>
            <a:ln w="9525" algn="ctr">
              <a:solidFill>
                <a:srgbClr val="ECC265"/>
              </a:solidFill>
              <a:round/>
              <a:headEnd/>
              <a:tailEnd/>
            </a:ln>
          </p:spPr>
        </p:cxnSp>
        <p:cxnSp>
          <p:nvCxnSpPr>
            <p:cNvPr id="8" name="Special Needs Connector"/>
            <p:cNvCxnSpPr>
              <a:cxnSpLocks noChangeShapeType="1"/>
            </p:cNvCxnSpPr>
            <p:nvPr/>
          </p:nvCxnSpPr>
          <p:spPr bwMode="auto">
            <a:xfrm rot="10800000" flipV="1">
              <a:off x="3679825" y="2224740"/>
              <a:ext cx="1654175" cy="2349500"/>
            </a:xfrm>
            <a:prstGeom prst="line">
              <a:avLst/>
            </a:prstGeom>
            <a:noFill/>
            <a:ln w="9525" algn="ctr">
              <a:solidFill>
                <a:srgbClr val="ECC265"/>
              </a:solidFill>
              <a:round/>
              <a:headEnd/>
              <a:tailEnd/>
            </a:ln>
          </p:spPr>
        </p:cxnSp>
        <p:cxnSp>
          <p:nvCxnSpPr>
            <p:cNvPr id="9" name="Moving Connector"/>
            <p:cNvCxnSpPr>
              <a:cxnSpLocks noChangeShapeType="1"/>
            </p:cNvCxnSpPr>
            <p:nvPr/>
          </p:nvCxnSpPr>
          <p:spPr bwMode="auto">
            <a:xfrm flipV="1">
              <a:off x="2524125" y="3397903"/>
              <a:ext cx="3952875" cy="4762"/>
            </a:xfrm>
            <a:prstGeom prst="line">
              <a:avLst/>
            </a:prstGeom>
            <a:noFill/>
            <a:ln w="9525" algn="ctr">
              <a:solidFill>
                <a:srgbClr val="ECC265"/>
              </a:solidFill>
              <a:round/>
              <a:headEnd/>
              <a:tailEnd/>
            </a:ln>
          </p:spPr>
        </p:cxnSp>
        <p:cxnSp>
          <p:nvCxnSpPr>
            <p:cNvPr id="10" name="Confidential Non Medical Counseling Connector"/>
            <p:cNvCxnSpPr>
              <a:cxnSpLocks noChangeShapeType="1"/>
            </p:cNvCxnSpPr>
            <p:nvPr/>
          </p:nvCxnSpPr>
          <p:spPr bwMode="auto">
            <a:xfrm rot="16200000" flipH="1">
              <a:off x="2982118" y="3392347"/>
              <a:ext cx="2989263" cy="19050"/>
            </a:xfrm>
            <a:prstGeom prst="line">
              <a:avLst/>
            </a:prstGeom>
            <a:noFill/>
            <a:ln w="9525" algn="ctr">
              <a:solidFill>
                <a:srgbClr val="ECC265"/>
              </a:solidFill>
              <a:round/>
              <a:headEnd/>
              <a:tailEnd/>
            </a:ln>
          </p:spPr>
        </p:cxnSp>
      </p:grpSp>
      <p:pic>
        <p:nvPicPr>
          <p:cNvPr id="23" name="MOS Logo" descr="MOS Logo with several rays spreading out to group of text boxe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3738824" y="2674265"/>
            <a:ext cx="1456800" cy="1456800"/>
          </a:xfrm>
          <a:prstGeom prst="rect">
            <a:avLst/>
          </a:prstGeom>
          <a:solidFill>
            <a:schemeClr val="bg1"/>
          </a:solidFill>
          <a:ln>
            <a:solidFill>
              <a:schemeClr val="bg1">
                <a:lumMod val="65000"/>
              </a:schemeClr>
            </a:solidFill>
          </a:ln>
          <a:extLst/>
        </p:spPr>
      </p:pic>
      <p:sp>
        <p:nvSpPr>
          <p:cNvPr id="2" name="Community Resources &amp; Referrals"/>
          <p:cNvSpPr>
            <a:spLocks noGrp="1"/>
          </p:cNvSpPr>
          <p:nvPr>
            <p:ph type="body" sz="quarter" idx="10"/>
          </p:nvPr>
        </p:nvSpPr>
        <p:spPr/>
        <p:txBody>
          <a:bodyPr/>
          <a:lstStyle/>
          <a:p>
            <a:r>
              <a:rPr lang="en-US" dirty="0">
                <a:solidFill>
                  <a:prstClr val="black"/>
                </a:solidFill>
                <a:latin typeface="Arial"/>
                <a:cs typeface="Arial"/>
              </a:rPr>
              <a:t>Community Resources &amp; </a:t>
            </a:r>
            <a:r>
              <a:rPr lang="en-US" dirty="0" smtClean="0">
                <a:solidFill>
                  <a:prstClr val="black"/>
                </a:solidFill>
                <a:latin typeface="Arial"/>
                <a:cs typeface="Arial"/>
              </a:rPr>
              <a:t>Referrals</a:t>
            </a:r>
            <a:endParaRPr lang="en-US" dirty="0">
              <a:solidFill>
                <a:prstClr val="black"/>
              </a:solidFill>
              <a:latin typeface="Arial"/>
              <a:cs typeface="Arial"/>
            </a:endParaRPr>
          </a:p>
        </p:txBody>
      </p:sp>
      <p:sp>
        <p:nvSpPr>
          <p:cNvPr id="4" name="Financial"/>
          <p:cNvSpPr>
            <a:spLocks noGrp="1"/>
          </p:cNvSpPr>
          <p:nvPr>
            <p:ph type="body" sz="quarter" idx="11"/>
          </p:nvPr>
        </p:nvSpPr>
        <p:spPr/>
        <p:txBody>
          <a:bodyPr/>
          <a:lstStyle/>
          <a:p>
            <a:r>
              <a:rPr lang="en-US" dirty="0">
                <a:solidFill>
                  <a:srgbClr val="000000"/>
                </a:solidFill>
                <a:latin typeface="Arial"/>
                <a:cs typeface="Arial"/>
              </a:rPr>
              <a:t>Financial</a:t>
            </a:r>
            <a:endParaRPr lang="en-US" dirty="0"/>
          </a:p>
        </p:txBody>
      </p:sp>
      <p:sp>
        <p:nvSpPr>
          <p:cNvPr id="24" name="Deployment"/>
          <p:cNvSpPr>
            <a:spLocks noGrp="1"/>
          </p:cNvSpPr>
          <p:nvPr>
            <p:ph type="body" sz="quarter" idx="12"/>
          </p:nvPr>
        </p:nvSpPr>
        <p:spPr/>
        <p:txBody>
          <a:bodyPr/>
          <a:lstStyle/>
          <a:p>
            <a:r>
              <a:rPr lang="en-US" dirty="0">
                <a:solidFill>
                  <a:srgbClr val="000000"/>
                </a:solidFill>
                <a:latin typeface="Arial"/>
                <a:cs typeface="Arial"/>
              </a:rPr>
              <a:t>Deployment</a:t>
            </a:r>
            <a:endParaRPr lang="en-US" dirty="0"/>
          </a:p>
        </p:txBody>
      </p:sp>
      <p:sp>
        <p:nvSpPr>
          <p:cNvPr id="26" name="Health Coaching"/>
          <p:cNvSpPr>
            <a:spLocks noGrp="1"/>
          </p:cNvSpPr>
          <p:nvPr>
            <p:ph type="body" sz="quarter" idx="13"/>
          </p:nvPr>
        </p:nvSpPr>
        <p:spPr/>
        <p:txBody>
          <a:bodyPr/>
          <a:lstStyle/>
          <a:p>
            <a:r>
              <a:rPr lang="en-US" dirty="0">
                <a:solidFill>
                  <a:prstClr val="black"/>
                </a:solidFill>
                <a:latin typeface="Arial"/>
                <a:cs typeface="Arial"/>
              </a:rPr>
              <a:t>Health </a:t>
            </a:r>
            <a:r>
              <a:rPr lang="en-US" dirty="0" smtClean="0">
                <a:solidFill>
                  <a:prstClr val="black"/>
                </a:solidFill>
                <a:latin typeface="Arial"/>
                <a:cs typeface="Arial"/>
              </a:rPr>
              <a:t>Coaching</a:t>
            </a:r>
            <a:endParaRPr lang="en-US" dirty="0">
              <a:solidFill>
                <a:prstClr val="black"/>
              </a:solidFill>
              <a:latin typeface="Arial"/>
              <a:cs typeface="Arial"/>
            </a:endParaRPr>
          </a:p>
        </p:txBody>
      </p:sp>
      <p:sp>
        <p:nvSpPr>
          <p:cNvPr id="27" name="Life Transitions"/>
          <p:cNvSpPr>
            <a:spLocks noGrp="1"/>
          </p:cNvSpPr>
          <p:nvPr>
            <p:ph type="body" sz="quarter" idx="14"/>
          </p:nvPr>
        </p:nvSpPr>
        <p:spPr/>
        <p:txBody>
          <a:bodyPr/>
          <a:lstStyle/>
          <a:p>
            <a:r>
              <a:rPr lang="en-US" dirty="0"/>
              <a:t>Life Transitions</a:t>
            </a:r>
          </a:p>
        </p:txBody>
      </p:sp>
      <p:sp>
        <p:nvSpPr>
          <p:cNvPr id="28" name="Relationships"/>
          <p:cNvSpPr>
            <a:spLocks noGrp="1"/>
          </p:cNvSpPr>
          <p:nvPr>
            <p:ph type="body" sz="quarter" idx="15"/>
          </p:nvPr>
        </p:nvSpPr>
        <p:spPr/>
        <p:txBody>
          <a:bodyPr/>
          <a:lstStyle/>
          <a:p>
            <a:r>
              <a:rPr lang="en-US" dirty="0">
                <a:solidFill>
                  <a:srgbClr val="000000"/>
                </a:solidFill>
                <a:latin typeface="Arial"/>
                <a:cs typeface="Arial"/>
              </a:rPr>
              <a:t>Relationships</a:t>
            </a:r>
            <a:endParaRPr lang="en-US" dirty="0"/>
          </a:p>
        </p:txBody>
      </p:sp>
      <p:sp>
        <p:nvSpPr>
          <p:cNvPr id="29" name="Moving"/>
          <p:cNvSpPr>
            <a:spLocks noGrp="1"/>
          </p:cNvSpPr>
          <p:nvPr>
            <p:ph type="body" sz="quarter" idx="16"/>
          </p:nvPr>
        </p:nvSpPr>
        <p:spPr/>
        <p:txBody>
          <a:bodyPr/>
          <a:lstStyle/>
          <a:p>
            <a:r>
              <a:rPr lang="en-US" dirty="0" smtClean="0">
                <a:solidFill>
                  <a:srgbClr val="000000"/>
                </a:solidFill>
                <a:latin typeface="Arial"/>
                <a:cs typeface="Arial"/>
              </a:rPr>
              <a:t>Moving</a:t>
            </a:r>
            <a:endParaRPr lang="en-US" dirty="0">
              <a:solidFill>
                <a:srgbClr val="000000"/>
              </a:solidFill>
              <a:latin typeface="Arial"/>
              <a:cs typeface="Arial"/>
            </a:endParaRPr>
          </a:p>
        </p:txBody>
      </p:sp>
      <p:sp>
        <p:nvSpPr>
          <p:cNvPr id="30" name="Children &amp; Youth"/>
          <p:cNvSpPr>
            <a:spLocks noGrp="1"/>
          </p:cNvSpPr>
          <p:nvPr>
            <p:ph type="body" sz="quarter" idx="17"/>
          </p:nvPr>
        </p:nvSpPr>
        <p:spPr/>
        <p:txBody>
          <a:bodyPr/>
          <a:lstStyle/>
          <a:p>
            <a:r>
              <a:rPr lang="en-US" dirty="0">
                <a:solidFill>
                  <a:srgbClr val="000000"/>
                </a:solidFill>
                <a:latin typeface="Arial"/>
                <a:cs typeface="Arial"/>
              </a:rPr>
              <a:t>Children &amp; </a:t>
            </a:r>
            <a:r>
              <a:rPr lang="en-US" dirty="0" smtClean="0">
                <a:solidFill>
                  <a:srgbClr val="000000"/>
                </a:solidFill>
                <a:latin typeface="Arial"/>
                <a:cs typeface="Arial"/>
              </a:rPr>
              <a:t>Youth</a:t>
            </a:r>
            <a:endParaRPr lang="en-US" dirty="0">
              <a:solidFill>
                <a:srgbClr val="000000"/>
              </a:solidFill>
              <a:latin typeface="Arial"/>
              <a:cs typeface="Arial"/>
            </a:endParaRPr>
          </a:p>
        </p:txBody>
      </p:sp>
      <p:sp>
        <p:nvSpPr>
          <p:cNvPr id="31" name="Libraries"/>
          <p:cNvSpPr>
            <a:spLocks noGrp="1"/>
          </p:cNvSpPr>
          <p:nvPr>
            <p:ph type="body" sz="quarter" idx="18"/>
          </p:nvPr>
        </p:nvSpPr>
        <p:spPr/>
        <p:txBody>
          <a:bodyPr/>
          <a:lstStyle/>
          <a:p>
            <a:r>
              <a:rPr lang="en-US" dirty="0">
                <a:solidFill>
                  <a:srgbClr val="000000"/>
                </a:solidFill>
                <a:latin typeface="Arial"/>
                <a:cs typeface="Arial"/>
              </a:rPr>
              <a:t>Libraries</a:t>
            </a:r>
            <a:endParaRPr lang="en-US" dirty="0"/>
          </a:p>
        </p:txBody>
      </p:sp>
      <p:sp>
        <p:nvSpPr>
          <p:cNvPr id="32" name="Special Needs"/>
          <p:cNvSpPr>
            <a:spLocks noGrp="1"/>
          </p:cNvSpPr>
          <p:nvPr>
            <p:ph type="body" sz="quarter" idx="19"/>
          </p:nvPr>
        </p:nvSpPr>
        <p:spPr/>
        <p:txBody>
          <a:bodyPr/>
          <a:lstStyle/>
          <a:p>
            <a:pPr defTabSz="2889250">
              <a:lnSpc>
                <a:spcPct val="90000"/>
              </a:lnSpc>
              <a:spcAft>
                <a:spcPct val="35000"/>
              </a:spcAft>
            </a:pPr>
            <a:r>
              <a:rPr lang="en-US" dirty="0">
                <a:solidFill>
                  <a:srgbClr val="000000"/>
                </a:solidFill>
                <a:latin typeface="Arial"/>
                <a:cs typeface="Arial"/>
              </a:rPr>
              <a:t>Special Needs</a:t>
            </a:r>
          </a:p>
        </p:txBody>
      </p:sp>
      <p:sp>
        <p:nvSpPr>
          <p:cNvPr id="33" name="Career &amp; Education"/>
          <p:cNvSpPr>
            <a:spLocks noGrp="1"/>
          </p:cNvSpPr>
          <p:nvPr>
            <p:ph type="body" sz="quarter" idx="20"/>
          </p:nvPr>
        </p:nvSpPr>
        <p:spPr/>
        <p:txBody>
          <a:bodyPr/>
          <a:lstStyle/>
          <a:p>
            <a:r>
              <a:rPr lang="en-US" dirty="0">
                <a:solidFill>
                  <a:srgbClr val="000000"/>
                </a:solidFill>
                <a:latin typeface="Arial"/>
                <a:cs typeface="Arial"/>
              </a:rPr>
              <a:t>Career &amp; </a:t>
            </a:r>
            <a:r>
              <a:rPr lang="en-US" dirty="0" smtClean="0">
                <a:solidFill>
                  <a:srgbClr val="000000"/>
                </a:solidFill>
                <a:latin typeface="Arial"/>
                <a:cs typeface="Arial"/>
              </a:rPr>
              <a:t>Education</a:t>
            </a:r>
            <a:endParaRPr lang="en-US" dirty="0">
              <a:solidFill>
                <a:srgbClr val="000000"/>
              </a:solidFill>
              <a:latin typeface="Arial"/>
              <a:cs typeface="Arial"/>
            </a:endParaRPr>
          </a:p>
        </p:txBody>
      </p:sp>
      <p:sp>
        <p:nvSpPr>
          <p:cNvPr id="34" name="Confidential Non-Medical Counseling"/>
          <p:cNvSpPr>
            <a:spLocks noGrp="1"/>
          </p:cNvSpPr>
          <p:nvPr>
            <p:ph type="body" sz="quarter" idx="21"/>
          </p:nvPr>
        </p:nvSpPr>
        <p:spPr/>
        <p:txBody>
          <a:bodyPr/>
          <a:lstStyle/>
          <a:p>
            <a:r>
              <a:rPr lang="en-US" dirty="0">
                <a:solidFill>
                  <a:srgbClr val="000000"/>
                </a:solidFill>
                <a:latin typeface="Arial"/>
                <a:cs typeface="Arial"/>
              </a:rPr>
              <a:t>Confidential Non-medical Counseling </a:t>
            </a:r>
          </a:p>
        </p:txBody>
      </p:sp>
    </p:spTree>
    <p:extLst>
      <p:ext uri="{BB962C8B-B14F-4D97-AF65-F5344CB8AC3E}">
        <p14:creationId xmlns:p14="http://schemas.microsoft.com/office/powerpoint/2010/main" val="549759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p:txBody>
          <a:bodyPr/>
          <a:lstStyle/>
          <a:p>
            <a:r>
              <a:rPr lang="en-US" sz="3200" dirty="0"/>
              <a:t>Military OneSource: </a:t>
            </a:r>
            <a:r>
              <a:rPr lang="en-US" sz="3200" dirty="0" smtClean="0"/>
              <a:t/>
            </a:r>
            <a:br>
              <a:rPr lang="en-US" sz="3200" dirty="0" smtClean="0"/>
            </a:br>
            <a:r>
              <a:rPr lang="en-US" sz="3200" dirty="0" smtClean="0"/>
              <a:t>Something </a:t>
            </a:r>
            <a:r>
              <a:rPr lang="en-US" sz="3200" dirty="0"/>
              <a:t>for Everyone</a:t>
            </a:r>
          </a:p>
        </p:txBody>
      </p:sp>
      <p:sp>
        <p:nvSpPr>
          <p:cNvPr id="2" name="Content"/>
          <p:cNvSpPr>
            <a:spLocks noGrp="1"/>
          </p:cNvSpPr>
          <p:nvPr>
            <p:ph idx="1"/>
          </p:nvPr>
        </p:nvSpPr>
        <p:spPr/>
        <p:txBody>
          <a:bodyPr/>
          <a:lstStyle/>
          <a:p>
            <a:r>
              <a:rPr lang="en-US" dirty="0"/>
              <a:t>Did you know Military OneSource has…</a:t>
            </a:r>
          </a:p>
          <a:p>
            <a:pPr lvl="1"/>
            <a:r>
              <a:rPr lang="en-US" dirty="0"/>
              <a:t>Smart shopping tips (audio clips)</a:t>
            </a:r>
          </a:p>
          <a:p>
            <a:pPr lvl="1"/>
            <a:r>
              <a:rPr lang="en-US" dirty="0"/>
              <a:t>Planning for your golden years (video)</a:t>
            </a:r>
          </a:p>
          <a:p>
            <a:pPr lvl="1"/>
            <a:r>
              <a:rPr lang="en-US" dirty="0"/>
              <a:t>Connecting with your child (booklet)</a:t>
            </a:r>
          </a:p>
          <a:p>
            <a:pPr lvl="1"/>
            <a:r>
              <a:rPr lang="en-US" dirty="0"/>
              <a:t>Dealing with your stress (downloadable)</a:t>
            </a:r>
          </a:p>
          <a:p>
            <a:pPr lvl="1"/>
            <a:r>
              <a:rPr lang="en-US" dirty="0"/>
              <a:t>Disaster preparation (webinar</a:t>
            </a:r>
            <a:r>
              <a:rPr lang="en-US" dirty="0" smtClean="0"/>
              <a:t>)</a:t>
            </a:r>
            <a:endParaRPr lang="en-US" dirty="0"/>
          </a:p>
        </p:txBody>
      </p:sp>
      <p:pic>
        <p:nvPicPr>
          <p:cNvPr id="10" name="Woman" descr="Woman smiling with her arms folded"/>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806007" y="3995246"/>
            <a:ext cx="1454484" cy="1295400"/>
          </a:xfrm>
          <a:prstGeom prst="rect">
            <a:avLst/>
          </a:prstGeom>
          <a:noFill/>
          <a:ln w="6350">
            <a:solidFill>
              <a:schemeClr val="bg1">
                <a:lumMod val="75000"/>
              </a:schemeClr>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5" name="Soldier" descr="Soldier smirking with his arms folded"/>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2332547" y="4238445"/>
            <a:ext cx="1454484" cy="1295399"/>
          </a:xfrm>
          <a:prstGeom prst="rect">
            <a:avLst/>
          </a:prstGeom>
          <a:noFill/>
          <a:ln w="6350">
            <a:solidFill>
              <a:schemeClr val="bg1">
                <a:lumMod val="75000"/>
              </a:schemeClr>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6" name="Group of Kids" descr="Three middle school age children sitting and smiling"/>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3859087" y="3995246"/>
            <a:ext cx="1454484" cy="1295399"/>
          </a:xfrm>
          <a:prstGeom prst="rect">
            <a:avLst/>
          </a:prstGeom>
          <a:noFill/>
          <a:ln w="6350">
            <a:solidFill>
              <a:schemeClr val="bg1">
                <a:lumMod val="75000"/>
              </a:schemeClr>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7" name="Military Fam 1" descr="Military Family with child in man's arm."/>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5385627" y="4238445"/>
            <a:ext cx="1454484" cy="1295399"/>
          </a:xfrm>
          <a:prstGeom prst="rect">
            <a:avLst/>
          </a:prstGeom>
          <a:noFill/>
          <a:ln w="6350">
            <a:solidFill>
              <a:schemeClr val="bg1">
                <a:lumMod val="75000"/>
              </a:schemeClr>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8" name="Military Fam 2" descr="Military Family standing in front of home"/>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a:off x="6912167" y="3995246"/>
            <a:ext cx="1454484" cy="1295399"/>
          </a:xfrm>
          <a:prstGeom prst="rect">
            <a:avLst/>
          </a:prstGeom>
          <a:noFill/>
          <a:ln w="6350">
            <a:solidFill>
              <a:schemeClr val="bg1">
                <a:lumMod val="75000"/>
              </a:schemeClr>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108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p:txBody>
          <a:bodyPr/>
          <a:lstStyle/>
          <a:p>
            <a:r>
              <a:rPr lang="en-US" dirty="0" smtClean="0"/>
              <a:t>Our Websites</a:t>
            </a:r>
            <a:endParaRPr lang="en-US" dirty="0"/>
          </a:p>
        </p:txBody>
      </p:sp>
      <p:pic>
        <p:nvPicPr>
          <p:cNvPr id="17" name="Military Installations Screenshot" descr="Screenshot of Military Installations web site"/>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5800" y="1806910"/>
            <a:ext cx="1828800" cy="1828800"/>
          </a:xfrm>
          <a:prstGeom prst="rect">
            <a:avLst/>
          </a:prstGeom>
          <a:ln>
            <a:solidFill>
              <a:schemeClr val="tx1"/>
            </a:solidFill>
          </a:ln>
        </p:spPr>
      </p:pic>
      <p:pic>
        <p:nvPicPr>
          <p:cNvPr id="5" name="Military Youth On the Move Screenshot" descr="Screenshot of Military Youth on the Move web site"/>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177004" y="1595654"/>
            <a:ext cx="1828800" cy="1828800"/>
          </a:xfrm>
          <a:prstGeom prst="rect">
            <a:avLst/>
          </a:prstGeom>
          <a:ln>
            <a:solidFill>
              <a:schemeClr val="tx1"/>
            </a:solidFill>
          </a:ln>
        </p:spPr>
      </p:pic>
      <p:pic>
        <p:nvPicPr>
          <p:cNvPr id="6" name="MSEP Screenshot" descr="Screenshot of MSEP Career Portal"/>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612231" y="1460533"/>
            <a:ext cx="1828800" cy="1828800"/>
          </a:xfrm>
          <a:prstGeom prst="rect">
            <a:avLst/>
          </a:prstGeom>
          <a:ln>
            <a:solidFill>
              <a:schemeClr val="tx1"/>
            </a:solidFill>
          </a:ln>
        </p:spPr>
      </p:pic>
      <p:pic>
        <p:nvPicPr>
          <p:cNvPr id="7" name="Plan My Deployment Screenshot" descr="Screenshot of Plan My Deployment"/>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184880" y="1595654"/>
            <a:ext cx="1828800" cy="1828800"/>
          </a:xfrm>
          <a:prstGeom prst="rect">
            <a:avLst/>
          </a:prstGeom>
          <a:ln>
            <a:solidFill>
              <a:schemeClr val="tx1"/>
            </a:solidFill>
          </a:ln>
        </p:spPr>
      </p:pic>
      <p:pic>
        <p:nvPicPr>
          <p:cNvPr id="8" name="MOS Screenshot" descr="Screenshot of Military OneSource Plan My Move"/>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629400" y="1806910"/>
            <a:ext cx="1828800" cy="1828800"/>
          </a:xfrm>
          <a:prstGeom prst="rect">
            <a:avLst/>
          </a:prstGeom>
          <a:ln>
            <a:solidFill>
              <a:schemeClr val="tx1"/>
            </a:solidFill>
          </a:ln>
        </p:spPr>
      </p:pic>
      <p:pic>
        <p:nvPicPr>
          <p:cNvPr id="12" name="eSAT Screenshot" descr="Screenshot of  eSponsorship Application and Training"/>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905000" y="4114800"/>
            <a:ext cx="1828800" cy="1828800"/>
          </a:xfrm>
          <a:prstGeom prst="rect">
            <a:avLst/>
          </a:prstGeom>
          <a:ln>
            <a:solidFill>
              <a:schemeClr val="tx1"/>
            </a:solidFill>
          </a:ln>
        </p:spPr>
      </p:pic>
      <p:pic>
        <p:nvPicPr>
          <p:cNvPr id="19" name="SECO Screenshot" descr="MySECO Screenshot"/>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76600" y="3886200"/>
            <a:ext cx="1828800" cy="1828800"/>
          </a:xfrm>
          <a:prstGeom prst="rect">
            <a:avLst/>
          </a:prstGeom>
          <a:ln>
            <a:solidFill>
              <a:schemeClr val="tx1"/>
            </a:solidFill>
          </a:ln>
        </p:spPr>
      </p:pic>
      <p:pic>
        <p:nvPicPr>
          <p:cNvPr id="13" name="USA4 Screenshot" descr="Screenshot of USA4 Military and Families"/>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4455738" y="4143203"/>
            <a:ext cx="1828800" cy="1828800"/>
          </a:xfrm>
          <a:prstGeom prst="rect">
            <a:avLst/>
          </a:prstGeom>
          <a:ln>
            <a:solidFill>
              <a:schemeClr val="tx1"/>
            </a:solidFill>
          </a:ln>
        </p:spPr>
      </p:pic>
      <p:pic>
        <p:nvPicPr>
          <p:cNvPr id="14" name="Volunteer Education Screenshot" descr="Screenshot of Voluntary Education Programs"/>
          <p:cNvPicPr>
            <a:picLocks noChangeAspect="1"/>
          </p:cNvPicPr>
          <p:nvPr/>
        </p:nvPicPr>
        <p:blipFill rotWithShape="1">
          <a:blip r:embed="rId11" cstate="screen">
            <a:extLst>
              <a:ext uri="{28A0092B-C50C-407E-A947-70E740481C1C}">
                <a14:useLocalDpi xmlns:a14="http://schemas.microsoft.com/office/drawing/2010/main"/>
              </a:ext>
            </a:extLst>
          </a:blip>
          <a:srcRect t="-577"/>
          <a:stretch/>
        </p:blipFill>
        <p:spPr>
          <a:xfrm>
            <a:off x="6019800" y="3944082"/>
            <a:ext cx="1828800" cy="1828800"/>
          </a:xfrm>
          <a:prstGeom prst="rect">
            <a:avLst/>
          </a:prstGeom>
          <a:ln>
            <a:solidFill>
              <a:schemeClr val="tx1"/>
            </a:solidFill>
          </a:ln>
        </p:spPr>
      </p:pic>
    </p:spTree>
    <p:extLst>
      <p:ext uri="{BB962C8B-B14F-4D97-AF65-F5344CB8AC3E}">
        <p14:creationId xmlns:p14="http://schemas.microsoft.com/office/powerpoint/2010/main" val="624719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p:txBody>
          <a:bodyPr/>
          <a:lstStyle/>
          <a:p>
            <a:r>
              <a:rPr lang="en-US" dirty="0" smtClean="0"/>
              <a:t>Military OneSource Homepage</a:t>
            </a:r>
            <a:endParaRPr lang="en-US" dirty="0"/>
          </a:p>
        </p:txBody>
      </p:sp>
      <p:pic>
        <p:nvPicPr>
          <p:cNvPr id="4" name="Homepage Screen Shot" descr="Military OneSource Homepage Screensho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065337" y="1386129"/>
            <a:ext cx="6116692" cy="4599435"/>
          </a:xfrm>
          <a:prstGeom prst="rect">
            <a:avLst/>
          </a:prstGeom>
          <a:ln w="6350" cap="sq">
            <a:solidFill>
              <a:schemeClr val="bg1">
                <a:lumMod val="7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0" name="Installation Locator Oval" descr="Oval shape hovering over Installation Locator for information on your installation"/>
          <p:cNvSpPr/>
          <p:nvPr/>
        </p:nvSpPr>
        <p:spPr>
          <a:xfrm>
            <a:off x="3729147" y="4759668"/>
            <a:ext cx="1921249" cy="1269958"/>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 name="Most Popular Oval" descr="Oval shape hovering over Most Popular Content on Military OneSource"/>
          <p:cNvSpPr/>
          <p:nvPr/>
        </p:nvSpPr>
        <p:spPr>
          <a:xfrm>
            <a:off x="5508831" y="2209506"/>
            <a:ext cx="1978975" cy="47242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Military Life Topics Oval" descr="Oval shape hovering over Military Life Topics Menu button"/>
          <p:cNvSpPr/>
          <p:nvPr/>
        </p:nvSpPr>
        <p:spPr>
          <a:xfrm>
            <a:off x="4623363" y="1946049"/>
            <a:ext cx="885468" cy="364987"/>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Counselling Options Oval" descr="Oval shape hovering over Counselling Options Menu button"/>
          <p:cNvSpPr/>
          <p:nvPr/>
        </p:nvSpPr>
        <p:spPr>
          <a:xfrm>
            <a:off x="3574539" y="1946048"/>
            <a:ext cx="949434" cy="364987"/>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594556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p:txBody>
          <a:bodyPr/>
          <a:lstStyle/>
          <a:p>
            <a:r>
              <a:rPr lang="en-US" dirty="0" smtClean="0"/>
              <a:t>Military OneSource Homepage</a:t>
            </a:r>
            <a:endParaRPr lang="en-US" dirty="0"/>
          </a:p>
        </p:txBody>
      </p:sp>
      <p:pic>
        <p:nvPicPr>
          <p:cNvPr id="7" name="Home Page Screenshot" descr="Second Military OneSource Homepage screensho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065337" y="1386129"/>
            <a:ext cx="6116692" cy="4599435"/>
          </a:xfrm>
          <a:prstGeom prst="rect">
            <a:avLst/>
          </a:prstGeom>
          <a:ln w="6350" cap="sq">
            <a:solidFill>
              <a:schemeClr val="bg1">
                <a:lumMod val="7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3" name="Top Menu Oval" descr="Oval shape hovering over Top Navigation Quick Link and log in buttons"/>
          <p:cNvSpPr/>
          <p:nvPr/>
        </p:nvSpPr>
        <p:spPr>
          <a:xfrm>
            <a:off x="4206466" y="1255825"/>
            <a:ext cx="3725954" cy="320794"/>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Left Menu Oval" descr="Oval shape hovering over Quick Link Tabs"/>
          <p:cNvSpPr/>
          <p:nvPr/>
        </p:nvSpPr>
        <p:spPr>
          <a:xfrm>
            <a:off x="1856979" y="2420515"/>
            <a:ext cx="561874" cy="2140993"/>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612080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p:txBody>
          <a:bodyPr/>
          <a:lstStyle/>
          <a:p>
            <a:r>
              <a:rPr lang="en-US" dirty="0" smtClean="0"/>
              <a:t>Confidential Help</a:t>
            </a:r>
            <a:endParaRPr lang="en-US" dirty="0"/>
          </a:p>
        </p:txBody>
      </p:sp>
      <p:pic>
        <p:nvPicPr>
          <p:cNvPr id="4" name="Non-Medical Screenshot" descr="Military OneSource Homepage Confidential Help dropdown"/>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20963" y="1234069"/>
            <a:ext cx="5868319" cy="4412671"/>
          </a:xfrm>
          <a:prstGeom prst="rect">
            <a:avLst/>
          </a:prstGeom>
          <a:ln w="6350" cap="sq">
            <a:solidFill>
              <a:schemeClr val="bg1">
                <a:lumMod val="7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Need Help Menu Oval" descr="Oval shape hovering overNeed Help quick link button."/>
          <p:cNvSpPr/>
          <p:nvPr/>
        </p:nvSpPr>
        <p:spPr>
          <a:xfrm>
            <a:off x="1432560" y="2538179"/>
            <a:ext cx="490953" cy="1382590"/>
          </a:xfrm>
          <a:prstGeom prst="ellipse">
            <a:avLst/>
          </a:prstGeom>
          <a:noFill/>
          <a:ln w="2540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 name="Counseling Options Oval" descr="Oval shape hovering over Counselling Options Menu button"/>
          <p:cNvSpPr/>
          <p:nvPr/>
        </p:nvSpPr>
        <p:spPr>
          <a:xfrm>
            <a:off x="2910840" y="1730512"/>
            <a:ext cx="1229271" cy="409409"/>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637317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theme1.xml><?xml version="1.0" encoding="utf-8"?>
<a:theme xmlns:a="http://schemas.openxmlformats.org/drawingml/2006/main" name="MOS_Relaunch_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MOS_Relaunch_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SECO PPT Template - Govt approv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F4C66E7B9715542901841874D870FB2" ma:contentTypeVersion="0" ma:contentTypeDescription="Create a new document." ma:contentTypeScope="" ma:versionID="eda6c43f7369dced508e6dc503da84ca">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DF9D5B0-051E-4651-933B-8F2102A1EE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6D55B397-C1DB-4B02-9B31-49C83890C357}">
  <ds:schemaRefs>
    <ds:schemaRef ds:uri="http://purl.org/dc/elements/1.1/"/>
    <ds:schemaRef ds:uri="http://schemas.microsoft.com/office/2006/documentManagement/types"/>
    <ds:schemaRef ds:uri="http://schemas.openxmlformats.org/package/2006/metadata/core-properties"/>
    <ds:schemaRef ds:uri="http://www.w3.org/XML/1998/namespace"/>
    <ds:schemaRef ds:uri="http://schemas.microsoft.com/office/infopath/2007/PartnerControls"/>
    <ds:schemaRef ds:uri="http://schemas.microsoft.com/office/2006/metadata/properties"/>
    <ds:schemaRef ds:uri="http://purl.org/dc/dcmitype/"/>
    <ds:schemaRef ds:uri="http://purl.org/dc/terms/"/>
  </ds:schemaRefs>
</ds:datastoreItem>
</file>

<file path=customXml/itemProps3.xml><?xml version="1.0" encoding="utf-8"?>
<ds:datastoreItem xmlns:ds="http://schemas.openxmlformats.org/officeDocument/2006/customXml" ds:itemID="{F8017081-4DEA-471A-A0C6-BD997A1E051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7046</TotalTime>
  <Words>6659</Words>
  <Application>Microsoft Office PowerPoint</Application>
  <PresentationFormat>On-screen Show (4:3)</PresentationFormat>
  <Paragraphs>480</Paragraphs>
  <Slides>27</Slides>
  <Notes>27</Notes>
  <HiddenSlides>0</HiddenSlides>
  <MMClips>0</MMClips>
  <ScaleCrop>false</ScaleCrop>
  <HeadingPairs>
    <vt:vector size="4" baseType="variant">
      <vt:variant>
        <vt:lpstr>Theme</vt:lpstr>
      </vt:variant>
      <vt:variant>
        <vt:i4>3</vt:i4>
      </vt:variant>
      <vt:variant>
        <vt:lpstr>Slide Titles</vt:lpstr>
      </vt:variant>
      <vt:variant>
        <vt:i4>27</vt:i4>
      </vt:variant>
    </vt:vector>
  </HeadingPairs>
  <TitlesOfParts>
    <vt:vector size="30" baseType="lpstr">
      <vt:lpstr>MOS_Relaunch_PPT template</vt:lpstr>
      <vt:lpstr>1_MOS_Relaunch_PPT template</vt:lpstr>
      <vt:lpstr>SECO PPT Template - Govt approved</vt:lpstr>
      <vt:lpstr>Pre-Deployment</vt:lpstr>
      <vt:lpstr>General Eligibility</vt:lpstr>
      <vt:lpstr>Private and Confidential</vt:lpstr>
      <vt:lpstr>Range of Support</vt:lpstr>
      <vt:lpstr>Military OneSource:  Something for Everyone</vt:lpstr>
      <vt:lpstr>Our Websites</vt:lpstr>
      <vt:lpstr>Military OneSource Homepage</vt:lpstr>
      <vt:lpstr>Military OneSource Homepage</vt:lpstr>
      <vt:lpstr>Confidential Help</vt:lpstr>
      <vt:lpstr>Plan My Deployment</vt:lpstr>
      <vt:lpstr>Maintaining the Homefront</vt:lpstr>
      <vt:lpstr>Service Members</vt:lpstr>
      <vt:lpstr>Spouses and Significant Others</vt:lpstr>
      <vt:lpstr>Children</vt:lpstr>
      <vt:lpstr>Teens</vt:lpstr>
      <vt:lpstr>Extended Family and Friends</vt:lpstr>
      <vt:lpstr>Financial Services</vt:lpstr>
      <vt:lpstr>Health and Wellness Coaching</vt:lpstr>
      <vt:lpstr>Career</vt:lpstr>
      <vt:lpstr>Education</vt:lpstr>
      <vt:lpstr>Spouse Education and  Career Opportunities Program</vt:lpstr>
      <vt:lpstr>YMCA Services</vt:lpstr>
      <vt:lpstr>Social Media Hub</vt:lpstr>
      <vt:lpstr>Online Library Resources</vt:lpstr>
      <vt:lpstr>Access</vt:lpstr>
      <vt:lpstr>Questions?</vt:lpstr>
      <vt:lpstr>Call. Click. Connect.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Military OneSource Pre-Deployment</dc:title>
  <dc:subject>Military One Source Thirty Day Yellow Ribbon Program</dc:subject>
  <dc:creator>MC&amp;FP</dc:creator>
  <cp:keywords>MC&amp;FP; Pre-deployment; deployment; MOS; Military One Source</cp:keywords>
  <cp:lastModifiedBy>Emily Cyr</cp:lastModifiedBy>
  <cp:revision>221</cp:revision>
  <cp:lastPrinted>2012-08-27T16:06:30Z</cp:lastPrinted>
  <dcterms:created xsi:type="dcterms:W3CDTF">2012-06-19T17:02:24Z</dcterms:created>
  <dcterms:modified xsi:type="dcterms:W3CDTF">2014-09-09T17:25:29Z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0x0101000F4C66E7B9715542901841874D870FB2</vt:lpwstr>
  </property>
</Properties>
</file>