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698" r:id="rId5"/>
  </p:sldMasterIdLst>
  <p:notesMasterIdLst>
    <p:notesMasterId r:id="rId22"/>
  </p:notesMasterIdLst>
  <p:handoutMasterIdLst>
    <p:handoutMasterId r:id="rId23"/>
  </p:handoutMasterIdLst>
  <p:sldIdLst>
    <p:sldId id="256" r:id="rId6"/>
    <p:sldId id="261" r:id="rId7"/>
    <p:sldId id="285" r:id="rId8"/>
    <p:sldId id="263" r:id="rId9"/>
    <p:sldId id="287" r:id="rId10"/>
    <p:sldId id="266" r:id="rId11"/>
    <p:sldId id="288" r:id="rId12"/>
    <p:sldId id="289" r:id="rId13"/>
    <p:sldId id="279" r:id="rId14"/>
    <p:sldId id="280" r:id="rId15"/>
    <p:sldId id="268" r:id="rId16"/>
    <p:sldId id="269" r:id="rId17"/>
    <p:sldId id="275" r:id="rId18"/>
    <p:sldId id="276" r:id="rId19"/>
    <p:sldId id="277"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lenda Hegland" initials="G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D4F90"/>
    <a:srgbClr val="00FFFF"/>
    <a:srgbClr val="B21E28"/>
    <a:srgbClr val="EEA4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8" autoAdjust="0"/>
    <p:restoredTop sz="86398" autoAdjust="0"/>
  </p:normalViewPr>
  <p:slideViewPr>
    <p:cSldViewPr snapToObjects="1">
      <p:cViewPr varScale="1">
        <p:scale>
          <a:sx n="87" d="100"/>
          <a:sy n="87" d="100"/>
        </p:scale>
        <p:origin x="-3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90" d="100"/>
          <a:sy n="90" d="100"/>
        </p:scale>
        <p:origin x="-588" y="8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506CB4-4CA6-6E43-8515-A413321A1FAC}" type="datetimeFigureOut">
              <a:rPr lang="en-US" smtClean="0"/>
              <a:t>1/24/2014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EFAE63-3834-6647-8E15-7D9FEB121461}" type="slidenum">
              <a:rPr lang="en-US" smtClean="0"/>
              <a:t>‹#›</a:t>
            </a:fld>
            <a:endParaRPr lang="en-US" dirty="0"/>
          </a:p>
        </p:txBody>
      </p:sp>
    </p:spTree>
    <p:extLst>
      <p:ext uri="{BB962C8B-B14F-4D97-AF65-F5344CB8AC3E}">
        <p14:creationId xmlns:p14="http://schemas.microsoft.com/office/powerpoint/2010/main" val="324341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93E63C-D843-6A47-A0A4-8D486F1CC045}" type="datetimeFigureOut">
              <a:rPr lang="en-US" smtClean="0"/>
              <a:t>1/24/2014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21EE5-69F2-EC4D-9FCA-6F2837147B9F}" type="slidenum">
              <a:rPr lang="en-US" smtClean="0"/>
              <a:t>‹#›</a:t>
            </a:fld>
            <a:endParaRPr lang="en-US" dirty="0"/>
          </a:p>
        </p:txBody>
      </p:sp>
    </p:spTree>
    <p:extLst>
      <p:ext uri="{BB962C8B-B14F-4D97-AF65-F5344CB8AC3E}">
        <p14:creationId xmlns:p14="http://schemas.microsoft.com/office/powerpoint/2010/main" val="23046983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Good morning everyone.  </a:t>
            </a:r>
          </a:p>
          <a:p>
            <a:pPr marL="0" indent="0">
              <a:buFont typeface="Arial" pitchFamily="34" charset="0"/>
              <a:buNone/>
            </a:pPr>
            <a:endParaRPr lang="en-US" dirty="0" smtClean="0"/>
          </a:p>
          <a:p>
            <a:pPr marL="171450" indent="-171450">
              <a:buFont typeface="Arial" pitchFamily="34" charset="0"/>
              <a:buChar char="•"/>
            </a:pPr>
            <a:r>
              <a:rPr lang="en-US" dirty="0" smtClean="0"/>
              <a:t>Thank</a:t>
            </a:r>
            <a:r>
              <a:rPr lang="en-US" baseline="0" dirty="0" smtClean="0"/>
              <a:t> you for the opportunity to provide the latest information on the Military Spouse Education and Career Opportunities program.</a:t>
            </a:r>
            <a:r>
              <a:rPr lang="en-US" dirty="0" smtClean="0"/>
              <a:t> SECO </a:t>
            </a:r>
            <a:r>
              <a:rPr lang="en-US" baseline="0" dirty="0" smtClean="0"/>
              <a:t>supports the needs of over 1.2 million military spouses throughout their career lifecycle as they relocate with their service member around the world.  </a:t>
            </a:r>
            <a:endParaRPr lang="en-US" dirty="0"/>
          </a:p>
        </p:txBody>
      </p:sp>
      <p:sp>
        <p:nvSpPr>
          <p:cNvPr id="4" name="Slide Number Placeholder 3"/>
          <p:cNvSpPr>
            <a:spLocks noGrp="1"/>
          </p:cNvSpPr>
          <p:nvPr>
            <p:ph type="sldNum" sz="quarter" idx="10"/>
          </p:nvPr>
        </p:nvSpPr>
        <p:spPr/>
        <p:txBody>
          <a:bodyPr/>
          <a:lstStyle/>
          <a:p>
            <a:fld id="{21321EE5-69F2-EC4D-9FCA-6F2837147B9F}" type="slidenum">
              <a:rPr lang="en-US" smtClean="0"/>
              <a:t>1</a:t>
            </a:fld>
            <a:endParaRPr lang="en-US" dirty="0"/>
          </a:p>
        </p:txBody>
      </p:sp>
    </p:spTree>
    <p:extLst>
      <p:ext uri="{BB962C8B-B14F-4D97-AF65-F5344CB8AC3E}">
        <p14:creationId xmlns:p14="http://schemas.microsoft.com/office/powerpoint/2010/main" val="3879232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When it comes time to find that “dream job,” the MSEP Career Portal is the place to be!  For spouses</a:t>
            </a:r>
            <a:r>
              <a:rPr lang="en-US" baseline="0" dirty="0" smtClean="0"/>
              <a:t> AND employers!</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Spouses can search</a:t>
            </a:r>
            <a:r>
              <a:rPr lang="en-US" baseline="0" dirty="0" smtClean="0"/>
              <a:t> </a:t>
            </a:r>
            <a:r>
              <a:rPr lang="en-US" dirty="0" smtClean="0"/>
              <a:t>for</a:t>
            </a:r>
            <a:r>
              <a:rPr lang="en-US" baseline="0" dirty="0" smtClean="0"/>
              <a:t> </a:t>
            </a:r>
            <a:r>
              <a:rPr lang="en-US" dirty="0" smtClean="0"/>
              <a:t>employers who are</a:t>
            </a:r>
            <a:r>
              <a:rPr lang="en-US" baseline="0" dirty="0" smtClean="0"/>
              <a:t> participating in the Military Spouse Employment Partnership and link to those companies’ HR landing pages to apply for jobs.  MSEP employers want military spouses to self-identify during the job application process, so they can more easily recruit, hire, promote and retain them at time of military relocation.</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MSEP partners want to keep military spouses within their corporate family, but when that is not possible, many are referring spouses to other employers for continuity purposes.  MSEP employers are offering all types of employment:  full time, part time, flexible hours and locations, seasonal work and virtual work opportunities in a full range of occupations.</a:t>
            </a:r>
          </a:p>
          <a:p>
            <a:pPr marL="0" indent="0">
              <a:buFont typeface="Arial" pitchFamily="34" charset="0"/>
              <a:buNone/>
            </a:pPr>
            <a:endParaRPr lang="en-US" baseline="0" dirty="0" smtClean="0"/>
          </a:p>
          <a:p>
            <a:pPr marL="171450" indent="-171450">
              <a:buFont typeface="Arial" pitchFamily="34" charset="0"/>
              <a:buChar char="•"/>
            </a:pPr>
            <a:r>
              <a:rPr lang="en-US" baseline="0" dirty="0" smtClean="0"/>
              <a:t>To date, more than 1.2 million jobs have been posted and more than 50,000 military spouses have been hired.</a:t>
            </a:r>
            <a:endParaRPr lang="en-US" dirty="0"/>
          </a:p>
        </p:txBody>
      </p:sp>
      <p:sp>
        <p:nvSpPr>
          <p:cNvPr id="4" name="Slide Number Placeholder 3"/>
          <p:cNvSpPr>
            <a:spLocks noGrp="1"/>
          </p:cNvSpPr>
          <p:nvPr>
            <p:ph type="sldNum" sz="quarter" idx="10"/>
          </p:nvPr>
        </p:nvSpPr>
        <p:spPr/>
        <p:txBody>
          <a:bodyPr/>
          <a:lstStyle/>
          <a:p>
            <a:fld id="{21321EE5-69F2-EC4D-9FCA-6F2837147B9F}" type="slidenum">
              <a:rPr lang="en-US" smtClean="0"/>
              <a:t>10</a:t>
            </a:fld>
            <a:endParaRPr lang="en-US" dirty="0"/>
          </a:p>
        </p:txBody>
      </p:sp>
    </p:spTree>
    <p:extLst>
      <p:ext uri="{BB962C8B-B14F-4D97-AF65-F5344CB8AC3E}">
        <p14:creationId xmlns:p14="http://schemas.microsoft.com/office/powerpoint/2010/main" val="3293344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Earlier in today’s briefing, I mentioned that SECO is a “comprehensive” solution to meeting the career</a:t>
            </a:r>
            <a:r>
              <a:rPr lang="en-US" baseline="0" dirty="0" smtClean="0"/>
              <a:t> needs of military spouses as well as the workforce development and recruitment needs of MSEP partner employers.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Well, here is what we mean by “comprehensive.”</a:t>
            </a:r>
          </a:p>
          <a:p>
            <a:pPr marL="171450" indent="-171450">
              <a:buFont typeface="Arial" pitchFamily="34" charset="0"/>
              <a:buChar char="•"/>
            </a:pPr>
            <a:endParaRPr lang="en-US" baseline="0" dirty="0" smtClean="0"/>
          </a:p>
          <a:p>
            <a:pPr marL="628650" lvl="1" indent="-171450">
              <a:buFont typeface="Arial" pitchFamily="34" charset="0"/>
              <a:buChar char="•"/>
            </a:pPr>
            <a:r>
              <a:rPr lang="en-US" baseline="0" dirty="0" smtClean="0"/>
              <a:t>In addition</a:t>
            </a:r>
            <a:r>
              <a:rPr lang="en-US" dirty="0" smtClean="0"/>
              <a:t> to providing spouses counseling services, s</a:t>
            </a:r>
            <a:r>
              <a:rPr lang="en-US" baseline="0" dirty="0" smtClean="0"/>
              <a:t>pouses and MSEP partners are encouraged to participate in the Hiring Our Heroes hiring fairs sponsored by the U.S. Chamber of Commerce all across the nation, especially the hiring fairs specifically designed for military spouses.</a:t>
            </a:r>
          </a:p>
          <a:p>
            <a:pPr marL="457200" lvl="1" indent="0">
              <a:buFont typeface="Arial" pitchFamily="34" charset="0"/>
              <a:buNone/>
            </a:pPr>
            <a:endParaRPr lang="en-US" baseline="0" dirty="0" smtClean="0"/>
          </a:p>
          <a:p>
            <a:pPr marL="628650" lvl="1" indent="-171450">
              <a:buFont typeface="Arial" pitchFamily="34" charset="0"/>
              <a:buChar char="•"/>
            </a:pPr>
            <a:r>
              <a:rPr lang="en-US" baseline="0" dirty="0" smtClean="0"/>
              <a:t>The Spouse Ambassador Network, developed by military spouses</a:t>
            </a:r>
            <a:r>
              <a:rPr lang="en-US" dirty="0" smtClean="0"/>
              <a:t> for military spouses,</a:t>
            </a:r>
            <a:r>
              <a:rPr lang="en-US" baseline="0" dirty="0" smtClean="0"/>
              <a:t> reaches the military spouse population directly spreading the word about</a:t>
            </a:r>
            <a:r>
              <a:rPr lang="en-US" dirty="0" smtClean="0"/>
              <a:t> spouse</a:t>
            </a:r>
            <a:r>
              <a:rPr lang="en-US" baseline="0" dirty="0" smtClean="0"/>
              <a:t> employment resources.</a:t>
            </a:r>
          </a:p>
          <a:p>
            <a:pPr marL="457200" lvl="1" indent="0">
              <a:buFont typeface="Arial" pitchFamily="34" charset="0"/>
              <a:buNone/>
            </a:pPr>
            <a:endParaRPr lang="en-US" baseline="0" dirty="0" smtClean="0"/>
          </a:p>
          <a:p>
            <a:pPr marL="628650" lvl="1" indent="-171450">
              <a:buFont typeface="Arial" pitchFamily="34" charset="0"/>
              <a:buChar char="•"/>
            </a:pPr>
            <a:r>
              <a:rPr lang="en-US" baseline="0" dirty="0" smtClean="0"/>
              <a:t>And critical at the installation level are the employment readiness programs linking spouses to local job fairs, local employers, career-oriented webinars and special spouse events and networking activities right in the communities where they live.</a:t>
            </a:r>
          </a:p>
          <a:p>
            <a:pPr lvl="1"/>
            <a:endParaRPr lang="en-US" baseline="0" dirty="0" smtClean="0"/>
          </a:p>
        </p:txBody>
      </p:sp>
      <p:sp>
        <p:nvSpPr>
          <p:cNvPr id="4" name="Slide Number Placeholder 3"/>
          <p:cNvSpPr>
            <a:spLocks noGrp="1"/>
          </p:cNvSpPr>
          <p:nvPr>
            <p:ph type="sldNum" sz="quarter" idx="10"/>
          </p:nvPr>
        </p:nvSpPr>
        <p:spPr/>
        <p:txBody>
          <a:bodyPr/>
          <a:lstStyle/>
          <a:p>
            <a:fld id="{21321EE5-69F2-EC4D-9FCA-6F2837147B9F}" type="slidenum">
              <a:rPr lang="en-US" smtClean="0"/>
              <a:t>11</a:t>
            </a:fld>
            <a:endParaRPr lang="en-US" dirty="0"/>
          </a:p>
        </p:txBody>
      </p:sp>
    </p:spTree>
    <p:extLst>
      <p:ext uri="{BB962C8B-B14F-4D97-AF65-F5344CB8AC3E}">
        <p14:creationId xmlns:p14="http://schemas.microsoft.com/office/powerpoint/2010/main" val="448367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And here are the amazing results</a:t>
            </a:r>
            <a:r>
              <a:rPr lang="en-US" baseline="0" dirty="0" smtClean="0"/>
              <a:t> of their efforts:</a:t>
            </a:r>
          </a:p>
          <a:p>
            <a:pPr marL="171450" indent="-171450">
              <a:buFont typeface="Arial" pitchFamily="34" charset="0"/>
              <a:buChar char="•"/>
            </a:pPr>
            <a:endParaRPr lang="en-US" baseline="0" dirty="0" smtClean="0"/>
          </a:p>
          <a:p>
            <a:pPr marL="628650" lvl="1" indent="-171450">
              <a:buFont typeface="Arial" pitchFamily="34" charset="0"/>
              <a:buChar char="•"/>
            </a:pPr>
            <a:r>
              <a:rPr lang="en-US" dirty="0" smtClean="0"/>
              <a:t>Over a million jobs have been posted on the MSEP Career Portal since MSEP was launched on June 29, 2011.</a:t>
            </a:r>
          </a:p>
          <a:p>
            <a:pPr marL="457200" lvl="1" indent="0">
              <a:buFont typeface="Arial" pitchFamily="34" charset="0"/>
              <a:buNone/>
            </a:pPr>
            <a:endParaRPr lang="en-US" dirty="0" smtClean="0"/>
          </a:p>
          <a:p>
            <a:pPr marL="628650" lvl="1" indent="-171450">
              <a:buFont typeface="Arial" pitchFamily="34" charset="0"/>
              <a:buChar char="•"/>
            </a:pPr>
            <a:r>
              <a:rPr lang="en-US" dirty="0" smtClean="0"/>
              <a:t>More</a:t>
            </a:r>
            <a:r>
              <a:rPr lang="en-US" baseline="0" dirty="0" smtClean="0"/>
              <a:t> than </a:t>
            </a:r>
            <a:r>
              <a:rPr lang="en-US" dirty="0" smtClean="0"/>
              <a:t>50,000 military spouses have been hired.</a:t>
            </a:r>
          </a:p>
          <a:p>
            <a:pPr marL="457200" lvl="1" indent="0">
              <a:buFont typeface="Arial" pitchFamily="34" charset="0"/>
              <a:buNone/>
            </a:pPr>
            <a:endParaRPr lang="en-US" baseline="0" dirty="0" smtClean="0"/>
          </a:p>
          <a:p>
            <a:pPr marL="628650" lvl="1" indent="-171450">
              <a:buFont typeface="Arial" pitchFamily="34" charset="0"/>
              <a:buChar char="•"/>
            </a:pPr>
            <a:r>
              <a:rPr lang="en-US" dirty="0" smtClean="0"/>
              <a:t>By the end of 2013, there will be more than </a:t>
            </a:r>
            <a:r>
              <a:rPr lang="en-US" baseline="0" dirty="0" smtClean="0"/>
              <a:t>200 companies and organizations in the MSEP Partnership, with more being added every month.</a:t>
            </a:r>
          </a:p>
          <a:p>
            <a:pPr marL="457200" lvl="1" indent="0">
              <a:buFont typeface="Arial" pitchFamily="34" charset="0"/>
              <a:buNone/>
            </a:pPr>
            <a:endParaRPr lang="en-US" baseline="0" dirty="0" smtClean="0"/>
          </a:p>
          <a:p>
            <a:pPr marL="628650" lvl="1" indent="-171450">
              <a:buFont typeface="Arial" pitchFamily="34" charset="0"/>
              <a:buChar char="•"/>
            </a:pPr>
            <a:r>
              <a:rPr lang="en-US" baseline="0" dirty="0" smtClean="0"/>
              <a:t>SECO Career Counselors are serving huge numbers of spouses through the call center.</a:t>
            </a:r>
          </a:p>
          <a:p>
            <a:pPr lvl="1"/>
            <a:endParaRPr lang="en-US" baseline="0" dirty="0" smtClean="0"/>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These numbers are expected to continue to grow rapidly in the days ahead, and the SECO Program is prepared to meet that demand with a full array of self-service, peer-to-peer assistance, networking activities and direct</a:t>
            </a:r>
            <a:r>
              <a:rPr lang="en-US" baseline="0" dirty="0" smtClean="0"/>
              <a:t> </a:t>
            </a:r>
            <a:r>
              <a:rPr lang="en-US" dirty="0" smtClean="0"/>
              <a:t>services available.</a:t>
            </a:r>
          </a:p>
          <a:p>
            <a:pPr marL="457200" lvl="1"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1321EE5-69F2-EC4D-9FCA-6F2837147B9F}" type="slidenum">
              <a:rPr lang="en-US" smtClean="0"/>
              <a:t>12</a:t>
            </a:fld>
            <a:endParaRPr lang="en-US" dirty="0"/>
          </a:p>
        </p:txBody>
      </p:sp>
    </p:spTree>
    <p:extLst>
      <p:ext uri="{BB962C8B-B14F-4D97-AF65-F5344CB8AC3E}">
        <p14:creationId xmlns:p14="http://schemas.microsoft.com/office/powerpoint/2010/main" val="1849730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smtClean="0"/>
          </a:p>
          <a:p>
            <a:pPr marL="171450" indent="-171450">
              <a:buFont typeface="Arial" pitchFamily="34" charset="0"/>
              <a:buChar char="•"/>
            </a:pPr>
            <a:r>
              <a:rPr lang="en-US" baseline="0" dirty="0" smtClean="0"/>
              <a:t>The Spouse Ambassador Network has pledged to help military spouses make the education and career connections that best meet their needs.  This “network of networks” is made up of talented, high energy, career minded military spouses who are leading their military support organizations, advocating for military spouses and providing a full range of support services.</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1321EE5-69F2-EC4D-9FCA-6F2837147B9F}" type="slidenum">
              <a:rPr lang="en-US" smtClean="0"/>
              <a:t>13</a:t>
            </a:fld>
            <a:endParaRPr lang="en-US" dirty="0"/>
          </a:p>
        </p:txBody>
      </p:sp>
    </p:spTree>
    <p:extLst>
      <p:ext uri="{BB962C8B-B14F-4D97-AF65-F5344CB8AC3E}">
        <p14:creationId xmlns:p14="http://schemas.microsoft.com/office/powerpoint/2010/main" val="4192398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Spouse Ambassador Network has</a:t>
            </a:r>
            <a:r>
              <a:rPr lang="en-US" baseline="0" dirty="0" smtClean="0"/>
              <a:t> pledged to do the following:</a:t>
            </a:r>
          </a:p>
          <a:p>
            <a:pPr marL="171450" indent="-171450">
              <a:buFont typeface="Arial" pitchFamily="34" charset="0"/>
              <a:buChar char="•"/>
            </a:pPr>
            <a:endParaRPr lang="en-US" baseline="0" dirty="0" smtClean="0"/>
          </a:p>
          <a:p>
            <a:pPr marL="628650" lvl="1" indent="-171450">
              <a:buFont typeface="Arial" pitchFamily="34" charset="0"/>
              <a:buChar char="•"/>
            </a:pPr>
            <a:r>
              <a:rPr lang="en-US" baseline="0" dirty="0" smtClean="0"/>
              <a:t>Use the power of their extensive networks to share accurate, timely information from trusted sources regarding key resources and activities designed specifically to support and assist military spouse education and career needs</a:t>
            </a:r>
          </a:p>
          <a:p>
            <a:pPr marL="457200" lvl="1" indent="0">
              <a:buFont typeface="Arial" pitchFamily="34" charset="0"/>
              <a:buNone/>
            </a:pPr>
            <a:endParaRPr lang="en-US" baseline="0" dirty="0" smtClean="0"/>
          </a:p>
          <a:p>
            <a:pPr marL="628650" lvl="1" indent="-171450">
              <a:buFont typeface="Arial" pitchFamily="34" charset="0"/>
              <a:buChar char="•"/>
            </a:pPr>
            <a:r>
              <a:rPr lang="en-US" baseline="0" dirty="0" smtClean="0"/>
              <a:t>Use traditional and social media to reach out to military spouses where they live and work</a:t>
            </a:r>
          </a:p>
          <a:p>
            <a:pPr marL="457200" lvl="1" indent="0">
              <a:buFont typeface="Arial" pitchFamily="34" charset="0"/>
              <a:buNone/>
            </a:pPr>
            <a:endParaRPr lang="en-US" baseline="0" dirty="0" smtClean="0"/>
          </a:p>
          <a:p>
            <a:pPr marL="628650" lvl="1" indent="-171450">
              <a:buFont typeface="Arial" pitchFamily="34" charset="0"/>
              <a:buChar char="•"/>
            </a:pPr>
            <a:r>
              <a:rPr lang="en-US" baseline="0" dirty="0" smtClean="0"/>
              <a:t>Create a “unified message” about sources of support and information that lead to career success</a:t>
            </a:r>
          </a:p>
          <a:p>
            <a:pPr marL="457200" lvl="1" indent="0">
              <a:buFont typeface="Arial" pitchFamily="34" charset="0"/>
              <a:buNone/>
            </a:pPr>
            <a:endParaRPr lang="en-US" baseline="0" dirty="0" smtClean="0"/>
          </a:p>
          <a:p>
            <a:pPr marL="628650" lvl="1" indent="-171450">
              <a:buFont typeface="Arial" pitchFamily="34" charset="0"/>
              <a:buChar char="•"/>
            </a:pPr>
            <a:r>
              <a:rPr lang="en-US" baseline="0" dirty="0" smtClean="0"/>
              <a:t>Help military spouse networks grow</a:t>
            </a:r>
          </a:p>
          <a:p>
            <a:pPr marL="457200" lvl="1" indent="0">
              <a:buFont typeface="Arial" pitchFamily="34" charset="0"/>
              <a:buNone/>
            </a:pPr>
            <a:endParaRPr lang="en-US" baseline="0" dirty="0" smtClean="0"/>
          </a:p>
          <a:p>
            <a:pPr marL="628650" lvl="1" indent="-171450">
              <a:buFont typeface="Arial" pitchFamily="34" charset="0"/>
              <a:buChar char="•"/>
            </a:pPr>
            <a:r>
              <a:rPr lang="en-US" baseline="0" dirty="0" smtClean="0"/>
              <a:t>Serve as a potential model for all military family programs</a:t>
            </a:r>
            <a:endParaRPr lang="en-US" dirty="0"/>
          </a:p>
        </p:txBody>
      </p:sp>
      <p:sp>
        <p:nvSpPr>
          <p:cNvPr id="4" name="Slide Number Placeholder 3"/>
          <p:cNvSpPr>
            <a:spLocks noGrp="1"/>
          </p:cNvSpPr>
          <p:nvPr>
            <p:ph type="sldNum" sz="quarter" idx="10"/>
          </p:nvPr>
        </p:nvSpPr>
        <p:spPr/>
        <p:txBody>
          <a:bodyPr/>
          <a:lstStyle/>
          <a:p>
            <a:fld id="{21321EE5-69F2-EC4D-9FCA-6F2837147B9F}" type="slidenum">
              <a:rPr lang="en-US" smtClean="0"/>
              <a:t>14</a:t>
            </a:fld>
            <a:endParaRPr lang="en-US" dirty="0"/>
          </a:p>
        </p:txBody>
      </p:sp>
    </p:spTree>
    <p:extLst>
      <p:ext uri="{BB962C8B-B14F-4D97-AF65-F5344CB8AC3E}">
        <p14:creationId xmlns:p14="http://schemas.microsoft.com/office/powerpoint/2010/main" val="3032109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Currently, the Spouse Ambassador Network consists of military support organization MSEP partners including the following:</a:t>
            </a:r>
          </a:p>
          <a:p>
            <a:pPr marL="171450" indent="-171450">
              <a:buFont typeface="Arial" pitchFamily="34" charset="0"/>
              <a:buChar char="•"/>
            </a:pPr>
            <a:endParaRPr lang="en-US" baseline="0" dirty="0" smtClean="0"/>
          </a:p>
          <a:p>
            <a:pPr marL="628650" lvl="1" indent="-171450">
              <a:buFont typeface="Arial" pitchFamily="34" charset="0"/>
              <a:buChar char="•"/>
            </a:pPr>
            <a:r>
              <a:rPr lang="en-US" baseline="0" dirty="0" smtClean="0"/>
              <a:t>Association of the United States Army or AUSA</a:t>
            </a:r>
          </a:p>
          <a:p>
            <a:pPr marL="628650" lvl="1" indent="-171450">
              <a:buFont typeface="Arial" pitchFamily="34" charset="0"/>
              <a:buChar char="•"/>
            </a:pPr>
            <a:r>
              <a:rPr lang="en-US" baseline="0" dirty="0" smtClean="0"/>
              <a:t>Blue Star Families</a:t>
            </a:r>
          </a:p>
          <a:p>
            <a:pPr marL="628650" lvl="1" indent="-171450">
              <a:buFont typeface="Arial" pitchFamily="34" charset="0"/>
              <a:buChar char="•"/>
            </a:pPr>
            <a:r>
              <a:rPr lang="en-US" baseline="0" dirty="0" smtClean="0"/>
              <a:t>Business and Professional Women’s Foundation</a:t>
            </a:r>
          </a:p>
          <a:p>
            <a:pPr marL="628650" lvl="1" indent="-171450">
              <a:buFont typeface="Arial" pitchFamily="34" charset="0"/>
              <a:buChar char="•"/>
            </a:pPr>
            <a:r>
              <a:rPr lang="en-US" baseline="0" dirty="0" smtClean="0"/>
              <a:t>Hiring Our Heroes (U.S. Chamber of Commerce Foundation)</a:t>
            </a:r>
          </a:p>
          <a:p>
            <a:pPr marL="628650" lvl="1" indent="-171450">
              <a:buFont typeface="Arial" pitchFamily="34" charset="0"/>
              <a:buChar char="•"/>
            </a:pPr>
            <a:r>
              <a:rPr lang="en-US" baseline="0" dirty="0" smtClean="0"/>
              <a:t>In Gear Career</a:t>
            </a:r>
          </a:p>
          <a:p>
            <a:pPr marL="628650" lvl="1" indent="-171450">
              <a:buFont typeface="Arial" pitchFamily="34" charset="0"/>
              <a:buChar char="•"/>
            </a:pPr>
            <a:r>
              <a:rPr lang="en-US" baseline="0" dirty="0" smtClean="0"/>
              <a:t>Military Officers Association of America or MOAA</a:t>
            </a:r>
          </a:p>
          <a:p>
            <a:pPr marL="628650" lvl="1" indent="-171450">
              <a:buFont typeface="Arial" pitchFamily="34" charset="0"/>
              <a:buChar char="•"/>
            </a:pPr>
            <a:r>
              <a:rPr lang="en-US" baseline="0" dirty="0" smtClean="0"/>
              <a:t>Military Spouse eMentor Leadership Program</a:t>
            </a:r>
          </a:p>
          <a:p>
            <a:pPr marL="628650" lvl="1" indent="-171450">
              <a:buFont typeface="Arial" pitchFamily="34" charset="0"/>
              <a:buChar char="•"/>
            </a:pPr>
            <a:r>
              <a:rPr lang="en-US" baseline="0" dirty="0" smtClean="0"/>
              <a:t>Military Spouse Foundation</a:t>
            </a:r>
          </a:p>
          <a:p>
            <a:pPr marL="628650" lvl="1" indent="-171450">
              <a:buFont typeface="Arial" pitchFamily="34" charset="0"/>
              <a:buChar char="•"/>
            </a:pPr>
            <a:r>
              <a:rPr lang="en-US" baseline="0" dirty="0" smtClean="0"/>
              <a:t>Military Spouse JD Network</a:t>
            </a:r>
          </a:p>
          <a:p>
            <a:pPr marL="628650" lvl="1" indent="-171450">
              <a:buFont typeface="Arial" pitchFamily="34" charset="0"/>
              <a:buChar char="•"/>
            </a:pPr>
            <a:r>
              <a:rPr lang="en-US" baseline="0" dirty="0" smtClean="0"/>
              <a:t>Military Spouse of the Year</a:t>
            </a:r>
          </a:p>
          <a:p>
            <a:pPr marL="628650" lvl="1" indent="-171450">
              <a:buFont typeface="Arial" pitchFamily="34" charset="0"/>
              <a:buChar char="•"/>
            </a:pPr>
            <a:r>
              <a:rPr lang="en-US" baseline="0" dirty="0" smtClean="0"/>
              <a:t>Military Spouse Corporate Career Network or MSCCN</a:t>
            </a:r>
          </a:p>
          <a:p>
            <a:pPr marL="628650" lvl="1" indent="-171450">
              <a:buFont typeface="Arial" pitchFamily="34" charset="0"/>
              <a:buChar char="•"/>
            </a:pPr>
            <a:r>
              <a:rPr lang="en-US" baseline="0" dirty="0" smtClean="0"/>
              <a:t>National Military Family Association or NMFA</a:t>
            </a:r>
          </a:p>
          <a:p>
            <a:pPr marL="628650" lvl="1" indent="-171450">
              <a:buFont typeface="Arial" pitchFamily="34" charset="0"/>
              <a:buChar char="•"/>
            </a:pPr>
            <a:r>
              <a:rPr lang="en-US" baseline="0" dirty="0" smtClean="0"/>
              <a:t>Spouse Education and Career Opportunities Program or SECO</a:t>
            </a: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1321EE5-69F2-EC4D-9FCA-6F2837147B9F}" type="slidenum">
              <a:rPr lang="en-US" smtClean="0"/>
              <a:t>15</a:t>
            </a:fld>
            <a:endParaRPr lang="en-US" dirty="0"/>
          </a:p>
        </p:txBody>
      </p:sp>
    </p:spTree>
    <p:extLst>
      <p:ext uri="{BB962C8B-B14F-4D97-AF65-F5344CB8AC3E}">
        <p14:creationId xmlns:p14="http://schemas.microsoft.com/office/powerpoint/2010/main" val="314923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Regardless of whether you are a military spouse, partner employer or military</a:t>
            </a:r>
            <a:r>
              <a:rPr lang="en-US" baseline="0" dirty="0" smtClean="0"/>
              <a:t> support organization, y</a:t>
            </a:r>
            <a:r>
              <a:rPr lang="en-US" dirty="0" smtClean="0"/>
              <a:t>ou, too, can help spread the word</a:t>
            </a:r>
            <a:r>
              <a:rPr lang="en-US" baseline="0" dirty="0" smtClean="0"/>
              <a:t> about SECO support services and the networking activities of interest to SECO participants.</a:t>
            </a:r>
          </a:p>
          <a:p>
            <a:pPr marL="0" indent="0">
              <a:buFont typeface="Arial" pitchFamily="34" charset="0"/>
              <a:buNone/>
            </a:pPr>
            <a:endParaRPr lang="en-US" baseline="0" dirty="0" smtClean="0"/>
          </a:p>
          <a:p>
            <a:pPr marL="171450" indent="-171450">
              <a:buFont typeface="Arial" pitchFamily="34" charset="0"/>
              <a:buChar char="•"/>
            </a:pPr>
            <a:r>
              <a:rPr lang="en-US" baseline="0" dirty="0" smtClean="0"/>
              <a:t>Here are some of the social media links that will keep you connected to the latest, most accurate information currently available.</a:t>
            </a:r>
          </a:p>
          <a:p>
            <a:pPr marL="0" indent="0">
              <a:buFont typeface="Arial" pitchFamily="34" charset="0"/>
              <a:buNone/>
            </a:pPr>
            <a:endParaRPr lang="en-US" baseline="0" dirty="0" smtClean="0"/>
          </a:p>
          <a:p>
            <a:pPr marL="171450" indent="-171450">
              <a:buFont typeface="Arial" pitchFamily="34" charset="0"/>
              <a:buChar char="•"/>
            </a:pPr>
            <a:r>
              <a:rPr lang="en-US" baseline="0" dirty="0" smtClean="0"/>
              <a:t>Information</a:t>
            </a:r>
            <a:r>
              <a:rPr lang="en-US" dirty="0" smtClean="0"/>
              <a:t> is also posted</a:t>
            </a:r>
            <a:r>
              <a:rPr lang="en-US" baseline="0" dirty="0" smtClean="0"/>
              <a:t> on other social media:</a:t>
            </a:r>
          </a:p>
          <a:p>
            <a:pPr marL="171450" indent="-171450">
              <a:buFont typeface="Arial" pitchFamily="34" charset="0"/>
              <a:buChar char="•"/>
            </a:pPr>
            <a:endParaRPr lang="en-US" baseline="0" dirty="0" smtClean="0"/>
          </a:p>
          <a:p>
            <a:pPr marL="628650" lvl="1" indent="-171450">
              <a:buFont typeface="Arial" pitchFamily="34" charset="0"/>
              <a:buChar char="•"/>
            </a:pPr>
            <a:r>
              <a:rPr lang="en-US" baseline="0" dirty="0" smtClean="0"/>
              <a:t>YouTube</a:t>
            </a:r>
          </a:p>
          <a:p>
            <a:pPr marL="628650" lvl="1" indent="-171450">
              <a:buFont typeface="Arial" pitchFamily="34" charset="0"/>
              <a:buChar char="•"/>
            </a:pPr>
            <a:r>
              <a:rPr lang="en-US" baseline="0" dirty="0" smtClean="0"/>
              <a:t>Flickr</a:t>
            </a:r>
          </a:p>
          <a:p>
            <a:pPr marL="628650" lvl="1" indent="-171450">
              <a:buFont typeface="Arial" pitchFamily="34" charset="0"/>
              <a:buChar char="•"/>
            </a:pPr>
            <a:r>
              <a:rPr lang="en-US" baseline="0" dirty="0" smtClean="0"/>
              <a:t>Pinterest</a:t>
            </a:r>
          </a:p>
          <a:p>
            <a:pPr marL="628650" lvl="1" indent="-171450">
              <a:buFont typeface="Arial" pitchFamily="34" charset="0"/>
              <a:buChar char="•"/>
            </a:pPr>
            <a:r>
              <a:rPr lang="en-US" baseline="0" dirty="0" smtClean="0"/>
              <a:t>Storify</a:t>
            </a:r>
          </a:p>
          <a:p>
            <a:pPr marL="628650" lvl="1" indent="-171450">
              <a:buFont typeface="Arial" pitchFamily="34" charset="0"/>
              <a:buChar char="•"/>
            </a:pPr>
            <a:r>
              <a:rPr lang="en-US" baseline="0" dirty="0" smtClean="0"/>
              <a:t>Instagram</a:t>
            </a:r>
          </a:p>
          <a:p>
            <a:pPr marL="628650" lvl="1" indent="-171450">
              <a:buFont typeface="Arial" pitchFamily="34" charset="0"/>
              <a:buChar char="•"/>
            </a:pPr>
            <a:r>
              <a:rPr lang="en-US" baseline="0" dirty="0" smtClean="0"/>
              <a:t>Tumblr</a:t>
            </a:r>
          </a:p>
          <a:p>
            <a:pPr marL="457200" lvl="1" indent="0">
              <a:buFont typeface="Arial" pitchFamily="34" charset="0"/>
              <a:buNone/>
            </a:pPr>
            <a:endParaRPr lang="en-US" baseline="0" dirty="0" smtClean="0"/>
          </a:p>
          <a:p>
            <a:pPr marL="457200" lvl="1" indent="0">
              <a:buFont typeface="Arial" pitchFamily="34" charset="0"/>
              <a:buNone/>
            </a:pPr>
            <a:r>
              <a:rPr lang="en-US" baseline="0" dirty="0" smtClean="0"/>
              <a:t>And</a:t>
            </a:r>
          </a:p>
          <a:p>
            <a:pPr marL="457200" lvl="1" indent="0">
              <a:buFont typeface="Arial" pitchFamily="34" charset="0"/>
              <a:buNone/>
            </a:pPr>
            <a:endParaRPr lang="en-US" baseline="0" dirty="0" smtClean="0"/>
          </a:p>
          <a:p>
            <a:pPr marL="628650" lvl="1" indent="-171450">
              <a:buFont typeface="Arial" pitchFamily="34" charset="0"/>
              <a:buChar char="•"/>
            </a:pPr>
            <a:r>
              <a:rPr lang="en-US" baseline="0" dirty="0" smtClean="0"/>
              <a:t>Military OneSource’s Blog Brigade, Discussion Boards, Webinars, Mobile Websites, Live Chats, Podcasts and Google Hangouts</a:t>
            </a:r>
          </a:p>
        </p:txBody>
      </p:sp>
      <p:sp>
        <p:nvSpPr>
          <p:cNvPr id="4" name="Slide Number Placeholder 3"/>
          <p:cNvSpPr>
            <a:spLocks noGrp="1"/>
          </p:cNvSpPr>
          <p:nvPr>
            <p:ph type="sldNum" sz="quarter" idx="10"/>
          </p:nvPr>
        </p:nvSpPr>
        <p:spPr/>
        <p:txBody>
          <a:bodyPr/>
          <a:lstStyle/>
          <a:p>
            <a:fld id="{21321EE5-69F2-EC4D-9FCA-6F2837147B9F}" type="slidenum">
              <a:rPr lang="en-US" smtClean="0"/>
              <a:t>16</a:t>
            </a:fld>
            <a:endParaRPr lang="en-US" dirty="0"/>
          </a:p>
        </p:txBody>
      </p:sp>
    </p:spTree>
    <p:extLst>
      <p:ext uri="{BB962C8B-B14F-4D97-AF65-F5344CB8AC3E}">
        <p14:creationId xmlns:p14="http://schemas.microsoft.com/office/powerpoint/2010/main" val="8436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As you can see, our military spouse population</a:t>
            </a:r>
            <a:r>
              <a:rPr lang="en-US" baseline="0" dirty="0" smtClean="0"/>
              <a:t> is a very diverse group.</a:t>
            </a:r>
          </a:p>
          <a:p>
            <a:pPr marL="0" indent="0">
              <a:buFont typeface="Arial" pitchFamily="34" charset="0"/>
              <a:buNone/>
            </a:pPr>
            <a:endParaRPr lang="en-US" baseline="0" dirty="0" smtClean="0"/>
          </a:p>
          <a:p>
            <a:pPr marL="628650" lvl="1" indent="-171450">
              <a:buFont typeface="Arial" pitchFamily="34" charset="0"/>
              <a:buChar char="•"/>
            </a:pPr>
            <a:r>
              <a:rPr lang="en-US" baseline="0" dirty="0" smtClean="0"/>
              <a:t>95 percent of our military spouses are women.</a:t>
            </a:r>
          </a:p>
          <a:p>
            <a:pPr marL="457200" lvl="1" indent="0">
              <a:buFont typeface="Arial" pitchFamily="34" charset="0"/>
              <a:buNone/>
            </a:pPr>
            <a:endParaRPr lang="en-US" baseline="0" dirty="0" smtClean="0"/>
          </a:p>
          <a:p>
            <a:pPr marL="628650" lvl="1" indent="-171450">
              <a:buFont typeface="Arial" pitchFamily="34" charset="0"/>
              <a:buChar char="•"/>
            </a:pPr>
            <a:r>
              <a:rPr lang="en-US" baseline="0" dirty="0" smtClean="0"/>
              <a:t>They are young, energetic, career-minded and actively seeking employment because they either need or want to work.</a:t>
            </a:r>
          </a:p>
          <a:p>
            <a:pPr marL="0" lvl="0" indent="0">
              <a:spcBef>
                <a:spcPts val="1800"/>
              </a:spcBef>
              <a:buFont typeface="Arial" pitchFamily="34" charset="0"/>
              <a:buNone/>
            </a:pPr>
            <a:endParaRPr lang="en-US" b="1" baseline="0" dirty="0" smtClean="0"/>
          </a:p>
          <a:p>
            <a:pPr marL="0" lvl="0" indent="0">
              <a:spcBef>
                <a:spcPts val="1800"/>
              </a:spcBef>
              <a:buFont typeface="Arial" pitchFamily="34" charset="0"/>
              <a:buNone/>
            </a:pPr>
            <a:r>
              <a:rPr lang="en-US" b="1" baseline="0" dirty="0" smtClean="0"/>
              <a:t>References</a:t>
            </a:r>
          </a:p>
          <a:p>
            <a:endParaRPr lang="en-US" sz="1050" baseline="30000" dirty="0" smtClean="0"/>
          </a:p>
          <a:p>
            <a:r>
              <a:rPr lang="en-US" sz="1050" baseline="40000" dirty="0" smtClean="0"/>
              <a:t>1 </a:t>
            </a:r>
            <a:r>
              <a:rPr lang="en-US" sz="1050" dirty="0" smtClean="0"/>
              <a:t>2011 Demographics, Profile of the Military Community, November 2012, Military OneSource.mil, http://www.militaryonesource. mil/12038/MOS/Reports/2011_Demographics_Report.pdf. </a:t>
            </a:r>
          </a:p>
          <a:p>
            <a:r>
              <a:rPr lang="en-US" sz="1050" baseline="30000" dirty="0" smtClean="0"/>
              <a:t>2 </a:t>
            </a:r>
            <a:r>
              <a:rPr lang="en-US" sz="1050" dirty="0" smtClean="0"/>
              <a:t>Defense Manpower Data Center (2011), The 2010 Military Family Life Project Briefing (May 18, 2011), Military OneSource.mil, http://www.militaryone¬source.mil/12038/MOS/Reports/FY2012_Report.pdf.</a:t>
            </a:r>
          </a:p>
          <a:p>
            <a:pPr marL="457200" lvl="1"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21321EE5-69F2-EC4D-9FCA-6F2837147B9F}" type="slidenum">
              <a:rPr lang="en-US" smtClean="0"/>
              <a:t>2</a:t>
            </a:fld>
            <a:endParaRPr lang="en-US" dirty="0"/>
          </a:p>
        </p:txBody>
      </p:sp>
    </p:spTree>
    <p:extLst>
      <p:ext uri="{BB962C8B-B14F-4D97-AF65-F5344CB8AC3E}">
        <p14:creationId xmlns:p14="http://schemas.microsoft.com/office/powerpoint/2010/main" val="107805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Our military spouse population</a:t>
            </a:r>
            <a:r>
              <a:rPr lang="en-US" baseline="0" dirty="0" smtClean="0"/>
              <a:t> is also a very diverse group in their education levels.</a:t>
            </a:r>
          </a:p>
          <a:p>
            <a:pPr marL="171450" indent="-171450">
              <a:buFont typeface="Arial" pitchFamily="34" charset="0"/>
              <a:buChar char="•"/>
            </a:pPr>
            <a:endParaRPr lang="en-US" baseline="0" dirty="0" smtClean="0"/>
          </a:p>
          <a:p>
            <a:pPr marL="628650" lvl="1" indent="-171450">
              <a:buFont typeface="Arial" pitchFamily="34" charset="0"/>
              <a:buChar char="•"/>
            </a:pPr>
            <a:r>
              <a:rPr lang="en-US" baseline="0" dirty="0" smtClean="0"/>
              <a:t>They are highly educated, and in fact, more educated than their civilian counterparts with 85 percent of them having some level of college.</a:t>
            </a:r>
          </a:p>
          <a:p>
            <a:pPr marL="457200" lvl="1" indent="0">
              <a:buFont typeface="Arial" pitchFamily="34" charset="0"/>
              <a:buNone/>
            </a:pPr>
            <a:endParaRPr lang="en-US" baseline="0" dirty="0" smtClean="0"/>
          </a:p>
          <a:p>
            <a:pPr marL="628650" lvl="1" indent="-171450">
              <a:buFont typeface="Arial" pitchFamily="34" charset="0"/>
              <a:buChar char="•"/>
            </a:pPr>
            <a:r>
              <a:rPr lang="en-US" baseline="0" dirty="0" smtClean="0"/>
              <a:t>Despite their high level of education and work experience, our military spouses are experiencing a 26 percent unemployment rate and a 25 percent wage gap compared to their civilian counterparts. This is primarily due to the challenges and barriers presented by their mobile military life, which requires them to relocate to new duty stations every two to three years. This represents a relocation rate that is 14 percent higher than those experienced by civilian families.</a:t>
            </a:r>
            <a:endParaRPr lang="en-US" dirty="0" smtClean="0"/>
          </a:p>
          <a:p>
            <a:pPr marL="0" indent="0">
              <a:buFont typeface="Arial" pitchFamily="34" charset="0"/>
              <a:buNone/>
            </a:pPr>
            <a:endParaRPr lang="en-US" baseline="0" dirty="0" smtClean="0"/>
          </a:p>
          <a:p>
            <a:pPr marL="0" indent="0">
              <a:buFont typeface="Arial" pitchFamily="34" charset="0"/>
              <a:buNone/>
            </a:pPr>
            <a:r>
              <a:rPr lang="en-US" b="1" baseline="0" dirty="0" smtClean="0"/>
              <a:t>References</a:t>
            </a:r>
          </a:p>
          <a:p>
            <a:pPr>
              <a:spcAft>
                <a:spcPts val="600"/>
              </a:spcAft>
            </a:pPr>
            <a:r>
              <a:rPr lang="en-US" sz="900" baseline="30000" dirty="0" smtClean="0"/>
              <a:t>3 </a:t>
            </a:r>
            <a:r>
              <a:rPr lang="en-US" sz="900" dirty="0" smtClean="0"/>
              <a:t>The 2010 Military Family Life Project Survey, </a:t>
            </a:r>
            <a:r>
              <a:rPr lang="en-US" sz="900" u="sng" dirty="0" smtClean="0"/>
              <a:t>Mil­itaryOneSource.mil</a:t>
            </a:r>
            <a:r>
              <a:rPr lang="en-US" sz="900" dirty="0" smtClean="0"/>
              <a:t>, </a:t>
            </a:r>
            <a:r>
              <a:rPr lang="en-US" sz="900" u="sng" dirty="0" smtClean="0"/>
              <a:t>http://www.militaryonesource. mil/12038/MOS/Reports/FY2012_Report_Mili­taryFamilyReadinessPrograms.pdf</a:t>
            </a:r>
            <a:r>
              <a:rPr lang="en-US" sz="900" dirty="0" smtClean="0"/>
              <a:t>.</a:t>
            </a:r>
          </a:p>
          <a:p>
            <a:pPr>
              <a:spcAft>
                <a:spcPts val="600"/>
              </a:spcAft>
            </a:pPr>
            <a:r>
              <a:rPr lang="en-US" sz="900" baseline="30000" dirty="0" smtClean="0"/>
              <a:t>4 </a:t>
            </a:r>
            <a:r>
              <a:rPr lang="en-US" sz="900" dirty="0" err="1" smtClean="0"/>
              <a:t>Kniskern</a:t>
            </a:r>
            <a:r>
              <a:rPr lang="en-US" sz="900" dirty="0" smtClean="0"/>
              <a:t>, M. K., &amp; Segal, D. R. (2010), Mean Wage Differences between Civilian and Military Wives, College Park, MD: Center for Research on Military Organization, University of Maryland, College Park, Military OneSource.mil, </a:t>
            </a:r>
            <a:r>
              <a:rPr lang="en-US" sz="900" u="sng" dirty="0" smtClean="0">
                <a:solidFill>
                  <a:srgbClr val="0000FF"/>
                </a:solidFill>
              </a:rPr>
              <a:t>http://www.militaryone­source.mil/12038/MOS/Reports/FY2012_Report_ MilitaryFamilyReadinessPrograms.pdf</a:t>
            </a:r>
            <a:r>
              <a:rPr lang="en-US" sz="900" dirty="0" smtClean="0"/>
              <a:t>.</a:t>
            </a:r>
          </a:p>
          <a:p>
            <a:pPr>
              <a:spcAft>
                <a:spcPts val="600"/>
              </a:spcAft>
            </a:pPr>
            <a:r>
              <a:rPr lang="en-US" sz="900" baseline="30000" dirty="0" smtClean="0"/>
              <a:t>5 </a:t>
            </a:r>
            <a:r>
              <a:rPr lang="en-US" sz="900" dirty="0" smtClean="0"/>
              <a:t>The U.S. Census Bureau’s Current Population Survey 2007–2009. </a:t>
            </a:r>
          </a:p>
          <a:p>
            <a:pPr marL="457200" lvl="1"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21321EE5-69F2-EC4D-9FCA-6F2837147B9F}" type="slidenum">
              <a:rPr lang="en-US" smtClean="0"/>
              <a:t>3</a:t>
            </a:fld>
            <a:endParaRPr lang="en-US" dirty="0"/>
          </a:p>
        </p:txBody>
      </p:sp>
    </p:spTree>
    <p:extLst>
      <p:ext uri="{BB962C8B-B14F-4D97-AF65-F5344CB8AC3E}">
        <p14:creationId xmlns:p14="http://schemas.microsoft.com/office/powerpoint/2010/main" val="107805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a:t>
            </a:r>
            <a:r>
              <a:rPr lang="en-US" baseline="0" dirty="0" smtClean="0"/>
              <a:t>challenge has been to develop a responsive, effective, “lifecycle” solution that addresses all ages and stages of military spouse education, employment and career opportunity needs.  </a:t>
            </a:r>
          </a:p>
          <a:p>
            <a:pPr marL="0" indent="0">
              <a:buFont typeface="Arial" pitchFamily="34" charset="0"/>
              <a:buNone/>
            </a:pPr>
            <a:endParaRPr lang="en-US" baseline="0" dirty="0" smtClean="0"/>
          </a:p>
          <a:p>
            <a:pPr marL="171450" indent="-171450">
              <a:buFont typeface="Arial" pitchFamily="34" charset="0"/>
              <a:buChar char="•"/>
            </a:pPr>
            <a:r>
              <a:rPr lang="en-US" baseline="0" dirty="0" smtClean="0"/>
              <a:t>SECO helps military spouses achieve the following:</a:t>
            </a:r>
          </a:p>
          <a:p>
            <a:pPr marL="0" indent="0">
              <a:buFont typeface="Arial" pitchFamily="34" charset="0"/>
              <a:buNone/>
            </a:pPr>
            <a:r>
              <a:rPr lang="en-US" baseline="0" dirty="0" smtClean="0"/>
              <a:t> </a:t>
            </a:r>
          </a:p>
          <a:p>
            <a:pPr marL="628650" lvl="1" indent="-171450">
              <a:buFont typeface="Arial" pitchFamily="34" charset="0"/>
              <a:buChar char="•"/>
            </a:pPr>
            <a:r>
              <a:rPr lang="en-US" baseline="0" dirty="0" smtClean="0"/>
              <a:t>Identify their career interests and goals</a:t>
            </a:r>
          </a:p>
          <a:p>
            <a:pPr marL="457200" lvl="1" indent="0">
              <a:buFont typeface="Arial" pitchFamily="34" charset="0"/>
              <a:buNone/>
            </a:pPr>
            <a:endParaRPr lang="en-US" baseline="0" dirty="0" smtClean="0"/>
          </a:p>
          <a:p>
            <a:pPr marL="628650" lvl="1" indent="-171450">
              <a:buFont typeface="Arial" pitchFamily="34" charset="0"/>
              <a:buChar char="•"/>
            </a:pPr>
            <a:r>
              <a:rPr lang="en-US" baseline="0" dirty="0" smtClean="0"/>
              <a:t>Find the education and training they need to pursue the professional licenses, credentials and degrees to achieve those success</a:t>
            </a:r>
          </a:p>
          <a:p>
            <a:pPr marL="457200" lvl="1" indent="0">
              <a:buFont typeface="Arial" pitchFamily="34" charset="0"/>
              <a:buNone/>
            </a:pPr>
            <a:endParaRPr lang="en-US" baseline="0" dirty="0" smtClean="0"/>
          </a:p>
          <a:p>
            <a:pPr marL="628650" lvl="1" indent="-171450">
              <a:buFont typeface="Arial" pitchFamily="34" charset="0"/>
              <a:buChar char="•"/>
            </a:pPr>
            <a:r>
              <a:rPr lang="en-US" baseline="0" dirty="0" smtClean="0"/>
              <a:t>Get connected to the support services that will help them become “job ready”</a:t>
            </a:r>
          </a:p>
          <a:p>
            <a:pPr marL="457200" lvl="1" indent="0">
              <a:buFont typeface="Arial" pitchFamily="34" charset="0"/>
              <a:buNone/>
            </a:pPr>
            <a:endParaRPr lang="en-US" baseline="0" dirty="0" smtClean="0"/>
          </a:p>
          <a:p>
            <a:pPr marL="628650" lvl="1" indent="-171450">
              <a:buFont typeface="Arial" pitchFamily="34" charset="0"/>
              <a:buChar char="•"/>
            </a:pPr>
            <a:r>
              <a:rPr lang="en-US" baseline="0" dirty="0" smtClean="0"/>
              <a:t>Find employers who are seeking the 21</a:t>
            </a:r>
            <a:r>
              <a:rPr lang="en-US" baseline="30000" dirty="0" smtClean="0"/>
              <a:t>st</a:t>
            </a:r>
            <a:r>
              <a:rPr lang="en-US" baseline="0" dirty="0" smtClean="0"/>
              <a:t> century workforce skill sets and attributes possessed by our talented, hard-working military spouses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1321EE5-69F2-EC4D-9FCA-6F2837147B9F}" type="slidenum">
              <a:rPr lang="en-US" smtClean="0"/>
              <a:t>4</a:t>
            </a:fld>
            <a:endParaRPr lang="en-US" dirty="0"/>
          </a:p>
        </p:txBody>
      </p:sp>
    </p:spTree>
    <p:extLst>
      <p:ext uri="{BB962C8B-B14F-4D97-AF65-F5344CB8AC3E}">
        <p14:creationId xmlns:p14="http://schemas.microsoft.com/office/powerpoint/2010/main" val="82811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rPr>
              <a:t>Let’s take a closer look at the details of the comprehensive, “spouse centric” SECO program. </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rPr>
              <a:t>For spouses who are just beginning to think about which career paths might be right for them, counselors help them explore the world of work, learn something about themselves in the process and make careful, well-thought-out career decisions. This is done through Career Exploration support.  </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rPr>
              <a:t>The SECO Career Counselors offer no-cost, assessment tools (including skills, values, personality and career interest inventories); job market information; and assistance in developing individualized career plans, complete with specific action steps that ensure success.</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rPr>
              <a:t>In order to help spouses find the education, training and development they need to pursue their chosen career paths, SECO  offers a full range of Education, Training and Licensure information and support.  </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rPr>
              <a:t>Through SECO specialty consultations, counselors help military spouses compare the costs of schools and programs of study, including their potential returns on investment. For example, some occupations have higher salaries and better benefits than others in different geographic locations. Some occupations have more employment openings and faster growing employment than others. These are important for military spouses to know as they make portable career decisions. </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rPr>
              <a:t>Spouses can learn about “license portability” – in other words, which states have adopted model legislation that will allow them to use their current professional licenses in the new state while they work to meet new state requirements.</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rPr>
              <a:t>In order to be successful in a job search, military spouses have to be “job ready.”  This takes careful planning and specific preparation.  SECO career counselors help spouses learn how to conduct an effective job search, how to identify themselves to potential employers, how to write resumes and develop interview skills, how to learn about flexible and virtual work opportunities, and how to plan for child care and transportation.  All these services are part of the Employment Readiness lifecycle stage.</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rPr>
              <a:t>Once spouses have honed their “self-marketing skills,” they are ready for the final stage:  Career Connections.  Here, counselors help spouses connect with mentors who can help them “open doors” and meet employers who have pledged to recruit, hire, promote and retain them.</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rPr>
              <a:t>Today’s employers know the value of the military spouse “talent pool.”  They know the attributes that military spouses have developed BECAUSE of their mobile military life. Highly sought attributes include the following:</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rPr>
              <a:t>Mature, loyal and dependable</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rPr>
              <a:t>Flexible, hard working and resilient</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rPr>
              <a:t>Excellent communication and technical skills</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rPr>
              <a:t>Information technology and social media savvy</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rPr>
              <a:t>Excellent team players and leaders</a:t>
            </a:r>
          </a:p>
          <a:p>
            <a:pPr marL="457200" marR="0" lvl="1"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rPr>
              <a:t>These are the skills, work experiences and attributes that today’s employers are seeking, especially the employers who have joined the Military Spouse Employment Partnership, which is part of SECO’s Career Connections lifecycle stage.  MSEP includes more than 200 national and global public and private sector employers.</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rPr>
              <a:t>It all starts here at the Military OneSource SECO Career Center:  800-342-9647 !</a:t>
            </a:r>
          </a:p>
          <a:p>
            <a:endParaRPr lang="en-US" dirty="0"/>
          </a:p>
        </p:txBody>
      </p:sp>
      <p:sp>
        <p:nvSpPr>
          <p:cNvPr id="4" name="Slide Number Placeholder 3"/>
          <p:cNvSpPr>
            <a:spLocks noGrp="1"/>
          </p:cNvSpPr>
          <p:nvPr>
            <p:ph type="sldNum" sz="quarter" idx="10"/>
          </p:nvPr>
        </p:nvSpPr>
        <p:spPr/>
        <p:txBody>
          <a:bodyPr/>
          <a:lstStyle/>
          <a:p>
            <a:fld id="{21321EE5-69F2-EC4D-9FCA-6F2837147B9F}" type="slidenum">
              <a:rPr lang="en-US" smtClean="0"/>
              <a:t>5</a:t>
            </a:fld>
            <a:endParaRPr lang="en-US" dirty="0"/>
          </a:p>
        </p:txBody>
      </p:sp>
    </p:spTree>
    <p:extLst>
      <p:ext uri="{BB962C8B-B14F-4D97-AF65-F5344CB8AC3E}">
        <p14:creationId xmlns:p14="http://schemas.microsoft.com/office/powerpoint/2010/main" val="2844628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Here are the website URLs and a couple of important points about the cornerstones of the SECO program:  </a:t>
            </a:r>
          </a:p>
          <a:p>
            <a:pPr marL="628650" lvl="1" indent="-171450">
              <a:buFont typeface="Arial" pitchFamily="34" charset="0"/>
              <a:buChar char="•"/>
            </a:pPr>
            <a:r>
              <a:rPr lang="en-US" baseline="0" dirty="0" smtClean="0"/>
              <a:t>Military Spouse Career Center at Military OneSource</a:t>
            </a:r>
          </a:p>
          <a:p>
            <a:pPr marL="628650" lvl="1" indent="-171450">
              <a:buFont typeface="Arial" pitchFamily="34" charset="0"/>
              <a:buChar char="•"/>
            </a:pPr>
            <a:r>
              <a:rPr lang="en-US" baseline="0" dirty="0" smtClean="0"/>
              <a:t>Military Spouse Employment Partnership </a:t>
            </a:r>
          </a:p>
          <a:p>
            <a:pPr marL="628650" lvl="1" indent="-171450">
              <a:buFont typeface="Arial" pitchFamily="34" charset="0"/>
              <a:buChar char="•"/>
            </a:pPr>
            <a:r>
              <a:rPr lang="en-US" baseline="0" dirty="0" smtClean="0"/>
              <a:t>MyCAA Scholarship program</a:t>
            </a:r>
          </a:p>
          <a:p>
            <a:pPr marL="457200" lvl="1" indent="0">
              <a:buFont typeface="Arial" pitchFamily="34" charset="0"/>
              <a:buNone/>
            </a:pPr>
            <a:r>
              <a:rPr lang="en-US" baseline="0" dirty="0" smtClean="0"/>
              <a:t>These are the associated sub-components of SECO.  They are worth remembering and learning more about, so visit our websites for more details.</a:t>
            </a:r>
          </a:p>
          <a:p>
            <a:pPr marL="0" indent="0">
              <a:buFont typeface="Arial" pitchFamily="34" charset="0"/>
              <a:buNone/>
            </a:pPr>
            <a:endParaRPr lang="en-US" baseline="0" dirty="0" smtClean="0"/>
          </a:p>
          <a:p>
            <a:pPr marL="171450" indent="-171450">
              <a:buFont typeface="Arial" pitchFamily="34" charset="0"/>
              <a:buChar char="•"/>
            </a:pPr>
            <a:r>
              <a:rPr lang="en-US" baseline="0" dirty="0" smtClean="0"/>
              <a:t>And remember, if you have a question or need help, just call our SECO Career Counselors at 800-342-9647. They will provide you with the information and support you need for career success</a:t>
            </a:r>
            <a:r>
              <a:rPr lang="en-US" dirty="0" smtClean="0"/>
              <a:t> based on your career interests and career lifecycle stage. </a:t>
            </a:r>
            <a:endParaRPr lang="en-US" dirty="0"/>
          </a:p>
        </p:txBody>
      </p:sp>
      <p:sp>
        <p:nvSpPr>
          <p:cNvPr id="4" name="Slide Number Placeholder 3"/>
          <p:cNvSpPr>
            <a:spLocks noGrp="1"/>
          </p:cNvSpPr>
          <p:nvPr>
            <p:ph type="sldNum" sz="quarter" idx="10"/>
          </p:nvPr>
        </p:nvSpPr>
        <p:spPr/>
        <p:txBody>
          <a:bodyPr/>
          <a:lstStyle/>
          <a:p>
            <a:fld id="{21321EE5-69F2-EC4D-9FCA-6F2837147B9F}" type="slidenum">
              <a:rPr lang="en-US" smtClean="0"/>
              <a:t>6</a:t>
            </a:fld>
            <a:endParaRPr lang="en-US" dirty="0"/>
          </a:p>
        </p:txBody>
      </p:sp>
    </p:spTree>
    <p:extLst>
      <p:ext uri="{BB962C8B-B14F-4D97-AF65-F5344CB8AC3E}">
        <p14:creationId xmlns:p14="http://schemas.microsoft.com/office/powerpoint/2010/main" val="88629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Here are the website URLs and a couple of important points about the cornerstones of the SECO program:  </a:t>
            </a:r>
          </a:p>
          <a:p>
            <a:pPr marL="628650" lvl="1" indent="-171450">
              <a:buFont typeface="Arial" pitchFamily="34" charset="0"/>
              <a:buChar char="•"/>
            </a:pPr>
            <a:r>
              <a:rPr lang="en-US" baseline="0" dirty="0" smtClean="0"/>
              <a:t>Military Spouse Career Center at Military OneSource</a:t>
            </a:r>
          </a:p>
          <a:p>
            <a:pPr marL="628650" lvl="1" indent="-171450">
              <a:buFont typeface="Arial" pitchFamily="34" charset="0"/>
              <a:buChar char="•"/>
            </a:pPr>
            <a:r>
              <a:rPr lang="en-US" baseline="0" dirty="0" smtClean="0"/>
              <a:t>Military Spouse Employment Partnership </a:t>
            </a:r>
          </a:p>
          <a:p>
            <a:pPr marL="628650" lvl="1" indent="-171450">
              <a:buFont typeface="Arial" pitchFamily="34" charset="0"/>
              <a:buChar char="•"/>
            </a:pPr>
            <a:r>
              <a:rPr lang="en-US" baseline="0" dirty="0" smtClean="0"/>
              <a:t>MyCAA Scholarship program</a:t>
            </a:r>
          </a:p>
          <a:p>
            <a:pPr marL="457200" lvl="1" indent="0">
              <a:buFont typeface="Arial" pitchFamily="34" charset="0"/>
              <a:buNone/>
            </a:pPr>
            <a:r>
              <a:rPr lang="en-US" baseline="0" dirty="0" smtClean="0"/>
              <a:t>These are the associated sub-components of SECO.  They are worth remembering and learning more about, so visit our websites for more details.</a:t>
            </a:r>
          </a:p>
          <a:p>
            <a:pPr marL="0" indent="0">
              <a:buFont typeface="Arial" pitchFamily="34" charset="0"/>
              <a:buNone/>
            </a:pPr>
            <a:endParaRPr lang="en-US" baseline="0" dirty="0" smtClean="0"/>
          </a:p>
          <a:p>
            <a:pPr marL="171450" indent="-171450">
              <a:buFont typeface="Arial" pitchFamily="34" charset="0"/>
              <a:buChar char="•"/>
            </a:pPr>
            <a:r>
              <a:rPr lang="en-US" baseline="0" dirty="0" smtClean="0"/>
              <a:t>And remember, if you have a question or need help, just call our SECO Career Counselors at 800-342-9647. They will provide you with the information and support you need for career success</a:t>
            </a:r>
            <a:r>
              <a:rPr lang="en-US" dirty="0" smtClean="0"/>
              <a:t> based on your career interests and career lifecycle stage. </a:t>
            </a:r>
            <a:endParaRPr lang="en-US" dirty="0"/>
          </a:p>
        </p:txBody>
      </p:sp>
      <p:sp>
        <p:nvSpPr>
          <p:cNvPr id="4" name="Slide Number Placeholder 3"/>
          <p:cNvSpPr>
            <a:spLocks noGrp="1"/>
          </p:cNvSpPr>
          <p:nvPr>
            <p:ph type="sldNum" sz="quarter" idx="10"/>
          </p:nvPr>
        </p:nvSpPr>
        <p:spPr/>
        <p:txBody>
          <a:bodyPr/>
          <a:lstStyle/>
          <a:p>
            <a:fld id="{21321EE5-69F2-EC4D-9FCA-6F2837147B9F}" type="slidenum">
              <a:rPr lang="en-US" smtClean="0"/>
              <a:t>7</a:t>
            </a:fld>
            <a:endParaRPr lang="en-US" dirty="0"/>
          </a:p>
        </p:txBody>
      </p:sp>
    </p:spTree>
    <p:extLst>
      <p:ext uri="{BB962C8B-B14F-4D97-AF65-F5344CB8AC3E}">
        <p14:creationId xmlns:p14="http://schemas.microsoft.com/office/powerpoint/2010/main" val="88629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Here are the website URLs and a couple of important points about the cornerstones of the SECO program:  </a:t>
            </a:r>
          </a:p>
          <a:p>
            <a:pPr marL="628650" lvl="1" indent="-171450">
              <a:buFont typeface="Arial" pitchFamily="34" charset="0"/>
              <a:buChar char="•"/>
            </a:pPr>
            <a:r>
              <a:rPr lang="en-US" baseline="0" dirty="0" smtClean="0"/>
              <a:t>Military Spouse Career Center at Military OneSource</a:t>
            </a:r>
          </a:p>
          <a:p>
            <a:pPr marL="628650" lvl="1" indent="-171450">
              <a:buFont typeface="Arial" pitchFamily="34" charset="0"/>
              <a:buChar char="•"/>
            </a:pPr>
            <a:r>
              <a:rPr lang="en-US" baseline="0" dirty="0" smtClean="0"/>
              <a:t>Military Spouse Employment Partnership </a:t>
            </a:r>
          </a:p>
          <a:p>
            <a:pPr marL="628650" lvl="1" indent="-171450">
              <a:buFont typeface="Arial" pitchFamily="34" charset="0"/>
              <a:buChar char="•"/>
            </a:pPr>
            <a:r>
              <a:rPr lang="en-US" baseline="0" dirty="0" smtClean="0"/>
              <a:t>MyCAA Scholarship program</a:t>
            </a:r>
          </a:p>
          <a:p>
            <a:pPr marL="457200" lvl="1" indent="0">
              <a:buFont typeface="Arial" pitchFamily="34" charset="0"/>
              <a:buNone/>
            </a:pPr>
            <a:r>
              <a:rPr lang="en-US" baseline="0" dirty="0" smtClean="0"/>
              <a:t>These are the associated sub-components of SECO.  They are worth remembering and learning more about, so visit our websites for more details.</a:t>
            </a:r>
          </a:p>
          <a:p>
            <a:pPr marL="0" indent="0">
              <a:buFont typeface="Arial" pitchFamily="34" charset="0"/>
              <a:buNone/>
            </a:pPr>
            <a:endParaRPr lang="en-US" baseline="0" dirty="0" smtClean="0"/>
          </a:p>
          <a:p>
            <a:pPr marL="171450" indent="-171450">
              <a:buFont typeface="Arial" pitchFamily="34" charset="0"/>
              <a:buChar char="•"/>
            </a:pPr>
            <a:r>
              <a:rPr lang="en-US" baseline="0" dirty="0" smtClean="0"/>
              <a:t>And remember, if you have a question or need help, just call our SECO Career Counselors at 800-342-9647. They will provide you with the information and support you need for career success</a:t>
            </a:r>
            <a:r>
              <a:rPr lang="en-US" dirty="0" smtClean="0"/>
              <a:t> based on your career interests and career lifecycle stage. </a:t>
            </a:r>
            <a:endParaRPr lang="en-US" dirty="0"/>
          </a:p>
        </p:txBody>
      </p:sp>
      <p:sp>
        <p:nvSpPr>
          <p:cNvPr id="4" name="Slide Number Placeholder 3"/>
          <p:cNvSpPr>
            <a:spLocks noGrp="1"/>
          </p:cNvSpPr>
          <p:nvPr>
            <p:ph type="sldNum" sz="quarter" idx="10"/>
          </p:nvPr>
        </p:nvSpPr>
        <p:spPr/>
        <p:txBody>
          <a:bodyPr/>
          <a:lstStyle/>
          <a:p>
            <a:fld id="{21321EE5-69F2-EC4D-9FCA-6F2837147B9F}" type="slidenum">
              <a:rPr lang="en-US" smtClean="0"/>
              <a:t>8</a:t>
            </a:fld>
            <a:endParaRPr lang="en-US" dirty="0"/>
          </a:p>
        </p:txBody>
      </p:sp>
    </p:spTree>
    <p:extLst>
      <p:ext uri="{BB962C8B-B14F-4D97-AF65-F5344CB8AC3E}">
        <p14:creationId xmlns:p14="http://schemas.microsoft.com/office/powerpoint/2010/main" val="886295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SECO</a:t>
            </a:r>
            <a:r>
              <a:rPr lang="en-US" baseline="0" dirty="0" smtClean="0"/>
              <a:t> never stops listening to the needs expressed by military spouses and SECO partners. Because of their valuable feedback, SECO is currently developing the next wave of support services, website functionality and online tools.</a:t>
            </a:r>
          </a:p>
          <a:p>
            <a:pPr marL="171450" indent="-171450">
              <a:buFont typeface="Arial" pitchFamily="34" charset="0"/>
              <a:buChar char="•"/>
            </a:pPr>
            <a:endParaRPr lang="en-US" baseline="0" dirty="0" smtClean="0"/>
          </a:p>
          <a:p>
            <a:pPr marL="628650" lvl="1" indent="-171450">
              <a:buFont typeface="Arial" pitchFamily="34" charset="0"/>
              <a:buChar char="•"/>
            </a:pPr>
            <a:r>
              <a:rPr lang="en-US" baseline="0" dirty="0" smtClean="0"/>
              <a:t>The MySECO Web presence features career information, tools and resources.  </a:t>
            </a:r>
          </a:p>
          <a:p>
            <a:pPr marL="0" indent="0">
              <a:buFont typeface="Arial" pitchFamily="34" charset="0"/>
              <a:buNone/>
            </a:pPr>
            <a:endParaRPr lang="en-US" baseline="0" dirty="0" smtClean="0"/>
          </a:p>
          <a:p>
            <a:pPr marL="628650" lvl="1" indent="-171450">
              <a:buFont typeface="Arial" pitchFamily="34" charset="0"/>
              <a:buChar char="•"/>
            </a:pPr>
            <a:r>
              <a:rPr lang="en-US" baseline="0" dirty="0" smtClean="0"/>
              <a:t>Spouses can search a Military Spouse Scholarship Database, which features scholarships that spouses may not be aware of, import their LinkedIn profile, build a resume and research occupations. </a:t>
            </a:r>
            <a:endParaRPr lang="en-US" dirty="0"/>
          </a:p>
        </p:txBody>
      </p:sp>
      <p:sp>
        <p:nvSpPr>
          <p:cNvPr id="4" name="Slide Number Placeholder 3"/>
          <p:cNvSpPr>
            <a:spLocks noGrp="1"/>
          </p:cNvSpPr>
          <p:nvPr>
            <p:ph type="sldNum" sz="quarter" idx="10"/>
          </p:nvPr>
        </p:nvSpPr>
        <p:spPr/>
        <p:txBody>
          <a:bodyPr/>
          <a:lstStyle/>
          <a:p>
            <a:fld id="{21321EE5-69F2-EC4D-9FCA-6F2837147B9F}" type="slidenum">
              <a:rPr lang="en-US" smtClean="0"/>
              <a:t>9</a:t>
            </a:fld>
            <a:endParaRPr lang="en-US" dirty="0"/>
          </a:p>
        </p:txBody>
      </p:sp>
    </p:spTree>
    <p:extLst>
      <p:ext uri="{BB962C8B-B14F-4D97-AF65-F5344CB8AC3E}">
        <p14:creationId xmlns:p14="http://schemas.microsoft.com/office/powerpoint/2010/main" val="197654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10001" y="1966383"/>
            <a:ext cx="5181599" cy="1767417"/>
          </a:xfrm>
        </p:spPr>
        <p:txBody>
          <a:bodyPr anchor="b" anchorCtr="0"/>
          <a:lstStyle>
            <a:lvl1pPr algn="l">
              <a:defRPr sz="32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0" y="3886200"/>
            <a:ext cx="518159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12A4FA-EB38-49A4-A2D9-50448D4A1104}" type="datetime1">
              <a:rPr lang="en-US" smtClean="0"/>
              <a:t>1/24/2014</a:t>
            </a:fld>
            <a:endParaRPr lang="en-US" dirty="0"/>
          </a:p>
        </p:txBody>
      </p:sp>
      <p:sp>
        <p:nvSpPr>
          <p:cNvPr id="5" name="Footer Placeholder 4"/>
          <p:cNvSpPr>
            <a:spLocks noGrp="1"/>
          </p:cNvSpPr>
          <p:nvPr>
            <p:ph type="ftr" sz="quarter" idx="11"/>
          </p:nvPr>
        </p:nvSpPr>
        <p:spPr/>
        <p:txBody>
          <a:bodyPr/>
          <a:lstStyle/>
          <a:p>
            <a:r>
              <a:rPr lang="en-US" dirty="0" smtClean="0"/>
              <a:t>MySECO Website Launch</a:t>
            </a:r>
            <a:endParaRPr lang="en-US" dirty="0"/>
          </a:p>
        </p:txBody>
      </p:sp>
      <p:sp>
        <p:nvSpPr>
          <p:cNvPr id="6" name="Slide Number Placeholder 5"/>
          <p:cNvSpPr>
            <a:spLocks noGrp="1"/>
          </p:cNvSpPr>
          <p:nvPr>
            <p:ph type="sldNum" sz="quarter" idx="12"/>
          </p:nvPr>
        </p:nvSpPr>
        <p:spPr/>
        <p:txBody>
          <a:bodyPr/>
          <a:lstStyle/>
          <a:p>
            <a:fld id="{06F3687E-023C-6D42-93D8-2F53A3EEE9B2}" type="slidenum">
              <a:rPr lang="en-US" smtClean="0"/>
              <a:t>‹#›</a:t>
            </a:fld>
            <a:endParaRPr lang="en-US" dirty="0"/>
          </a:p>
        </p:txBody>
      </p:sp>
    </p:spTree>
    <p:extLst>
      <p:ext uri="{BB962C8B-B14F-4D97-AF65-F5344CB8AC3E}">
        <p14:creationId xmlns:p14="http://schemas.microsoft.com/office/powerpoint/2010/main" val="559385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MSEP 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2E2AC8F-D249-429B-8A36-54E7CF03CEAE}" type="datetime1">
              <a:rPr lang="en-US" smtClean="0">
                <a:solidFill>
                  <a:prstClr val="white"/>
                </a:solidFill>
              </a:rPr>
              <a:pPr/>
              <a:t>1/24/2014</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
        <p:nvSpPr>
          <p:cNvPr id="10" name="Basic Paragraph Placeholde"/>
          <p:cNvSpPr>
            <a:spLocks noGrp="1"/>
          </p:cNvSpPr>
          <p:nvPr>
            <p:ph sz="half" idx="2"/>
          </p:nvPr>
        </p:nvSpPr>
        <p:spPr>
          <a:xfrm>
            <a:off x="685800" y="1295400"/>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1" name="Basic Paragraph Placeholde"/>
          <p:cNvSpPr>
            <a:spLocks noGrp="1"/>
          </p:cNvSpPr>
          <p:nvPr>
            <p:ph sz="half" idx="13"/>
          </p:nvPr>
        </p:nvSpPr>
        <p:spPr>
          <a:xfrm>
            <a:off x="5105400" y="1295400"/>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2" name="Basic Paragraph Placeholde"/>
          <p:cNvSpPr>
            <a:spLocks noGrp="1"/>
          </p:cNvSpPr>
          <p:nvPr>
            <p:ph sz="half" idx="14"/>
          </p:nvPr>
        </p:nvSpPr>
        <p:spPr>
          <a:xfrm>
            <a:off x="609600" y="3957145"/>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4" name="Basic Paragraph Placeholde"/>
          <p:cNvSpPr>
            <a:spLocks noGrp="1"/>
          </p:cNvSpPr>
          <p:nvPr>
            <p:ph sz="half" idx="15"/>
          </p:nvPr>
        </p:nvSpPr>
        <p:spPr>
          <a:xfrm>
            <a:off x="5105400" y="3958021"/>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5" name="Basic Paragraph Placeholde"/>
          <p:cNvSpPr>
            <a:spLocks noGrp="1"/>
          </p:cNvSpPr>
          <p:nvPr>
            <p:ph sz="half" idx="16"/>
          </p:nvPr>
        </p:nvSpPr>
        <p:spPr>
          <a:xfrm>
            <a:off x="533401" y="6091620"/>
            <a:ext cx="8133346" cy="5333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Tree>
    <p:extLst>
      <p:ext uri="{BB962C8B-B14F-4D97-AF65-F5344CB8AC3E}">
        <p14:creationId xmlns:p14="http://schemas.microsoft.com/office/powerpoint/2010/main" val="37712501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SEP Title and Bullet Content">
    <p:spTree>
      <p:nvGrpSpPr>
        <p:cNvPr id="1" name=""/>
        <p:cNvGrpSpPr/>
        <p:nvPr/>
      </p:nvGrpSpPr>
      <p:grpSpPr>
        <a:xfrm>
          <a:off x="0" y="0"/>
          <a:ext cx="0" cy="0"/>
          <a:chOff x="0" y="0"/>
          <a:chExt cx="0" cy="0"/>
        </a:xfrm>
      </p:grpSpPr>
      <p:sp>
        <p:nvSpPr>
          <p:cNvPr id="7" name="Rectangle 6"/>
          <p:cNvSpPr/>
          <p:nvPr userDrawn="1"/>
        </p:nvSpPr>
        <p:spPr>
          <a:xfrm>
            <a:off x="-9237" y="1066800"/>
            <a:ext cx="9180946" cy="4648200"/>
          </a:xfrm>
          <a:prstGeom prst="rect">
            <a:avLst/>
          </a:prstGeom>
          <a:gradFill>
            <a:gsLst>
              <a:gs pos="0">
                <a:schemeClr val="bg1"/>
              </a:gs>
              <a:gs pos="100000">
                <a:srgbClr val="0B3A7A">
                  <a:alpha val="20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2E2AC8F-D249-429B-8A36-54E7CF03CEAE}" type="datetime1">
              <a:rPr lang="en-US" smtClean="0">
                <a:solidFill>
                  <a:prstClr val="white"/>
                </a:solidFill>
              </a:rPr>
              <a:pPr/>
              <a:t>1/24/2014</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
        <p:nvSpPr>
          <p:cNvPr id="10" name="Content Placeholder 2"/>
          <p:cNvSpPr>
            <a:spLocks noGrp="1"/>
          </p:cNvSpPr>
          <p:nvPr>
            <p:ph idx="1"/>
          </p:nvPr>
        </p:nvSpPr>
        <p:spPr>
          <a:xfrm>
            <a:off x="2057401" y="1295400"/>
            <a:ext cx="6477000" cy="4486563"/>
          </a:xfrm>
        </p:spPr>
        <p:txBody>
          <a:bodyPr/>
          <a:lstStyle>
            <a:lvl1pPr>
              <a:defRPr sz="2200"/>
            </a:lvl1pPr>
            <a:lvl2pPr>
              <a:defRPr sz="20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descr="PPT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52" y="4572000"/>
            <a:ext cx="1828800" cy="1828800"/>
          </a:xfrm>
          <a:prstGeom prst="rect">
            <a:avLst/>
          </a:prstGeom>
        </p:spPr>
      </p:pic>
    </p:spTree>
    <p:extLst>
      <p:ext uri="{BB962C8B-B14F-4D97-AF65-F5344CB8AC3E}">
        <p14:creationId xmlns:p14="http://schemas.microsoft.com/office/powerpoint/2010/main" val="1363168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MSEP Title and Bullet Content">
    <p:spTree>
      <p:nvGrpSpPr>
        <p:cNvPr id="1" name=""/>
        <p:cNvGrpSpPr/>
        <p:nvPr/>
      </p:nvGrpSpPr>
      <p:grpSpPr>
        <a:xfrm>
          <a:off x="0" y="0"/>
          <a:ext cx="0" cy="0"/>
          <a:chOff x="0" y="0"/>
          <a:chExt cx="0" cy="0"/>
        </a:xfrm>
      </p:grpSpPr>
      <p:sp>
        <p:nvSpPr>
          <p:cNvPr id="9" name="Rectangle 8"/>
          <p:cNvSpPr/>
          <p:nvPr userDrawn="1"/>
        </p:nvSpPr>
        <p:spPr>
          <a:xfrm>
            <a:off x="-9237" y="1066800"/>
            <a:ext cx="9180946" cy="4648200"/>
          </a:xfrm>
          <a:prstGeom prst="rect">
            <a:avLst/>
          </a:prstGeom>
          <a:gradFill>
            <a:gsLst>
              <a:gs pos="0">
                <a:schemeClr val="bg1"/>
              </a:gs>
              <a:gs pos="100000">
                <a:srgbClr val="F09A38">
                  <a:alpha val="20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2E2AC8F-D249-429B-8A36-54E7CF03CEAE}" type="datetime1">
              <a:rPr lang="en-US" smtClean="0">
                <a:solidFill>
                  <a:prstClr val="white"/>
                </a:solidFill>
              </a:rPr>
              <a:pPr/>
              <a:t>1/24/2014</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
        <p:nvSpPr>
          <p:cNvPr id="10" name="Content Placeholder 2"/>
          <p:cNvSpPr>
            <a:spLocks noGrp="1"/>
          </p:cNvSpPr>
          <p:nvPr>
            <p:ph idx="1"/>
          </p:nvPr>
        </p:nvSpPr>
        <p:spPr>
          <a:xfrm>
            <a:off x="2057401" y="1295399"/>
            <a:ext cx="6477000" cy="4486563"/>
          </a:xfrm>
        </p:spPr>
        <p:txBody>
          <a:bodyPr/>
          <a:lstStyle>
            <a:lvl1pPr>
              <a:defRPr sz="2200"/>
            </a:lvl1pPr>
            <a:lvl2pPr>
              <a:defRPr sz="20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52" y="4572000"/>
            <a:ext cx="1828800" cy="1828800"/>
          </a:xfrm>
          <a:prstGeom prst="rect">
            <a:avLst/>
          </a:prstGeom>
        </p:spPr>
      </p:pic>
    </p:spTree>
    <p:extLst>
      <p:ext uri="{BB962C8B-B14F-4D97-AF65-F5344CB8AC3E}">
        <p14:creationId xmlns:p14="http://schemas.microsoft.com/office/powerpoint/2010/main" val="34818528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MSEP 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2E2AC8F-D249-429B-8A36-54E7CF03CEAE}" type="datetime1">
              <a:rPr lang="en-US" smtClean="0">
                <a:solidFill>
                  <a:prstClr val="white"/>
                </a:solidFill>
              </a:rPr>
              <a:pPr/>
              <a:t>1/24/2014</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
        <p:nvSpPr>
          <p:cNvPr id="9" name="Rectangle 8"/>
          <p:cNvSpPr/>
          <p:nvPr userDrawn="1"/>
        </p:nvSpPr>
        <p:spPr>
          <a:xfrm>
            <a:off x="-9237" y="1066800"/>
            <a:ext cx="9180946" cy="4648200"/>
          </a:xfrm>
          <a:prstGeom prst="rect">
            <a:avLst/>
          </a:prstGeom>
          <a:gradFill>
            <a:gsLst>
              <a:gs pos="0">
                <a:schemeClr val="bg1"/>
              </a:gs>
              <a:gs pos="100000">
                <a:srgbClr val="B40B1F">
                  <a:alpha val="20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Content Placeholder 2"/>
          <p:cNvSpPr>
            <a:spLocks noGrp="1"/>
          </p:cNvSpPr>
          <p:nvPr>
            <p:ph idx="1"/>
          </p:nvPr>
        </p:nvSpPr>
        <p:spPr>
          <a:xfrm>
            <a:off x="2057401" y="1295399"/>
            <a:ext cx="6477000" cy="4486563"/>
          </a:xfrm>
        </p:spPr>
        <p:txBody>
          <a:bodyPr/>
          <a:lstStyle>
            <a:lvl1pPr>
              <a:defRPr sz="2200"/>
            </a:lvl1pPr>
            <a:lvl2pPr>
              <a:defRPr sz="20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52" y="4572000"/>
            <a:ext cx="1828800" cy="1828800"/>
          </a:xfrm>
          <a:prstGeom prst="rect">
            <a:avLst/>
          </a:prstGeom>
        </p:spPr>
      </p:pic>
    </p:spTree>
    <p:extLst>
      <p:ext uri="{BB962C8B-B14F-4D97-AF65-F5344CB8AC3E}">
        <p14:creationId xmlns:p14="http://schemas.microsoft.com/office/powerpoint/2010/main" val="14021102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MSEP 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2E2AC8F-D249-429B-8A36-54E7CF03CEAE}" type="datetime1">
              <a:rPr lang="en-US" smtClean="0">
                <a:solidFill>
                  <a:prstClr val="white"/>
                </a:solidFill>
              </a:rPr>
              <a:pPr/>
              <a:t>1/24/2014</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
        <p:nvSpPr>
          <p:cNvPr id="11" name="Rectangle 10"/>
          <p:cNvSpPr/>
          <p:nvPr userDrawn="1"/>
        </p:nvSpPr>
        <p:spPr>
          <a:xfrm>
            <a:off x="-9237" y="1066800"/>
            <a:ext cx="9180946" cy="4648200"/>
          </a:xfrm>
          <a:prstGeom prst="rect">
            <a:avLst/>
          </a:prstGeom>
          <a:gradFill>
            <a:gsLst>
              <a:gs pos="0">
                <a:schemeClr val="bg1"/>
              </a:gs>
              <a:gs pos="100000">
                <a:srgbClr val="7E4495">
                  <a:alpha val="20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Content Placeholder 2"/>
          <p:cNvSpPr>
            <a:spLocks noGrp="1"/>
          </p:cNvSpPr>
          <p:nvPr>
            <p:ph idx="1"/>
          </p:nvPr>
        </p:nvSpPr>
        <p:spPr>
          <a:xfrm>
            <a:off x="2057401" y="1295399"/>
            <a:ext cx="6477000" cy="4486563"/>
          </a:xfrm>
        </p:spPr>
        <p:txBody>
          <a:bodyPr/>
          <a:lstStyle>
            <a:lvl1pPr>
              <a:defRPr sz="2200"/>
            </a:lvl1pPr>
            <a:lvl2pPr>
              <a:defRPr sz="20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652" y="4572000"/>
            <a:ext cx="1828800" cy="1828800"/>
          </a:xfrm>
          <a:prstGeom prst="rect">
            <a:avLst/>
          </a:prstGeom>
        </p:spPr>
      </p:pic>
    </p:spTree>
    <p:extLst>
      <p:ext uri="{BB962C8B-B14F-4D97-AF65-F5344CB8AC3E}">
        <p14:creationId xmlns:p14="http://schemas.microsoft.com/office/powerpoint/2010/main" val="27402680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MSEP Two Conten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95400"/>
            <a:ext cx="4038600" cy="4267200"/>
          </a:xfrm>
        </p:spPr>
        <p:txBody>
          <a:bodyPr>
            <a:normAutofit/>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267200"/>
          </a:xfrm>
        </p:spPr>
        <p:txBody>
          <a:bodyPr>
            <a:normAutofit/>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29CE39-5AAB-48ED-A7FA-86C8B61F4148}" type="datetime1">
              <a:rPr lang="en-US" smtClean="0">
                <a:solidFill>
                  <a:prstClr val="white"/>
                </a:solidFill>
              </a:rPr>
              <a:pPr/>
              <a:t>1/24/2014</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20695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MSEP Comparison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1676400" y="223520"/>
            <a:ext cx="5791200" cy="609600"/>
          </a:xfrm>
        </p:spPr>
        <p:txBody>
          <a:bodyPr/>
          <a:lstStyle>
            <a:lvl1pPr>
              <a:defRPr sz="2600"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387725"/>
          </a:xfrm>
        </p:spPr>
        <p:txBody>
          <a:bodyPr/>
          <a:lstStyle>
            <a:lvl1pPr>
              <a:defRPr sz="22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387725"/>
          </a:xfrm>
        </p:spPr>
        <p:txBody>
          <a:bodyPr/>
          <a:lstStyle>
            <a:lvl1pPr>
              <a:defRPr sz="22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1E17CF-03A1-40A9-B050-28E1B6266DCE}" type="datetime1">
              <a:rPr lang="en-US" smtClean="0">
                <a:solidFill>
                  <a:prstClr val="white"/>
                </a:solidFill>
              </a:rPr>
              <a:pPr/>
              <a:t>1/24/2014</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923302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EP Title &amp; Bullet Content w/ Background_NW">
    <p:spTree>
      <p:nvGrpSpPr>
        <p:cNvPr id="1" name=""/>
        <p:cNvGrpSpPr/>
        <p:nvPr/>
      </p:nvGrpSpPr>
      <p:grpSpPr>
        <a:xfrm>
          <a:off x="0" y="0"/>
          <a:ext cx="0" cy="0"/>
          <a:chOff x="0" y="0"/>
          <a:chExt cx="0" cy="0"/>
        </a:xfrm>
      </p:grpSpPr>
      <p:pic>
        <p:nvPicPr>
          <p:cNvPr id="13" name="Background graphic" descr="SECO logo swirl"/>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401" y="1161476"/>
            <a:ext cx="8133346" cy="4934524"/>
          </a:xfrm>
          <a:prstGeom prst="rect">
            <a:avLst/>
          </a:prstGeom>
        </p:spPr>
      </p:pic>
      <p:sp>
        <p:nvSpPr>
          <p:cNvPr id="4" name="Date"/>
          <p:cNvSpPr>
            <a:spLocks noGrp="1"/>
          </p:cNvSpPr>
          <p:nvPr>
            <p:ph type="dt" sz="half" idx="10"/>
          </p:nvPr>
        </p:nvSpPr>
        <p:spPr/>
        <p:txBody>
          <a:bodyPr/>
          <a:lstStyle>
            <a:lvl1pPr>
              <a:defRPr>
                <a:solidFill>
                  <a:schemeClr val="bg1"/>
                </a:solidFill>
              </a:defRPr>
            </a:lvl1pPr>
          </a:lstStyle>
          <a:p>
            <a:fld id="{B2E2AC8F-D249-429B-8A36-54E7CF03CEAE}" type="datetime1">
              <a:rPr lang="en-US" smtClean="0">
                <a:solidFill>
                  <a:prstClr val="white"/>
                </a:solidFill>
              </a:rPr>
              <a:pPr/>
              <a:t>1/24/2014</a:t>
            </a:fld>
            <a:endParaRPr lang="en-US" dirty="0">
              <a:solidFill>
                <a:prstClr val="white"/>
              </a:solidFill>
            </a:endParaRPr>
          </a:p>
        </p:txBody>
      </p:sp>
      <p:sp>
        <p:nvSpPr>
          <p:cNvPr id="5" name="Foote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
        <p:nvSpPr>
          <p:cNvPr id="14" name="Basic Paragraph Placeholde"/>
          <p:cNvSpPr>
            <a:spLocks noGrp="1"/>
          </p:cNvSpPr>
          <p:nvPr>
            <p:ph sz="half" idx="15"/>
          </p:nvPr>
        </p:nvSpPr>
        <p:spPr>
          <a:xfrm>
            <a:off x="5105400" y="3958021"/>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2" name="Basic Paragraph Placeholde"/>
          <p:cNvSpPr>
            <a:spLocks noGrp="1"/>
          </p:cNvSpPr>
          <p:nvPr>
            <p:ph sz="half" idx="14"/>
          </p:nvPr>
        </p:nvSpPr>
        <p:spPr>
          <a:xfrm>
            <a:off x="609600" y="3957145"/>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1" name="Basic Paragraph Placeholde"/>
          <p:cNvSpPr>
            <a:spLocks noGrp="1"/>
          </p:cNvSpPr>
          <p:nvPr>
            <p:ph sz="half" idx="13"/>
          </p:nvPr>
        </p:nvSpPr>
        <p:spPr>
          <a:xfrm>
            <a:off x="5105400" y="1295400"/>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0" name="Basic Paragraph Placeholde"/>
          <p:cNvSpPr>
            <a:spLocks noGrp="1"/>
          </p:cNvSpPr>
          <p:nvPr>
            <p:ph sz="half" idx="2"/>
          </p:nvPr>
        </p:nvSpPr>
        <p:spPr>
          <a:xfrm>
            <a:off x="685800" y="1295400"/>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2" name="Title"/>
          <p:cNvSpPr>
            <a:spLocks noGrp="1"/>
          </p:cNvSpPr>
          <p:nvPr>
            <p:ph type="title"/>
          </p:nvPr>
        </p:nvSpPr>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6978642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SEP last slide">
    <p:bg>
      <p:bgPr>
        <a:gradFill>
          <a:gsLst>
            <a:gs pos="14000">
              <a:schemeClr val="bg1"/>
            </a:gs>
            <a:gs pos="16000">
              <a:srgbClr val="C9CACC"/>
            </a:gs>
          </a:gsLst>
          <a:lin ang="5400000" scaled="0"/>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F27F4-41B1-44AF-8800-E5CF5FC483FE}" type="datetime1">
              <a:rPr lang="en-US" smtClean="0">
                <a:solidFill>
                  <a:prstClr val="white"/>
                </a:solidFill>
              </a:rPr>
              <a:pPr/>
              <a:t>1/24/2014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
        <p:nvSpPr>
          <p:cNvPr id="13" name="logo blocker"/>
          <p:cNvSpPr/>
          <p:nvPr userDrawn="1"/>
        </p:nvSpPr>
        <p:spPr>
          <a:xfrm>
            <a:off x="4343400" y="5638800"/>
            <a:ext cx="4800600" cy="1219200"/>
          </a:xfrm>
          <a:prstGeom prst="rect">
            <a:avLst/>
          </a:prstGeom>
          <a:solidFill>
            <a:srgbClr val="C9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Blue Curve"/>
          <p:cNvSpPr/>
          <p:nvPr userDrawn="1"/>
        </p:nvSpPr>
        <p:spPr>
          <a:xfrm>
            <a:off x="-9237" y="5781963"/>
            <a:ext cx="9180946" cy="1076037"/>
          </a:xfrm>
          <a:custGeom>
            <a:avLst/>
            <a:gdLst>
              <a:gd name="connsiteX0" fmla="*/ 0 w 9144000"/>
              <a:gd name="connsiteY0" fmla="*/ 0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0 h 1066800"/>
              <a:gd name="connsiteX0" fmla="*/ 0 w 9144000"/>
              <a:gd name="connsiteY0" fmla="*/ 32 h 1066832"/>
              <a:gd name="connsiteX1" fmla="*/ 2650836 w 9144000"/>
              <a:gd name="connsiteY1" fmla="*/ 212468 h 1066832"/>
              <a:gd name="connsiteX2" fmla="*/ 9144000 w 9144000"/>
              <a:gd name="connsiteY2" fmla="*/ 32 h 1066832"/>
              <a:gd name="connsiteX3" fmla="*/ 9144000 w 9144000"/>
              <a:gd name="connsiteY3" fmla="*/ 1066832 h 1066832"/>
              <a:gd name="connsiteX4" fmla="*/ 0 w 9144000"/>
              <a:gd name="connsiteY4" fmla="*/ 1066832 h 1066832"/>
              <a:gd name="connsiteX5" fmla="*/ 0 w 9144000"/>
              <a:gd name="connsiteY5" fmla="*/ 32 h 1066832"/>
              <a:gd name="connsiteX0" fmla="*/ 0 w 9144000"/>
              <a:gd name="connsiteY0" fmla="*/ 14 h 1066814"/>
              <a:gd name="connsiteX1" fmla="*/ 2650836 w 9144000"/>
              <a:gd name="connsiteY1" fmla="*/ 508014 h 1066814"/>
              <a:gd name="connsiteX2" fmla="*/ 9144000 w 9144000"/>
              <a:gd name="connsiteY2" fmla="*/ 14 h 1066814"/>
              <a:gd name="connsiteX3" fmla="*/ 9144000 w 9144000"/>
              <a:gd name="connsiteY3" fmla="*/ 1066814 h 1066814"/>
              <a:gd name="connsiteX4" fmla="*/ 0 w 9144000"/>
              <a:gd name="connsiteY4" fmla="*/ 1066814 h 1066814"/>
              <a:gd name="connsiteX5" fmla="*/ 0 w 9144000"/>
              <a:gd name="connsiteY5" fmla="*/ 14 h 1066814"/>
              <a:gd name="connsiteX0" fmla="*/ 0 w 9144000"/>
              <a:gd name="connsiteY0" fmla="*/ 14 h 1066814"/>
              <a:gd name="connsiteX1" fmla="*/ 2650836 w 9144000"/>
              <a:gd name="connsiteY1" fmla="*/ 508014 h 1066814"/>
              <a:gd name="connsiteX2" fmla="*/ 9144000 w 9144000"/>
              <a:gd name="connsiteY2" fmla="*/ 14 h 1066814"/>
              <a:gd name="connsiteX3" fmla="*/ 9144000 w 9144000"/>
              <a:gd name="connsiteY3" fmla="*/ 1066814 h 1066814"/>
              <a:gd name="connsiteX4" fmla="*/ 0 w 9144000"/>
              <a:gd name="connsiteY4" fmla="*/ 1066814 h 1066814"/>
              <a:gd name="connsiteX5" fmla="*/ 0 w 9144000"/>
              <a:gd name="connsiteY5" fmla="*/ 14 h 1066814"/>
              <a:gd name="connsiteX0" fmla="*/ 0 w 9144000"/>
              <a:gd name="connsiteY0" fmla="*/ 14 h 1066814"/>
              <a:gd name="connsiteX1" fmla="*/ 2650836 w 9144000"/>
              <a:gd name="connsiteY1" fmla="*/ 508014 h 1066814"/>
              <a:gd name="connsiteX2" fmla="*/ 9144000 w 9144000"/>
              <a:gd name="connsiteY2" fmla="*/ 14 h 1066814"/>
              <a:gd name="connsiteX3" fmla="*/ 9144000 w 9144000"/>
              <a:gd name="connsiteY3" fmla="*/ 1066814 h 1066814"/>
              <a:gd name="connsiteX4" fmla="*/ 0 w 9144000"/>
              <a:gd name="connsiteY4" fmla="*/ 1066814 h 1066814"/>
              <a:gd name="connsiteX5" fmla="*/ 0 w 9144000"/>
              <a:gd name="connsiteY5" fmla="*/ 14 h 1066814"/>
              <a:gd name="connsiteX0" fmla="*/ 0 w 9144000"/>
              <a:gd name="connsiteY0" fmla="*/ 14 h 1066814"/>
              <a:gd name="connsiteX1" fmla="*/ 2650836 w 9144000"/>
              <a:gd name="connsiteY1" fmla="*/ 508014 h 1066814"/>
              <a:gd name="connsiteX2" fmla="*/ 9144000 w 9144000"/>
              <a:gd name="connsiteY2" fmla="*/ 14 h 1066814"/>
              <a:gd name="connsiteX3" fmla="*/ 9144000 w 9144000"/>
              <a:gd name="connsiteY3" fmla="*/ 1066814 h 1066814"/>
              <a:gd name="connsiteX4" fmla="*/ 0 w 9144000"/>
              <a:gd name="connsiteY4" fmla="*/ 1066814 h 1066814"/>
              <a:gd name="connsiteX5" fmla="*/ 0 w 9144000"/>
              <a:gd name="connsiteY5" fmla="*/ 14 h 1066814"/>
              <a:gd name="connsiteX0" fmla="*/ 0 w 9144000"/>
              <a:gd name="connsiteY0" fmla="*/ 10 h 1066810"/>
              <a:gd name="connsiteX1" fmla="*/ 2595418 w 9144000"/>
              <a:gd name="connsiteY1" fmla="*/ 748155 h 1066810"/>
              <a:gd name="connsiteX2" fmla="*/ 9144000 w 9144000"/>
              <a:gd name="connsiteY2" fmla="*/ 10 h 1066810"/>
              <a:gd name="connsiteX3" fmla="*/ 9144000 w 9144000"/>
              <a:gd name="connsiteY3" fmla="*/ 1066810 h 1066810"/>
              <a:gd name="connsiteX4" fmla="*/ 0 w 9144000"/>
              <a:gd name="connsiteY4" fmla="*/ 1066810 h 1066810"/>
              <a:gd name="connsiteX5" fmla="*/ 0 w 9144000"/>
              <a:gd name="connsiteY5" fmla="*/ 10 h 1066810"/>
              <a:gd name="connsiteX0" fmla="*/ 0 w 9144000"/>
              <a:gd name="connsiteY0" fmla="*/ 9 h 1066809"/>
              <a:gd name="connsiteX1" fmla="*/ 2466109 w 9144000"/>
              <a:gd name="connsiteY1" fmla="*/ 858991 h 1066809"/>
              <a:gd name="connsiteX2" fmla="*/ 9144000 w 9144000"/>
              <a:gd name="connsiteY2" fmla="*/ 9 h 1066809"/>
              <a:gd name="connsiteX3" fmla="*/ 9144000 w 9144000"/>
              <a:gd name="connsiteY3" fmla="*/ 1066809 h 1066809"/>
              <a:gd name="connsiteX4" fmla="*/ 0 w 9144000"/>
              <a:gd name="connsiteY4" fmla="*/ 1066809 h 1066809"/>
              <a:gd name="connsiteX5" fmla="*/ 0 w 9144000"/>
              <a:gd name="connsiteY5" fmla="*/ 9 h 1066809"/>
              <a:gd name="connsiteX0" fmla="*/ 0 w 9144000"/>
              <a:gd name="connsiteY0" fmla="*/ 0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0 h 1066800"/>
              <a:gd name="connsiteX0" fmla="*/ 0 w 9144000"/>
              <a:gd name="connsiteY0" fmla="*/ 11513 h 1078313"/>
              <a:gd name="connsiteX1" fmla="*/ 9144000 w 9144000"/>
              <a:gd name="connsiteY1" fmla="*/ 11513 h 1078313"/>
              <a:gd name="connsiteX2" fmla="*/ 9144000 w 9144000"/>
              <a:gd name="connsiteY2" fmla="*/ 1078313 h 1078313"/>
              <a:gd name="connsiteX3" fmla="*/ 0 w 9144000"/>
              <a:gd name="connsiteY3" fmla="*/ 1078313 h 1078313"/>
              <a:gd name="connsiteX4" fmla="*/ 0 w 9144000"/>
              <a:gd name="connsiteY4" fmla="*/ 11513 h 1078313"/>
              <a:gd name="connsiteX0" fmla="*/ 0 w 9144000"/>
              <a:gd name="connsiteY0" fmla="*/ 0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0 h 1066800"/>
              <a:gd name="connsiteX0" fmla="*/ 0 w 9144000"/>
              <a:gd name="connsiteY0" fmla="*/ 267854 h 1072397"/>
              <a:gd name="connsiteX1" fmla="*/ 9144000 w 9144000"/>
              <a:gd name="connsiteY1" fmla="*/ 0 h 1072397"/>
              <a:gd name="connsiteX2" fmla="*/ 9144000 w 9144000"/>
              <a:gd name="connsiteY2" fmla="*/ 1066800 h 1072397"/>
              <a:gd name="connsiteX3" fmla="*/ 0 w 9144000"/>
              <a:gd name="connsiteY3" fmla="*/ 1066800 h 1072397"/>
              <a:gd name="connsiteX4" fmla="*/ 0 w 9144000"/>
              <a:gd name="connsiteY4" fmla="*/ 267854 h 1072397"/>
              <a:gd name="connsiteX0" fmla="*/ 0 w 9144000"/>
              <a:gd name="connsiteY0" fmla="*/ 443344 h 1150032"/>
              <a:gd name="connsiteX1" fmla="*/ 9144000 w 9144000"/>
              <a:gd name="connsiteY1" fmla="*/ 0 h 1150032"/>
              <a:gd name="connsiteX2" fmla="*/ 9144000 w 9144000"/>
              <a:gd name="connsiteY2" fmla="*/ 1066800 h 1150032"/>
              <a:gd name="connsiteX3" fmla="*/ 0 w 9144000"/>
              <a:gd name="connsiteY3" fmla="*/ 1066800 h 1150032"/>
              <a:gd name="connsiteX4" fmla="*/ 0 w 9144000"/>
              <a:gd name="connsiteY4" fmla="*/ 443344 h 1150032"/>
              <a:gd name="connsiteX0" fmla="*/ 0 w 9144000"/>
              <a:gd name="connsiteY0" fmla="*/ 443344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443344 h 1066800"/>
              <a:gd name="connsiteX0" fmla="*/ 0 w 9144000"/>
              <a:gd name="connsiteY0" fmla="*/ 443344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443344 h 1066800"/>
              <a:gd name="connsiteX0" fmla="*/ 0 w 9144000"/>
              <a:gd name="connsiteY0" fmla="*/ 406399 h 1029855"/>
              <a:gd name="connsiteX1" fmla="*/ 9144000 w 9144000"/>
              <a:gd name="connsiteY1" fmla="*/ 0 h 1029855"/>
              <a:gd name="connsiteX2" fmla="*/ 9144000 w 9144000"/>
              <a:gd name="connsiteY2" fmla="*/ 1029855 h 1029855"/>
              <a:gd name="connsiteX3" fmla="*/ 0 w 9144000"/>
              <a:gd name="connsiteY3" fmla="*/ 1029855 h 1029855"/>
              <a:gd name="connsiteX4" fmla="*/ 0 w 9144000"/>
              <a:gd name="connsiteY4" fmla="*/ 406399 h 1029855"/>
              <a:gd name="connsiteX0" fmla="*/ 0 w 9144000"/>
              <a:gd name="connsiteY0" fmla="*/ 406399 h 1048328"/>
              <a:gd name="connsiteX1" fmla="*/ 9144000 w 9144000"/>
              <a:gd name="connsiteY1" fmla="*/ 0 h 1048328"/>
              <a:gd name="connsiteX2" fmla="*/ 9144000 w 9144000"/>
              <a:gd name="connsiteY2" fmla="*/ 1048328 h 1048328"/>
              <a:gd name="connsiteX3" fmla="*/ 0 w 9144000"/>
              <a:gd name="connsiteY3" fmla="*/ 1029855 h 1048328"/>
              <a:gd name="connsiteX4" fmla="*/ 0 w 9144000"/>
              <a:gd name="connsiteY4" fmla="*/ 406399 h 1048328"/>
              <a:gd name="connsiteX0" fmla="*/ 0 w 9144000"/>
              <a:gd name="connsiteY0" fmla="*/ 451780 h 1048328"/>
              <a:gd name="connsiteX1" fmla="*/ 9144000 w 9144000"/>
              <a:gd name="connsiteY1" fmla="*/ 0 h 1048328"/>
              <a:gd name="connsiteX2" fmla="*/ 9144000 w 9144000"/>
              <a:gd name="connsiteY2" fmla="*/ 1048328 h 1048328"/>
              <a:gd name="connsiteX3" fmla="*/ 0 w 9144000"/>
              <a:gd name="connsiteY3" fmla="*/ 1029855 h 1048328"/>
              <a:gd name="connsiteX4" fmla="*/ 0 w 9144000"/>
              <a:gd name="connsiteY4" fmla="*/ 451780 h 1048328"/>
              <a:gd name="connsiteX0" fmla="*/ 0 w 9144000"/>
              <a:gd name="connsiteY0" fmla="*/ 415474 h 1012022"/>
              <a:gd name="connsiteX1" fmla="*/ 9144000 w 9144000"/>
              <a:gd name="connsiteY1" fmla="*/ 0 h 1012022"/>
              <a:gd name="connsiteX2" fmla="*/ 9144000 w 9144000"/>
              <a:gd name="connsiteY2" fmla="*/ 1012022 h 1012022"/>
              <a:gd name="connsiteX3" fmla="*/ 0 w 9144000"/>
              <a:gd name="connsiteY3" fmla="*/ 993549 h 1012022"/>
              <a:gd name="connsiteX4" fmla="*/ 0 w 9144000"/>
              <a:gd name="connsiteY4" fmla="*/ 415474 h 1012022"/>
              <a:gd name="connsiteX0" fmla="*/ 0 w 9162472"/>
              <a:gd name="connsiteY0" fmla="*/ 415474 h 1039251"/>
              <a:gd name="connsiteX1" fmla="*/ 9144000 w 9162472"/>
              <a:gd name="connsiteY1" fmla="*/ 0 h 1039251"/>
              <a:gd name="connsiteX2" fmla="*/ 9162472 w 9162472"/>
              <a:gd name="connsiteY2" fmla="*/ 1039251 h 1039251"/>
              <a:gd name="connsiteX3" fmla="*/ 0 w 9162472"/>
              <a:gd name="connsiteY3" fmla="*/ 993549 h 1039251"/>
              <a:gd name="connsiteX4" fmla="*/ 0 w 9162472"/>
              <a:gd name="connsiteY4" fmla="*/ 415474 h 1039251"/>
              <a:gd name="connsiteX0" fmla="*/ 0 w 9171709"/>
              <a:gd name="connsiteY0" fmla="*/ 433627 h 1057404"/>
              <a:gd name="connsiteX1" fmla="*/ 9171709 w 9171709"/>
              <a:gd name="connsiteY1" fmla="*/ 0 h 1057404"/>
              <a:gd name="connsiteX2" fmla="*/ 9162472 w 9171709"/>
              <a:gd name="connsiteY2" fmla="*/ 1057404 h 1057404"/>
              <a:gd name="connsiteX3" fmla="*/ 0 w 9171709"/>
              <a:gd name="connsiteY3" fmla="*/ 1011702 h 1057404"/>
              <a:gd name="connsiteX4" fmla="*/ 0 w 9171709"/>
              <a:gd name="connsiteY4" fmla="*/ 433627 h 1057404"/>
              <a:gd name="connsiteX0" fmla="*/ 0 w 9171709"/>
              <a:gd name="connsiteY0" fmla="*/ 433627 h 1057404"/>
              <a:gd name="connsiteX1" fmla="*/ 9171709 w 9171709"/>
              <a:gd name="connsiteY1" fmla="*/ 0 h 1057404"/>
              <a:gd name="connsiteX2" fmla="*/ 9162472 w 9171709"/>
              <a:gd name="connsiteY2" fmla="*/ 1057404 h 1057404"/>
              <a:gd name="connsiteX3" fmla="*/ 9236 w 9171709"/>
              <a:gd name="connsiteY3" fmla="*/ 1038931 h 1057404"/>
              <a:gd name="connsiteX4" fmla="*/ 0 w 9171709"/>
              <a:gd name="connsiteY4" fmla="*/ 433627 h 1057404"/>
              <a:gd name="connsiteX0" fmla="*/ 9237 w 9180946"/>
              <a:gd name="connsiteY0" fmla="*/ 433627 h 1057404"/>
              <a:gd name="connsiteX1" fmla="*/ 9180946 w 9180946"/>
              <a:gd name="connsiteY1" fmla="*/ 0 h 1057404"/>
              <a:gd name="connsiteX2" fmla="*/ 9171709 w 9180946"/>
              <a:gd name="connsiteY2" fmla="*/ 1057404 h 1057404"/>
              <a:gd name="connsiteX3" fmla="*/ 0 w 9180946"/>
              <a:gd name="connsiteY3" fmla="*/ 1048009 h 1057404"/>
              <a:gd name="connsiteX4" fmla="*/ 9237 w 9180946"/>
              <a:gd name="connsiteY4" fmla="*/ 433627 h 1057404"/>
              <a:gd name="connsiteX0" fmla="*/ 0 w 9180946"/>
              <a:gd name="connsiteY0" fmla="*/ 433627 h 1057404"/>
              <a:gd name="connsiteX1" fmla="*/ 9180946 w 9180946"/>
              <a:gd name="connsiteY1" fmla="*/ 0 h 1057404"/>
              <a:gd name="connsiteX2" fmla="*/ 9171709 w 9180946"/>
              <a:gd name="connsiteY2" fmla="*/ 1057404 h 1057404"/>
              <a:gd name="connsiteX3" fmla="*/ 0 w 9180946"/>
              <a:gd name="connsiteY3" fmla="*/ 1048009 h 1057404"/>
              <a:gd name="connsiteX4" fmla="*/ 0 w 9180946"/>
              <a:gd name="connsiteY4" fmla="*/ 433627 h 105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946" h="1057404">
                <a:moveTo>
                  <a:pt x="0" y="433627"/>
                </a:moveTo>
                <a:cubicBezTo>
                  <a:pt x="701963" y="625282"/>
                  <a:pt x="4054764" y="1466272"/>
                  <a:pt x="9180946" y="0"/>
                </a:cubicBezTo>
                <a:lnTo>
                  <a:pt x="9171709" y="1057404"/>
                </a:lnTo>
                <a:lnTo>
                  <a:pt x="0" y="1048009"/>
                </a:lnTo>
                <a:lnTo>
                  <a:pt x="0" y="433627"/>
                </a:lnTo>
                <a:close/>
              </a:path>
            </a:pathLst>
          </a:custGeom>
          <a:gradFill>
            <a:gsLst>
              <a:gs pos="0">
                <a:srgbClr val="288DC1"/>
              </a:gs>
              <a:gs pos="100000">
                <a:srgbClr val="247FB8"/>
              </a:gs>
            </a:gsLst>
            <a:lin ang="10200000" scaled="0"/>
          </a:gradFill>
          <a:ln>
            <a:noFill/>
          </a:ln>
          <a:effectLst>
            <a:outerShdw blurRad="50800" dist="38100" dir="16200000"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564488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CF37455-8663-4C5B-99DD-1D3D3695F548}" type="datetime1">
              <a:rPr lang="en-US" smtClean="0"/>
              <a:t>1/24/2014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MySECO Website Launch</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pPr/>
              <a:t>‹#›</a:t>
            </a:fld>
            <a:endParaRPr lang="en-US" dirty="0"/>
          </a:p>
        </p:txBody>
      </p:sp>
    </p:spTree>
    <p:extLst>
      <p:ext uri="{BB962C8B-B14F-4D97-AF65-F5344CB8AC3E}">
        <p14:creationId xmlns:p14="http://schemas.microsoft.com/office/powerpoint/2010/main" val="21984196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257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5257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CECA2-234D-4E88-A6E2-804C92086592}" type="datetime1">
              <a:rPr lang="en-US" smtClean="0"/>
              <a:t>1/24/2014</a:t>
            </a:fld>
            <a:endParaRPr lang="en-US" dirty="0"/>
          </a:p>
        </p:txBody>
      </p:sp>
      <p:sp>
        <p:nvSpPr>
          <p:cNvPr id="6" name="Footer Placeholder 5"/>
          <p:cNvSpPr>
            <a:spLocks noGrp="1"/>
          </p:cNvSpPr>
          <p:nvPr>
            <p:ph type="ftr" sz="quarter" idx="11"/>
          </p:nvPr>
        </p:nvSpPr>
        <p:spPr/>
        <p:txBody>
          <a:bodyPr/>
          <a:lstStyle/>
          <a:p>
            <a:r>
              <a:rPr lang="en-US" dirty="0" smtClean="0"/>
              <a:t>MySECO Website Launch</a:t>
            </a:r>
            <a:endParaRPr lang="en-US" dirty="0"/>
          </a:p>
        </p:txBody>
      </p:sp>
      <p:sp>
        <p:nvSpPr>
          <p:cNvPr id="7" name="Slide Number Placeholder 6"/>
          <p:cNvSpPr>
            <a:spLocks noGrp="1"/>
          </p:cNvSpPr>
          <p:nvPr>
            <p:ph type="sldNum" sz="quarter" idx="12"/>
          </p:nvPr>
        </p:nvSpPr>
        <p:spPr/>
        <p:txBody>
          <a:bodyPr/>
          <a:lstStyle/>
          <a:p>
            <a:fld id="{06F3687E-023C-6D42-93D8-2F53A3EEE9B2}" type="slidenum">
              <a:rPr lang="en-US" smtClean="0"/>
              <a:t>‹#›</a:t>
            </a:fld>
            <a:endParaRPr lang="en-US" dirty="0"/>
          </a:p>
        </p:txBody>
      </p:sp>
    </p:spTree>
    <p:extLst>
      <p:ext uri="{BB962C8B-B14F-4D97-AF65-F5344CB8AC3E}">
        <p14:creationId xmlns:p14="http://schemas.microsoft.com/office/powerpoint/2010/main" val="2967218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D5324-AD2D-48EB-B1D4-ECE77A5ADB81}" type="datetime1">
              <a:rPr lang="en-US" smtClean="0"/>
              <a:t>1/24/2014</a:t>
            </a:fld>
            <a:endParaRPr lang="en-US" dirty="0"/>
          </a:p>
        </p:txBody>
      </p:sp>
      <p:sp>
        <p:nvSpPr>
          <p:cNvPr id="8" name="Footer Placeholder 7"/>
          <p:cNvSpPr>
            <a:spLocks noGrp="1"/>
          </p:cNvSpPr>
          <p:nvPr>
            <p:ph type="ftr" sz="quarter" idx="11"/>
          </p:nvPr>
        </p:nvSpPr>
        <p:spPr/>
        <p:txBody>
          <a:bodyPr/>
          <a:lstStyle/>
          <a:p>
            <a:r>
              <a:rPr lang="en-US" dirty="0" smtClean="0"/>
              <a:t>MySECO Website Launch</a:t>
            </a:r>
            <a:endParaRPr lang="en-US" dirty="0"/>
          </a:p>
        </p:txBody>
      </p:sp>
      <p:sp>
        <p:nvSpPr>
          <p:cNvPr id="9" name="Slide Number Placeholder 8"/>
          <p:cNvSpPr>
            <a:spLocks noGrp="1"/>
          </p:cNvSpPr>
          <p:nvPr>
            <p:ph type="sldNum" sz="quarter" idx="12"/>
          </p:nvPr>
        </p:nvSpPr>
        <p:spPr/>
        <p:txBody>
          <a:bodyPr/>
          <a:lstStyle/>
          <a:p>
            <a:fld id="{06F3687E-023C-6D42-93D8-2F53A3EEE9B2}" type="slidenum">
              <a:rPr lang="en-US" smtClean="0"/>
              <a:t>‹#›</a:t>
            </a:fld>
            <a:endParaRPr lang="en-US" dirty="0"/>
          </a:p>
        </p:txBody>
      </p:sp>
    </p:spTree>
    <p:extLst>
      <p:ext uri="{BB962C8B-B14F-4D97-AF65-F5344CB8AC3E}">
        <p14:creationId xmlns:p14="http://schemas.microsoft.com/office/powerpoint/2010/main" val="23069280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F35B2A3B-8A8F-45EF-AA61-6121B952807C}" type="datetime1">
              <a:rPr lang="en-US" smtClean="0"/>
              <a:t>1/24/2014</a:t>
            </a:fld>
            <a:endParaRPr lang="en-US" dirty="0"/>
          </a:p>
        </p:txBody>
      </p:sp>
      <p:sp>
        <p:nvSpPr>
          <p:cNvPr id="4" name="Footer Placeholder 3"/>
          <p:cNvSpPr>
            <a:spLocks noGrp="1"/>
          </p:cNvSpPr>
          <p:nvPr>
            <p:ph type="ftr" sz="quarter" idx="11"/>
          </p:nvPr>
        </p:nvSpPr>
        <p:spPr/>
        <p:txBody>
          <a:bodyPr/>
          <a:lstStyle/>
          <a:p>
            <a:r>
              <a:rPr lang="en-US" dirty="0" smtClean="0"/>
              <a:t>MySECO Website Launch</a:t>
            </a:r>
            <a:endParaRPr lang="en-US" dirty="0"/>
          </a:p>
        </p:txBody>
      </p:sp>
      <p:sp>
        <p:nvSpPr>
          <p:cNvPr id="5" name="Slide Number Placeholder 4"/>
          <p:cNvSpPr>
            <a:spLocks noGrp="1"/>
          </p:cNvSpPr>
          <p:nvPr>
            <p:ph type="sldNum" sz="quarter" idx="12"/>
          </p:nvPr>
        </p:nvSpPr>
        <p:spPr/>
        <p:txBody>
          <a:bodyPr/>
          <a:lstStyle/>
          <a:p>
            <a:fld id="{06F3687E-023C-6D42-93D8-2F53A3EEE9B2}" type="slidenum">
              <a:rPr lang="en-US" smtClean="0"/>
              <a:pPr/>
              <a:t>‹#›</a:t>
            </a:fld>
            <a:endParaRPr lang="en-US" dirty="0"/>
          </a:p>
        </p:txBody>
      </p:sp>
    </p:spTree>
    <p:extLst>
      <p:ext uri="{BB962C8B-B14F-4D97-AF65-F5344CB8AC3E}">
        <p14:creationId xmlns:p14="http://schemas.microsoft.com/office/powerpoint/2010/main" val="375106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business men and women, MOS logo, SECO logo, DoD and service branch se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6" y="-14604"/>
            <a:ext cx="9143999" cy="6857999"/>
          </a:xfrm>
          <a:prstGeom prst="rect">
            <a:avLst/>
          </a:prstGeom>
        </p:spPr>
      </p:pic>
      <p:sp>
        <p:nvSpPr>
          <p:cNvPr id="3" name="Date Placeholder 2"/>
          <p:cNvSpPr>
            <a:spLocks noGrp="1"/>
          </p:cNvSpPr>
          <p:nvPr>
            <p:ph type="dt" sz="half" idx="10"/>
          </p:nvPr>
        </p:nvSpPr>
        <p:spPr/>
        <p:txBody>
          <a:bodyPr/>
          <a:lstStyle/>
          <a:p>
            <a:fld id="{F35B2A3B-8A8F-45EF-AA61-6121B952807C}" type="datetime1">
              <a:rPr lang="en-US" smtClean="0"/>
              <a:t>1/24/2014</a:t>
            </a:fld>
            <a:endParaRPr lang="en-US" dirty="0"/>
          </a:p>
        </p:txBody>
      </p:sp>
      <p:sp>
        <p:nvSpPr>
          <p:cNvPr id="4" name="Footer Placeholder 3"/>
          <p:cNvSpPr>
            <a:spLocks noGrp="1"/>
          </p:cNvSpPr>
          <p:nvPr>
            <p:ph type="ftr" sz="quarter" idx="11"/>
          </p:nvPr>
        </p:nvSpPr>
        <p:spPr/>
        <p:txBody>
          <a:bodyPr/>
          <a:lstStyle/>
          <a:p>
            <a:r>
              <a:rPr lang="en-US" dirty="0" smtClean="0"/>
              <a:t>MySECO Website Launch</a:t>
            </a:r>
            <a:endParaRPr lang="en-US" dirty="0"/>
          </a:p>
        </p:txBody>
      </p:sp>
      <p:sp>
        <p:nvSpPr>
          <p:cNvPr id="5" name="Slide Number Placeholder 4"/>
          <p:cNvSpPr>
            <a:spLocks noGrp="1"/>
          </p:cNvSpPr>
          <p:nvPr>
            <p:ph type="sldNum" sz="quarter" idx="12"/>
          </p:nvPr>
        </p:nvSpPr>
        <p:spPr/>
        <p:txBody>
          <a:bodyPr/>
          <a:lstStyle/>
          <a:p>
            <a:fld id="{06F3687E-023C-6D42-93D8-2F53A3EEE9B2}" type="slidenum">
              <a:rPr lang="en-US" smtClean="0"/>
              <a:pPr/>
              <a:t>‹#›</a:t>
            </a:fld>
            <a:endParaRPr lang="en-US" dirty="0"/>
          </a:p>
        </p:txBody>
      </p:sp>
    </p:spTree>
    <p:extLst>
      <p:ext uri="{BB962C8B-B14F-4D97-AF65-F5344CB8AC3E}">
        <p14:creationId xmlns:p14="http://schemas.microsoft.com/office/powerpoint/2010/main" val="375106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MSEP Title Slide">
    <p:spTree>
      <p:nvGrpSpPr>
        <p:cNvPr id="1" name=""/>
        <p:cNvGrpSpPr/>
        <p:nvPr/>
      </p:nvGrpSpPr>
      <p:grpSpPr>
        <a:xfrm>
          <a:off x="0" y="0"/>
          <a:ext cx="0" cy="0"/>
          <a:chOff x="0" y="0"/>
          <a:chExt cx="0" cy="0"/>
        </a:xfrm>
      </p:grpSpPr>
      <p:pic>
        <p:nvPicPr>
          <p:cNvPr id="13" name="People Lineu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95400"/>
            <a:ext cx="5048250" cy="5505450"/>
          </a:xfrm>
          <a:prstGeom prst="rect">
            <a:avLst/>
          </a:prstGeom>
        </p:spPr>
      </p:pic>
      <p:sp>
        <p:nvSpPr>
          <p:cNvPr id="7" name="logo blocker"/>
          <p:cNvSpPr/>
          <p:nvPr userDrawn="1"/>
        </p:nvSpPr>
        <p:spPr>
          <a:xfrm>
            <a:off x="4724400" y="5638800"/>
            <a:ext cx="441960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Blue Curve"/>
          <p:cNvSpPr/>
          <p:nvPr userDrawn="1"/>
        </p:nvSpPr>
        <p:spPr>
          <a:xfrm>
            <a:off x="-9237" y="5781963"/>
            <a:ext cx="9180946" cy="1076037"/>
          </a:xfrm>
          <a:custGeom>
            <a:avLst/>
            <a:gdLst>
              <a:gd name="connsiteX0" fmla="*/ 0 w 9144000"/>
              <a:gd name="connsiteY0" fmla="*/ 0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0 h 1066800"/>
              <a:gd name="connsiteX0" fmla="*/ 0 w 9144000"/>
              <a:gd name="connsiteY0" fmla="*/ 32 h 1066832"/>
              <a:gd name="connsiteX1" fmla="*/ 2650836 w 9144000"/>
              <a:gd name="connsiteY1" fmla="*/ 212468 h 1066832"/>
              <a:gd name="connsiteX2" fmla="*/ 9144000 w 9144000"/>
              <a:gd name="connsiteY2" fmla="*/ 32 h 1066832"/>
              <a:gd name="connsiteX3" fmla="*/ 9144000 w 9144000"/>
              <a:gd name="connsiteY3" fmla="*/ 1066832 h 1066832"/>
              <a:gd name="connsiteX4" fmla="*/ 0 w 9144000"/>
              <a:gd name="connsiteY4" fmla="*/ 1066832 h 1066832"/>
              <a:gd name="connsiteX5" fmla="*/ 0 w 9144000"/>
              <a:gd name="connsiteY5" fmla="*/ 32 h 1066832"/>
              <a:gd name="connsiteX0" fmla="*/ 0 w 9144000"/>
              <a:gd name="connsiteY0" fmla="*/ 14 h 1066814"/>
              <a:gd name="connsiteX1" fmla="*/ 2650836 w 9144000"/>
              <a:gd name="connsiteY1" fmla="*/ 508014 h 1066814"/>
              <a:gd name="connsiteX2" fmla="*/ 9144000 w 9144000"/>
              <a:gd name="connsiteY2" fmla="*/ 14 h 1066814"/>
              <a:gd name="connsiteX3" fmla="*/ 9144000 w 9144000"/>
              <a:gd name="connsiteY3" fmla="*/ 1066814 h 1066814"/>
              <a:gd name="connsiteX4" fmla="*/ 0 w 9144000"/>
              <a:gd name="connsiteY4" fmla="*/ 1066814 h 1066814"/>
              <a:gd name="connsiteX5" fmla="*/ 0 w 9144000"/>
              <a:gd name="connsiteY5" fmla="*/ 14 h 1066814"/>
              <a:gd name="connsiteX0" fmla="*/ 0 w 9144000"/>
              <a:gd name="connsiteY0" fmla="*/ 14 h 1066814"/>
              <a:gd name="connsiteX1" fmla="*/ 2650836 w 9144000"/>
              <a:gd name="connsiteY1" fmla="*/ 508014 h 1066814"/>
              <a:gd name="connsiteX2" fmla="*/ 9144000 w 9144000"/>
              <a:gd name="connsiteY2" fmla="*/ 14 h 1066814"/>
              <a:gd name="connsiteX3" fmla="*/ 9144000 w 9144000"/>
              <a:gd name="connsiteY3" fmla="*/ 1066814 h 1066814"/>
              <a:gd name="connsiteX4" fmla="*/ 0 w 9144000"/>
              <a:gd name="connsiteY4" fmla="*/ 1066814 h 1066814"/>
              <a:gd name="connsiteX5" fmla="*/ 0 w 9144000"/>
              <a:gd name="connsiteY5" fmla="*/ 14 h 1066814"/>
              <a:gd name="connsiteX0" fmla="*/ 0 w 9144000"/>
              <a:gd name="connsiteY0" fmla="*/ 14 h 1066814"/>
              <a:gd name="connsiteX1" fmla="*/ 2650836 w 9144000"/>
              <a:gd name="connsiteY1" fmla="*/ 508014 h 1066814"/>
              <a:gd name="connsiteX2" fmla="*/ 9144000 w 9144000"/>
              <a:gd name="connsiteY2" fmla="*/ 14 h 1066814"/>
              <a:gd name="connsiteX3" fmla="*/ 9144000 w 9144000"/>
              <a:gd name="connsiteY3" fmla="*/ 1066814 h 1066814"/>
              <a:gd name="connsiteX4" fmla="*/ 0 w 9144000"/>
              <a:gd name="connsiteY4" fmla="*/ 1066814 h 1066814"/>
              <a:gd name="connsiteX5" fmla="*/ 0 w 9144000"/>
              <a:gd name="connsiteY5" fmla="*/ 14 h 1066814"/>
              <a:gd name="connsiteX0" fmla="*/ 0 w 9144000"/>
              <a:gd name="connsiteY0" fmla="*/ 14 h 1066814"/>
              <a:gd name="connsiteX1" fmla="*/ 2650836 w 9144000"/>
              <a:gd name="connsiteY1" fmla="*/ 508014 h 1066814"/>
              <a:gd name="connsiteX2" fmla="*/ 9144000 w 9144000"/>
              <a:gd name="connsiteY2" fmla="*/ 14 h 1066814"/>
              <a:gd name="connsiteX3" fmla="*/ 9144000 w 9144000"/>
              <a:gd name="connsiteY3" fmla="*/ 1066814 h 1066814"/>
              <a:gd name="connsiteX4" fmla="*/ 0 w 9144000"/>
              <a:gd name="connsiteY4" fmla="*/ 1066814 h 1066814"/>
              <a:gd name="connsiteX5" fmla="*/ 0 w 9144000"/>
              <a:gd name="connsiteY5" fmla="*/ 14 h 1066814"/>
              <a:gd name="connsiteX0" fmla="*/ 0 w 9144000"/>
              <a:gd name="connsiteY0" fmla="*/ 10 h 1066810"/>
              <a:gd name="connsiteX1" fmla="*/ 2595418 w 9144000"/>
              <a:gd name="connsiteY1" fmla="*/ 748155 h 1066810"/>
              <a:gd name="connsiteX2" fmla="*/ 9144000 w 9144000"/>
              <a:gd name="connsiteY2" fmla="*/ 10 h 1066810"/>
              <a:gd name="connsiteX3" fmla="*/ 9144000 w 9144000"/>
              <a:gd name="connsiteY3" fmla="*/ 1066810 h 1066810"/>
              <a:gd name="connsiteX4" fmla="*/ 0 w 9144000"/>
              <a:gd name="connsiteY4" fmla="*/ 1066810 h 1066810"/>
              <a:gd name="connsiteX5" fmla="*/ 0 w 9144000"/>
              <a:gd name="connsiteY5" fmla="*/ 10 h 1066810"/>
              <a:gd name="connsiteX0" fmla="*/ 0 w 9144000"/>
              <a:gd name="connsiteY0" fmla="*/ 9 h 1066809"/>
              <a:gd name="connsiteX1" fmla="*/ 2466109 w 9144000"/>
              <a:gd name="connsiteY1" fmla="*/ 858991 h 1066809"/>
              <a:gd name="connsiteX2" fmla="*/ 9144000 w 9144000"/>
              <a:gd name="connsiteY2" fmla="*/ 9 h 1066809"/>
              <a:gd name="connsiteX3" fmla="*/ 9144000 w 9144000"/>
              <a:gd name="connsiteY3" fmla="*/ 1066809 h 1066809"/>
              <a:gd name="connsiteX4" fmla="*/ 0 w 9144000"/>
              <a:gd name="connsiteY4" fmla="*/ 1066809 h 1066809"/>
              <a:gd name="connsiteX5" fmla="*/ 0 w 9144000"/>
              <a:gd name="connsiteY5" fmla="*/ 9 h 1066809"/>
              <a:gd name="connsiteX0" fmla="*/ 0 w 9144000"/>
              <a:gd name="connsiteY0" fmla="*/ 0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0 h 1066800"/>
              <a:gd name="connsiteX0" fmla="*/ 0 w 9144000"/>
              <a:gd name="connsiteY0" fmla="*/ 11513 h 1078313"/>
              <a:gd name="connsiteX1" fmla="*/ 9144000 w 9144000"/>
              <a:gd name="connsiteY1" fmla="*/ 11513 h 1078313"/>
              <a:gd name="connsiteX2" fmla="*/ 9144000 w 9144000"/>
              <a:gd name="connsiteY2" fmla="*/ 1078313 h 1078313"/>
              <a:gd name="connsiteX3" fmla="*/ 0 w 9144000"/>
              <a:gd name="connsiteY3" fmla="*/ 1078313 h 1078313"/>
              <a:gd name="connsiteX4" fmla="*/ 0 w 9144000"/>
              <a:gd name="connsiteY4" fmla="*/ 11513 h 1078313"/>
              <a:gd name="connsiteX0" fmla="*/ 0 w 9144000"/>
              <a:gd name="connsiteY0" fmla="*/ 0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0 h 1066800"/>
              <a:gd name="connsiteX0" fmla="*/ 0 w 9144000"/>
              <a:gd name="connsiteY0" fmla="*/ 267854 h 1072397"/>
              <a:gd name="connsiteX1" fmla="*/ 9144000 w 9144000"/>
              <a:gd name="connsiteY1" fmla="*/ 0 h 1072397"/>
              <a:gd name="connsiteX2" fmla="*/ 9144000 w 9144000"/>
              <a:gd name="connsiteY2" fmla="*/ 1066800 h 1072397"/>
              <a:gd name="connsiteX3" fmla="*/ 0 w 9144000"/>
              <a:gd name="connsiteY3" fmla="*/ 1066800 h 1072397"/>
              <a:gd name="connsiteX4" fmla="*/ 0 w 9144000"/>
              <a:gd name="connsiteY4" fmla="*/ 267854 h 1072397"/>
              <a:gd name="connsiteX0" fmla="*/ 0 w 9144000"/>
              <a:gd name="connsiteY0" fmla="*/ 443344 h 1150032"/>
              <a:gd name="connsiteX1" fmla="*/ 9144000 w 9144000"/>
              <a:gd name="connsiteY1" fmla="*/ 0 h 1150032"/>
              <a:gd name="connsiteX2" fmla="*/ 9144000 w 9144000"/>
              <a:gd name="connsiteY2" fmla="*/ 1066800 h 1150032"/>
              <a:gd name="connsiteX3" fmla="*/ 0 w 9144000"/>
              <a:gd name="connsiteY3" fmla="*/ 1066800 h 1150032"/>
              <a:gd name="connsiteX4" fmla="*/ 0 w 9144000"/>
              <a:gd name="connsiteY4" fmla="*/ 443344 h 1150032"/>
              <a:gd name="connsiteX0" fmla="*/ 0 w 9144000"/>
              <a:gd name="connsiteY0" fmla="*/ 443344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443344 h 1066800"/>
              <a:gd name="connsiteX0" fmla="*/ 0 w 9144000"/>
              <a:gd name="connsiteY0" fmla="*/ 443344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443344 h 1066800"/>
              <a:gd name="connsiteX0" fmla="*/ 0 w 9144000"/>
              <a:gd name="connsiteY0" fmla="*/ 406399 h 1029855"/>
              <a:gd name="connsiteX1" fmla="*/ 9144000 w 9144000"/>
              <a:gd name="connsiteY1" fmla="*/ 0 h 1029855"/>
              <a:gd name="connsiteX2" fmla="*/ 9144000 w 9144000"/>
              <a:gd name="connsiteY2" fmla="*/ 1029855 h 1029855"/>
              <a:gd name="connsiteX3" fmla="*/ 0 w 9144000"/>
              <a:gd name="connsiteY3" fmla="*/ 1029855 h 1029855"/>
              <a:gd name="connsiteX4" fmla="*/ 0 w 9144000"/>
              <a:gd name="connsiteY4" fmla="*/ 406399 h 1029855"/>
              <a:gd name="connsiteX0" fmla="*/ 0 w 9144000"/>
              <a:gd name="connsiteY0" fmla="*/ 406399 h 1048328"/>
              <a:gd name="connsiteX1" fmla="*/ 9144000 w 9144000"/>
              <a:gd name="connsiteY1" fmla="*/ 0 h 1048328"/>
              <a:gd name="connsiteX2" fmla="*/ 9144000 w 9144000"/>
              <a:gd name="connsiteY2" fmla="*/ 1048328 h 1048328"/>
              <a:gd name="connsiteX3" fmla="*/ 0 w 9144000"/>
              <a:gd name="connsiteY3" fmla="*/ 1029855 h 1048328"/>
              <a:gd name="connsiteX4" fmla="*/ 0 w 9144000"/>
              <a:gd name="connsiteY4" fmla="*/ 406399 h 1048328"/>
              <a:gd name="connsiteX0" fmla="*/ 0 w 9144000"/>
              <a:gd name="connsiteY0" fmla="*/ 451780 h 1048328"/>
              <a:gd name="connsiteX1" fmla="*/ 9144000 w 9144000"/>
              <a:gd name="connsiteY1" fmla="*/ 0 h 1048328"/>
              <a:gd name="connsiteX2" fmla="*/ 9144000 w 9144000"/>
              <a:gd name="connsiteY2" fmla="*/ 1048328 h 1048328"/>
              <a:gd name="connsiteX3" fmla="*/ 0 w 9144000"/>
              <a:gd name="connsiteY3" fmla="*/ 1029855 h 1048328"/>
              <a:gd name="connsiteX4" fmla="*/ 0 w 9144000"/>
              <a:gd name="connsiteY4" fmla="*/ 451780 h 1048328"/>
              <a:gd name="connsiteX0" fmla="*/ 0 w 9144000"/>
              <a:gd name="connsiteY0" fmla="*/ 415474 h 1012022"/>
              <a:gd name="connsiteX1" fmla="*/ 9144000 w 9144000"/>
              <a:gd name="connsiteY1" fmla="*/ 0 h 1012022"/>
              <a:gd name="connsiteX2" fmla="*/ 9144000 w 9144000"/>
              <a:gd name="connsiteY2" fmla="*/ 1012022 h 1012022"/>
              <a:gd name="connsiteX3" fmla="*/ 0 w 9144000"/>
              <a:gd name="connsiteY3" fmla="*/ 993549 h 1012022"/>
              <a:gd name="connsiteX4" fmla="*/ 0 w 9144000"/>
              <a:gd name="connsiteY4" fmla="*/ 415474 h 1012022"/>
              <a:gd name="connsiteX0" fmla="*/ 0 w 9162472"/>
              <a:gd name="connsiteY0" fmla="*/ 415474 h 1039251"/>
              <a:gd name="connsiteX1" fmla="*/ 9144000 w 9162472"/>
              <a:gd name="connsiteY1" fmla="*/ 0 h 1039251"/>
              <a:gd name="connsiteX2" fmla="*/ 9162472 w 9162472"/>
              <a:gd name="connsiteY2" fmla="*/ 1039251 h 1039251"/>
              <a:gd name="connsiteX3" fmla="*/ 0 w 9162472"/>
              <a:gd name="connsiteY3" fmla="*/ 993549 h 1039251"/>
              <a:gd name="connsiteX4" fmla="*/ 0 w 9162472"/>
              <a:gd name="connsiteY4" fmla="*/ 415474 h 1039251"/>
              <a:gd name="connsiteX0" fmla="*/ 0 w 9171709"/>
              <a:gd name="connsiteY0" fmla="*/ 433627 h 1057404"/>
              <a:gd name="connsiteX1" fmla="*/ 9171709 w 9171709"/>
              <a:gd name="connsiteY1" fmla="*/ 0 h 1057404"/>
              <a:gd name="connsiteX2" fmla="*/ 9162472 w 9171709"/>
              <a:gd name="connsiteY2" fmla="*/ 1057404 h 1057404"/>
              <a:gd name="connsiteX3" fmla="*/ 0 w 9171709"/>
              <a:gd name="connsiteY3" fmla="*/ 1011702 h 1057404"/>
              <a:gd name="connsiteX4" fmla="*/ 0 w 9171709"/>
              <a:gd name="connsiteY4" fmla="*/ 433627 h 1057404"/>
              <a:gd name="connsiteX0" fmla="*/ 0 w 9171709"/>
              <a:gd name="connsiteY0" fmla="*/ 433627 h 1057404"/>
              <a:gd name="connsiteX1" fmla="*/ 9171709 w 9171709"/>
              <a:gd name="connsiteY1" fmla="*/ 0 h 1057404"/>
              <a:gd name="connsiteX2" fmla="*/ 9162472 w 9171709"/>
              <a:gd name="connsiteY2" fmla="*/ 1057404 h 1057404"/>
              <a:gd name="connsiteX3" fmla="*/ 9236 w 9171709"/>
              <a:gd name="connsiteY3" fmla="*/ 1038931 h 1057404"/>
              <a:gd name="connsiteX4" fmla="*/ 0 w 9171709"/>
              <a:gd name="connsiteY4" fmla="*/ 433627 h 1057404"/>
              <a:gd name="connsiteX0" fmla="*/ 9237 w 9180946"/>
              <a:gd name="connsiteY0" fmla="*/ 433627 h 1057404"/>
              <a:gd name="connsiteX1" fmla="*/ 9180946 w 9180946"/>
              <a:gd name="connsiteY1" fmla="*/ 0 h 1057404"/>
              <a:gd name="connsiteX2" fmla="*/ 9171709 w 9180946"/>
              <a:gd name="connsiteY2" fmla="*/ 1057404 h 1057404"/>
              <a:gd name="connsiteX3" fmla="*/ 0 w 9180946"/>
              <a:gd name="connsiteY3" fmla="*/ 1048009 h 1057404"/>
              <a:gd name="connsiteX4" fmla="*/ 9237 w 9180946"/>
              <a:gd name="connsiteY4" fmla="*/ 433627 h 1057404"/>
              <a:gd name="connsiteX0" fmla="*/ 0 w 9180946"/>
              <a:gd name="connsiteY0" fmla="*/ 433627 h 1057404"/>
              <a:gd name="connsiteX1" fmla="*/ 9180946 w 9180946"/>
              <a:gd name="connsiteY1" fmla="*/ 0 h 1057404"/>
              <a:gd name="connsiteX2" fmla="*/ 9171709 w 9180946"/>
              <a:gd name="connsiteY2" fmla="*/ 1057404 h 1057404"/>
              <a:gd name="connsiteX3" fmla="*/ 0 w 9180946"/>
              <a:gd name="connsiteY3" fmla="*/ 1048009 h 1057404"/>
              <a:gd name="connsiteX4" fmla="*/ 0 w 9180946"/>
              <a:gd name="connsiteY4" fmla="*/ 433627 h 105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946" h="1057404">
                <a:moveTo>
                  <a:pt x="0" y="433627"/>
                </a:moveTo>
                <a:cubicBezTo>
                  <a:pt x="701963" y="625282"/>
                  <a:pt x="4054764" y="1466272"/>
                  <a:pt x="9180946" y="0"/>
                </a:cubicBezTo>
                <a:lnTo>
                  <a:pt x="9171709" y="1057404"/>
                </a:lnTo>
                <a:lnTo>
                  <a:pt x="0" y="1048009"/>
                </a:lnTo>
                <a:lnTo>
                  <a:pt x="0" y="433627"/>
                </a:lnTo>
                <a:close/>
              </a:path>
            </a:pathLst>
          </a:custGeom>
          <a:gradFill>
            <a:gsLst>
              <a:gs pos="0">
                <a:srgbClr val="288DC1"/>
              </a:gs>
              <a:gs pos="100000">
                <a:srgbClr val="247FB8"/>
              </a:gs>
            </a:gsLst>
            <a:lin ang="10200000" scaled="0"/>
          </a:gradFill>
          <a:ln>
            <a:noFill/>
          </a:ln>
          <a:effectLst>
            <a:outerShdw blurRad="50800" dist="38100" dir="16200000"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191000" y="1966383"/>
            <a:ext cx="4800600" cy="1767417"/>
          </a:xfrm>
        </p:spPr>
        <p:txBody>
          <a:bodyPr anchor="b" anchorCtr="0"/>
          <a:lstStyle>
            <a:lvl1pPr algn="l">
              <a:defRPr sz="32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191000" y="3886200"/>
            <a:ext cx="4800599" cy="1752600"/>
          </a:xfrm>
        </p:spPr>
        <p:txBody>
          <a:bodyPr>
            <a:normAutofit/>
          </a:bodyPr>
          <a:lstStyle>
            <a:lvl1pPr marL="0" indent="0" algn="l">
              <a:buNone/>
              <a:defRPr sz="24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MSEP logo" title="MSEP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0" y="762000"/>
            <a:ext cx="1676400" cy="1014983"/>
          </a:xfrm>
          <a:prstGeom prst="rect">
            <a:avLst/>
          </a:prstGeom>
        </p:spPr>
      </p:pic>
      <p:pic>
        <p:nvPicPr>
          <p:cNvPr id="10" name="Picture 9" descr="SECO logo" title="SECO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00" y="878910"/>
            <a:ext cx="914400" cy="797490"/>
          </a:xfrm>
          <a:prstGeom prst="rect">
            <a:avLst/>
          </a:prstGeom>
        </p:spPr>
      </p:pic>
      <p:sp>
        <p:nvSpPr>
          <p:cNvPr id="14" name="Top Gradient"/>
          <p:cNvSpPr/>
          <p:nvPr userDrawn="1"/>
        </p:nvSpPr>
        <p:spPr>
          <a:xfrm>
            <a:off x="-9237" y="0"/>
            <a:ext cx="9153237" cy="1286136"/>
          </a:xfrm>
          <a:prstGeom prst="rect">
            <a:avLst/>
          </a:prstGeom>
          <a:gradFill>
            <a:gsLst>
              <a:gs pos="0">
                <a:schemeClr val="bg1"/>
              </a:gs>
              <a:gs pos="100000">
                <a:srgbClr val="E7EC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Golden Rule"/>
          <p:cNvSpPr/>
          <p:nvPr userDrawn="1"/>
        </p:nvSpPr>
        <p:spPr>
          <a:xfrm>
            <a:off x="0" y="1249560"/>
            <a:ext cx="9144000" cy="73152"/>
          </a:xfrm>
          <a:prstGeom prst="rect">
            <a:avLst/>
          </a:prstGeom>
          <a:gradFill>
            <a:gsLst>
              <a:gs pos="0">
                <a:srgbClr val="FCB34C"/>
              </a:gs>
              <a:gs pos="60000">
                <a:srgbClr val="FBE5B6"/>
              </a:gs>
              <a:gs pos="100000">
                <a:srgbClr val="FCB34C"/>
              </a:gs>
            </a:gsLst>
            <a:lin ang="10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ancy Shadow"/>
          <p:cNvSpPr/>
          <p:nvPr userDrawn="1"/>
        </p:nvSpPr>
        <p:spPr>
          <a:xfrm>
            <a:off x="2819399" y="685800"/>
            <a:ext cx="1533525" cy="1147763"/>
          </a:xfrm>
          <a:custGeom>
            <a:avLst/>
            <a:gdLst>
              <a:gd name="connsiteX0" fmla="*/ 1443038 w 1595438"/>
              <a:gd name="connsiteY0" fmla="*/ 0 h 804863"/>
              <a:gd name="connsiteX1" fmla="*/ 1595438 w 1595438"/>
              <a:gd name="connsiteY1" fmla="*/ 804863 h 804863"/>
              <a:gd name="connsiteX2" fmla="*/ 0 w 1595438"/>
              <a:gd name="connsiteY2" fmla="*/ 733425 h 804863"/>
              <a:gd name="connsiteX3" fmla="*/ 1443038 w 1595438"/>
              <a:gd name="connsiteY3" fmla="*/ 0 h 804863"/>
              <a:gd name="connsiteX0" fmla="*/ 1443038 w 1595438"/>
              <a:gd name="connsiteY0" fmla="*/ 0 h 804863"/>
              <a:gd name="connsiteX1" fmla="*/ 1595438 w 1595438"/>
              <a:gd name="connsiteY1" fmla="*/ 804863 h 804863"/>
              <a:gd name="connsiteX2" fmla="*/ 0 w 1595438"/>
              <a:gd name="connsiteY2" fmla="*/ 695325 h 804863"/>
              <a:gd name="connsiteX3" fmla="*/ 1443038 w 1595438"/>
              <a:gd name="connsiteY3" fmla="*/ 0 h 804863"/>
              <a:gd name="connsiteX0" fmla="*/ 1443038 w 1443038"/>
              <a:gd name="connsiteY0" fmla="*/ 0 h 695325"/>
              <a:gd name="connsiteX1" fmla="*/ 1347788 w 1443038"/>
              <a:gd name="connsiteY1" fmla="*/ 633413 h 695325"/>
              <a:gd name="connsiteX2" fmla="*/ 0 w 1443038"/>
              <a:gd name="connsiteY2" fmla="*/ 695325 h 695325"/>
              <a:gd name="connsiteX3" fmla="*/ 1443038 w 1443038"/>
              <a:gd name="connsiteY3" fmla="*/ 0 h 695325"/>
              <a:gd name="connsiteX0" fmla="*/ 1443038 w 1466850"/>
              <a:gd name="connsiteY0" fmla="*/ 0 h 719138"/>
              <a:gd name="connsiteX1" fmla="*/ 1466850 w 1466850"/>
              <a:gd name="connsiteY1" fmla="*/ 719138 h 719138"/>
              <a:gd name="connsiteX2" fmla="*/ 0 w 1466850"/>
              <a:gd name="connsiteY2" fmla="*/ 695325 h 719138"/>
              <a:gd name="connsiteX3" fmla="*/ 1443038 w 1466850"/>
              <a:gd name="connsiteY3" fmla="*/ 0 h 719138"/>
              <a:gd name="connsiteX0" fmla="*/ 1443038 w 1566862"/>
              <a:gd name="connsiteY0" fmla="*/ 0 h 781050"/>
              <a:gd name="connsiteX1" fmla="*/ 1566862 w 1566862"/>
              <a:gd name="connsiteY1" fmla="*/ 781050 h 781050"/>
              <a:gd name="connsiteX2" fmla="*/ 0 w 1566862"/>
              <a:gd name="connsiteY2" fmla="*/ 695325 h 781050"/>
              <a:gd name="connsiteX3" fmla="*/ 1443038 w 1566862"/>
              <a:gd name="connsiteY3" fmla="*/ 0 h 781050"/>
              <a:gd name="connsiteX0" fmla="*/ 1443038 w 1533525"/>
              <a:gd name="connsiteY0" fmla="*/ 0 h 747713"/>
              <a:gd name="connsiteX1" fmla="*/ 1533525 w 1533525"/>
              <a:gd name="connsiteY1" fmla="*/ 747713 h 747713"/>
              <a:gd name="connsiteX2" fmla="*/ 0 w 1533525"/>
              <a:gd name="connsiteY2" fmla="*/ 695325 h 747713"/>
              <a:gd name="connsiteX3" fmla="*/ 1443038 w 1533525"/>
              <a:gd name="connsiteY3" fmla="*/ 0 h 747713"/>
              <a:gd name="connsiteX0" fmla="*/ 1428751 w 1533525"/>
              <a:gd name="connsiteY0" fmla="*/ 0 h 1147763"/>
              <a:gd name="connsiteX1" fmla="*/ 1533525 w 1533525"/>
              <a:gd name="connsiteY1" fmla="*/ 1147763 h 1147763"/>
              <a:gd name="connsiteX2" fmla="*/ 0 w 1533525"/>
              <a:gd name="connsiteY2" fmla="*/ 1095375 h 1147763"/>
              <a:gd name="connsiteX3" fmla="*/ 1428751 w 1533525"/>
              <a:gd name="connsiteY3" fmla="*/ 0 h 1147763"/>
              <a:gd name="connsiteX0" fmla="*/ 1428751 w 1533525"/>
              <a:gd name="connsiteY0" fmla="*/ 0 h 1147763"/>
              <a:gd name="connsiteX1" fmla="*/ 1533525 w 1533525"/>
              <a:gd name="connsiteY1" fmla="*/ 1147763 h 1147763"/>
              <a:gd name="connsiteX2" fmla="*/ 0 w 1533525"/>
              <a:gd name="connsiteY2" fmla="*/ 1109662 h 1147763"/>
              <a:gd name="connsiteX3" fmla="*/ 1428751 w 1533525"/>
              <a:gd name="connsiteY3" fmla="*/ 0 h 1147763"/>
            </a:gdLst>
            <a:ahLst/>
            <a:cxnLst>
              <a:cxn ang="0">
                <a:pos x="connsiteX0" y="connsiteY0"/>
              </a:cxn>
              <a:cxn ang="0">
                <a:pos x="connsiteX1" y="connsiteY1"/>
              </a:cxn>
              <a:cxn ang="0">
                <a:pos x="connsiteX2" y="connsiteY2"/>
              </a:cxn>
              <a:cxn ang="0">
                <a:pos x="connsiteX3" y="connsiteY3"/>
              </a:cxn>
            </a:cxnLst>
            <a:rect l="l" t="t" r="r" b="b"/>
            <a:pathLst>
              <a:path w="1533525" h="1147763">
                <a:moveTo>
                  <a:pt x="1428751" y="0"/>
                </a:moveTo>
                <a:lnTo>
                  <a:pt x="1533525" y="1147763"/>
                </a:lnTo>
                <a:lnTo>
                  <a:pt x="0" y="1109662"/>
                </a:lnTo>
                <a:lnTo>
                  <a:pt x="1428751" y="0"/>
                </a:lnTo>
                <a:close/>
              </a:path>
            </a:pathLst>
          </a:custGeom>
          <a:solidFill>
            <a:schemeClr val="bg2">
              <a:alpha val="11000"/>
            </a:schemeClr>
          </a:solidFill>
          <a:ln>
            <a:noFill/>
          </a:ln>
          <a:effectLst>
            <a:outerShdw blurRad="50800" dist="38100" dir="5400000" algn="t" rotWithShape="0">
              <a:prstClr val="black"/>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White Box"/>
          <p:cNvSpPr/>
          <p:nvPr userDrawn="1"/>
        </p:nvSpPr>
        <p:spPr>
          <a:xfrm>
            <a:off x="762000" y="685800"/>
            <a:ext cx="3505200" cy="1143000"/>
          </a:xfrm>
          <a:custGeom>
            <a:avLst/>
            <a:gdLst>
              <a:gd name="connsiteX0" fmla="*/ 0 w 1066800"/>
              <a:gd name="connsiteY0" fmla="*/ 0 h 1143000"/>
              <a:gd name="connsiteX1" fmla="*/ 1066800 w 1066800"/>
              <a:gd name="connsiteY1" fmla="*/ 0 h 1143000"/>
              <a:gd name="connsiteX2" fmla="*/ 1066800 w 1066800"/>
              <a:gd name="connsiteY2" fmla="*/ 1143000 h 1143000"/>
              <a:gd name="connsiteX3" fmla="*/ 0 w 1066800"/>
              <a:gd name="connsiteY3" fmla="*/ 1143000 h 1143000"/>
              <a:gd name="connsiteX4" fmla="*/ 0 w 1066800"/>
              <a:gd name="connsiteY4" fmla="*/ 0 h 1143000"/>
              <a:gd name="connsiteX0" fmla="*/ 0 w 1316209"/>
              <a:gd name="connsiteY0" fmla="*/ 0 h 1143000"/>
              <a:gd name="connsiteX1" fmla="*/ 1066800 w 1316209"/>
              <a:gd name="connsiteY1" fmla="*/ 0 h 1143000"/>
              <a:gd name="connsiteX2" fmla="*/ 1316182 w 1316209"/>
              <a:gd name="connsiteY2" fmla="*/ 588818 h 1143000"/>
              <a:gd name="connsiteX3" fmla="*/ 1066800 w 1316209"/>
              <a:gd name="connsiteY3" fmla="*/ 1143000 h 1143000"/>
              <a:gd name="connsiteX4" fmla="*/ 0 w 1316209"/>
              <a:gd name="connsiteY4" fmla="*/ 1143000 h 1143000"/>
              <a:gd name="connsiteX5" fmla="*/ 0 w 1316209"/>
              <a:gd name="connsiteY5" fmla="*/ 0 h 1143000"/>
              <a:gd name="connsiteX0" fmla="*/ 0 w 1316241"/>
              <a:gd name="connsiteY0" fmla="*/ 0 h 1143000"/>
              <a:gd name="connsiteX1" fmla="*/ 1066800 w 1316241"/>
              <a:gd name="connsiteY1" fmla="*/ 0 h 1143000"/>
              <a:gd name="connsiteX2" fmla="*/ 1316182 w 1316241"/>
              <a:gd name="connsiteY2" fmla="*/ 588818 h 1143000"/>
              <a:gd name="connsiteX3" fmla="*/ 1066800 w 1316241"/>
              <a:gd name="connsiteY3" fmla="*/ 1143000 h 1143000"/>
              <a:gd name="connsiteX4" fmla="*/ 0 w 1316241"/>
              <a:gd name="connsiteY4" fmla="*/ 1143000 h 1143000"/>
              <a:gd name="connsiteX5" fmla="*/ 0 w 1316241"/>
              <a:gd name="connsiteY5" fmla="*/ 0 h 1143000"/>
              <a:gd name="connsiteX0" fmla="*/ 0 w 1316182"/>
              <a:gd name="connsiteY0" fmla="*/ 0 h 1143000"/>
              <a:gd name="connsiteX1" fmla="*/ 1066800 w 1316182"/>
              <a:gd name="connsiteY1" fmla="*/ 0 h 1143000"/>
              <a:gd name="connsiteX2" fmla="*/ 1316182 w 1316182"/>
              <a:gd name="connsiteY2" fmla="*/ 588818 h 1143000"/>
              <a:gd name="connsiteX3" fmla="*/ 1066800 w 1316182"/>
              <a:gd name="connsiteY3" fmla="*/ 1143000 h 1143000"/>
              <a:gd name="connsiteX4" fmla="*/ 0 w 1316182"/>
              <a:gd name="connsiteY4" fmla="*/ 1143000 h 1143000"/>
              <a:gd name="connsiteX5" fmla="*/ 0 w 1316182"/>
              <a:gd name="connsiteY5" fmla="*/ 0 h 1143000"/>
              <a:gd name="connsiteX0" fmla="*/ 0 w 1316182"/>
              <a:gd name="connsiteY0" fmla="*/ 0 h 1143000"/>
              <a:gd name="connsiteX1" fmla="*/ 1066800 w 1316182"/>
              <a:gd name="connsiteY1" fmla="*/ 0 h 1143000"/>
              <a:gd name="connsiteX2" fmla="*/ 1316182 w 1316182"/>
              <a:gd name="connsiteY2" fmla="*/ 588818 h 1143000"/>
              <a:gd name="connsiteX3" fmla="*/ 1066800 w 1316182"/>
              <a:gd name="connsiteY3" fmla="*/ 1143000 h 1143000"/>
              <a:gd name="connsiteX4" fmla="*/ 0 w 1316182"/>
              <a:gd name="connsiteY4" fmla="*/ 1143000 h 1143000"/>
              <a:gd name="connsiteX5" fmla="*/ 0 w 1316182"/>
              <a:gd name="connsiteY5" fmla="*/ 0 h 1143000"/>
              <a:gd name="connsiteX0" fmla="*/ 0 w 1316182"/>
              <a:gd name="connsiteY0" fmla="*/ 0 h 1143000"/>
              <a:gd name="connsiteX1" fmla="*/ 1066800 w 1316182"/>
              <a:gd name="connsiteY1" fmla="*/ 0 h 1143000"/>
              <a:gd name="connsiteX2" fmla="*/ 1316182 w 1316182"/>
              <a:gd name="connsiteY2" fmla="*/ 588818 h 1143000"/>
              <a:gd name="connsiteX3" fmla="*/ 1066800 w 1316182"/>
              <a:gd name="connsiteY3" fmla="*/ 1143000 h 1143000"/>
              <a:gd name="connsiteX4" fmla="*/ 0 w 1316182"/>
              <a:gd name="connsiteY4" fmla="*/ 1143000 h 1143000"/>
              <a:gd name="connsiteX5" fmla="*/ 0 w 1316182"/>
              <a:gd name="connsiteY5" fmla="*/ 0 h 1143000"/>
              <a:gd name="connsiteX0" fmla="*/ 0 w 1316182"/>
              <a:gd name="connsiteY0" fmla="*/ 0 h 1143000"/>
              <a:gd name="connsiteX1" fmla="*/ 1066800 w 1316182"/>
              <a:gd name="connsiteY1" fmla="*/ 0 h 1143000"/>
              <a:gd name="connsiteX2" fmla="*/ 1316182 w 1316182"/>
              <a:gd name="connsiteY2" fmla="*/ 588818 h 1143000"/>
              <a:gd name="connsiteX3" fmla="*/ 1066800 w 1316182"/>
              <a:gd name="connsiteY3" fmla="*/ 1143000 h 1143000"/>
              <a:gd name="connsiteX4" fmla="*/ 0 w 1316182"/>
              <a:gd name="connsiteY4" fmla="*/ 1143000 h 1143000"/>
              <a:gd name="connsiteX5" fmla="*/ 0 w 1316182"/>
              <a:gd name="connsiteY5" fmla="*/ 0 h 1143000"/>
              <a:gd name="connsiteX0" fmla="*/ 0 w 1066800"/>
              <a:gd name="connsiteY0" fmla="*/ 0 h 1143000"/>
              <a:gd name="connsiteX1" fmla="*/ 1066800 w 1066800"/>
              <a:gd name="connsiteY1" fmla="*/ 0 h 1143000"/>
              <a:gd name="connsiteX2" fmla="*/ 1066800 w 1066800"/>
              <a:gd name="connsiteY2" fmla="*/ 1143000 h 1143000"/>
              <a:gd name="connsiteX3" fmla="*/ 0 w 1066800"/>
              <a:gd name="connsiteY3" fmla="*/ 1143000 h 1143000"/>
              <a:gd name="connsiteX4" fmla="*/ 0 w 1066800"/>
              <a:gd name="connsiteY4" fmla="*/ 0 h 1143000"/>
              <a:gd name="connsiteX0" fmla="*/ 0 w 1144305"/>
              <a:gd name="connsiteY0" fmla="*/ 0 h 1143000"/>
              <a:gd name="connsiteX1" fmla="*/ 1066800 w 1144305"/>
              <a:gd name="connsiteY1" fmla="*/ 0 h 1143000"/>
              <a:gd name="connsiteX2" fmla="*/ 1066800 w 1144305"/>
              <a:gd name="connsiteY2" fmla="*/ 1143000 h 1143000"/>
              <a:gd name="connsiteX3" fmla="*/ 0 w 1144305"/>
              <a:gd name="connsiteY3" fmla="*/ 1143000 h 1143000"/>
              <a:gd name="connsiteX4" fmla="*/ 0 w 1144305"/>
              <a:gd name="connsiteY4" fmla="*/ 0 h 1143000"/>
              <a:gd name="connsiteX0" fmla="*/ 0 w 1066800"/>
              <a:gd name="connsiteY0" fmla="*/ 0 h 1143000"/>
              <a:gd name="connsiteX1" fmla="*/ 1066800 w 1066800"/>
              <a:gd name="connsiteY1" fmla="*/ 0 h 1143000"/>
              <a:gd name="connsiteX2" fmla="*/ 1066800 w 1066800"/>
              <a:gd name="connsiteY2" fmla="*/ 1143000 h 1143000"/>
              <a:gd name="connsiteX3" fmla="*/ 0 w 1066800"/>
              <a:gd name="connsiteY3" fmla="*/ 1143000 h 1143000"/>
              <a:gd name="connsiteX4" fmla="*/ 0 w 1066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1143000">
                <a:moveTo>
                  <a:pt x="0" y="0"/>
                </a:moveTo>
                <a:lnTo>
                  <a:pt x="1066800" y="0"/>
                </a:lnTo>
                <a:cubicBezTo>
                  <a:pt x="1059873" y="1141846"/>
                  <a:pt x="1059872" y="1155"/>
                  <a:pt x="1066800" y="1143000"/>
                </a:cubicBezTo>
                <a:lnTo>
                  <a:pt x="0" y="1143000"/>
                </a:lnTo>
                <a:lnTo>
                  <a:pt x="0" y="0"/>
                </a:lnTo>
                <a:close/>
              </a:path>
            </a:pathLst>
          </a:custGeom>
          <a:solidFill>
            <a:schemeClr val="bg1"/>
          </a:solidFill>
          <a:ln>
            <a:gradFill>
              <a:gsLst>
                <a:gs pos="0">
                  <a:srgbClr val="E6E6E6"/>
                </a:gs>
                <a:gs pos="100000">
                  <a:srgbClr val="CFCFCF">
                    <a:alpha val="20000"/>
                  </a:srgbClr>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Gray Arrow"/>
          <p:cNvSpPr/>
          <p:nvPr userDrawn="1"/>
        </p:nvSpPr>
        <p:spPr>
          <a:xfrm>
            <a:off x="755649" y="685800"/>
            <a:ext cx="2186132" cy="1168400"/>
          </a:xfrm>
          <a:custGeom>
            <a:avLst/>
            <a:gdLst>
              <a:gd name="connsiteX0" fmla="*/ 0 w 1066800"/>
              <a:gd name="connsiteY0" fmla="*/ 0 h 1143000"/>
              <a:gd name="connsiteX1" fmla="*/ 1066800 w 1066800"/>
              <a:gd name="connsiteY1" fmla="*/ 0 h 1143000"/>
              <a:gd name="connsiteX2" fmla="*/ 1066800 w 1066800"/>
              <a:gd name="connsiteY2" fmla="*/ 1143000 h 1143000"/>
              <a:gd name="connsiteX3" fmla="*/ 0 w 1066800"/>
              <a:gd name="connsiteY3" fmla="*/ 1143000 h 1143000"/>
              <a:gd name="connsiteX4" fmla="*/ 0 w 1066800"/>
              <a:gd name="connsiteY4" fmla="*/ 0 h 1143000"/>
              <a:gd name="connsiteX0" fmla="*/ 0 w 1316209"/>
              <a:gd name="connsiteY0" fmla="*/ 0 h 1143000"/>
              <a:gd name="connsiteX1" fmla="*/ 1066800 w 1316209"/>
              <a:gd name="connsiteY1" fmla="*/ 0 h 1143000"/>
              <a:gd name="connsiteX2" fmla="*/ 1316182 w 1316209"/>
              <a:gd name="connsiteY2" fmla="*/ 588818 h 1143000"/>
              <a:gd name="connsiteX3" fmla="*/ 1066800 w 1316209"/>
              <a:gd name="connsiteY3" fmla="*/ 1143000 h 1143000"/>
              <a:gd name="connsiteX4" fmla="*/ 0 w 1316209"/>
              <a:gd name="connsiteY4" fmla="*/ 1143000 h 1143000"/>
              <a:gd name="connsiteX5" fmla="*/ 0 w 1316209"/>
              <a:gd name="connsiteY5" fmla="*/ 0 h 1143000"/>
              <a:gd name="connsiteX0" fmla="*/ 0 w 1316241"/>
              <a:gd name="connsiteY0" fmla="*/ 0 h 1143000"/>
              <a:gd name="connsiteX1" fmla="*/ 1066800 w 1316241"/>
              <a:gd name="connsiteY1" fmla="*/ 0 h 1143000"/>
              <a:gd name="connsiteX2" fmla="*/ 1316182 w 1316241"/>
              <a:gd name="connsiteY2" fmla="*/ 588818 h 1143000"/>
              <a:gd name="connsiteX3" fmla="*/ 1066800 w 1316241"/>
              <a:gd name="connsiteY3" fmla="*/ 1143000 h 1143000"/>
              <a:gd name="connsiteX4" fmla="*/ 0 w 1316241"/>
              <a:gd name="connsiteY4" fmla="*/ 1143000 h 1143000"/>
              <a:gd name="connsiteX5" fmla="*/ 0 w 1316241"/>
              <a:gd name="connsiteY5" fmla="*/ 0 h 1143000"/>
              <a:gd name="connsiteX0" fmla="*/ 0 w 1316182"/>
              <a:gd name="connsiteY0" fmla="*/ 0 h 1143000"/>
              <a:gd name="connsiteX1" fmla="*/ 1066800 w 1316182"/>
              <a:gd name="connsiteY1" fmla="*/ 0 h 1143000"/>
              <a:gd name="connsiteX2" fmla="*/ 1316182 w 1316182"/>
              <a:gd name="connsiteY2" fmla="*/ 588818 h 1143000"/>
              <a:gd name="connsiteX3" fmla="*/ 1066800 w 1316182"/>
              <a:gd name="connsiteY3" fmla="*/ 1143000 h 1143000"/>
              <a:gd name="connsiteX4" fmla="*/ 0 w 1316182"/>
              <a:gd name="connsiteY4" fmla="*/ 1143000 h 1143000"/>
              <a:gd name="connsiteX5" fmla="*/ 0 w 1316182"/>
              <a:gd name="connsiteY5" fmla="*/ 0 h 1143000"/>
              <a:gd name="connsiteX0" fmla="*/ 0 w 1316182"/>
              <a:gd name="connsiteY0" fmla="*/ 0 h 1143000"/>
              <a:gd name="connsiteX1" fmla="*/ 1066800 w 1316182"/>
              <a:gd name="connsiteY1" fmla="*/ 0 h 1143000"/>
              <a:gd name="connsiteX2" fmla="*/ 1316182 w 1316182"/>
              <a:gd name="connsiteY2" fmla="*/ 588818 h 1143000"/>
              <a:gd name="connsiteX3" fmla="*/ 1066800 w 1316182"/>
              <a:gd name="connsiteY3" fmla="*/ 1143000 h 1143000"/>
              <a:gd name="connsiteX4" fmla="*/ 0 w 1316182"/>
              <a:gd name="connsiteY4" fmla="*/ 1143000 h 1143000"/>
              <a:gd name="connsiteX5" fmla="*/ 0 w 1316182"/>
              <a:gd name="connsiteY5" fmla="*/ 0 h 1143000"/>
              <a:gd name="connsiteX0" fmla="*/ 0 w 1316182"/>
              <a:gd name="connsiteY0" fmla="*/ 0 h 1143000"/>
              <a:gd name="connsiteX1" fmla="*/ 1066800 w 1316182"/>
              <a:gd name="connsiteY1" fmla="*/ 0 h 1143000"/>
              <a:gd name="connsiteX2" fmla="*/ 1316182 w 1316182"/>
              <a:gd name="connsiteY2" fmla="*/ 588818 h 1143000"/>
              <a:gd name="connsiteX3" fmla="*/ 1066800 w 1316182"/>
              <a:gd name="connsiteY3" fmla="*/ 1143000 h 1143000"/>
              <a:gd name="connsiteX4" fmla="*/ 0 w 1316182"/>
              <a:gd name="connsiteY4" fmla="*/ 1143000 h 1143000"/>
              <a:gd name="connsiteX5" fmla="*/ 0 w 1316182"/>
              <a:gd name="connsiteY5" fmla="*/ 0 h 1143000"/>
              <a:gd name="connsiteX0" fmla="*/ 0 w 1316182"/>
              <a:gd name="connsiteY0" fmla="*/ 0 h 1143000"/>
              <a:gd name="connsiteX1" fmla="*/ 1066800 w 1316182"/>
              <a:gd name="connsiteY1" fmla="*/ 0 h 1143000"/>
              <a:gd name="connsiteX2" fmla="*/ 1316182 w 1316182"/>
              <a:gd name="connsiteY2" fmla="*/ 588818 h 1143000"/>
              <a:gd name="connsiteX3" fmla="*/ 1066800 w 1316182"/>
              <a:gd name="connsiteY3" fmla="*/ 1143000 h 1143000"/>
              <a:gd name="connsiteX4" fmla="*/ 0 w 1316182"/>
              <a:gd name="connsiteY4" fmla="*/ 1143000 h 1143000"/>
              <a:gd name="connsiteX5" fmla="*/ 0 w 1316182"/>
              <a:gd name="connsiteY5" fmla="*/ 0 h 1143000"/>
              <a:gd name="connsiteX0" fmla="*/ 622300 w 1938482"/>
              <a:gd name="connsiteY0" fmla="*/ 0 h 1155700"/>
              <a:gd name="connsiteX1" fmla="*/ 1689100 w 1938482"/>
              <a:gd name="connsiteY1" fmla="*/ 0 h 1155700"/>
              <a:gd name="connsiteX2" fmla="*/ 1938482 w 1938482"/>
              <a:gd name="connsiteY2" fmla="*/ 588818 h 1155700"/>
              <a:gd name="connsiteX3" fmla="*/ 1689100 w 1938482"/>
              <a:gd name="connsiteY3" fmla="*/ 1143000 h 1155700"/>
              <a:gd name="connsiteX4" fmla="*/ 0 w 1938482"/>
              <a:gd name="connsiteY4" fmla="*/ 1155700 h 1155700"/>
              <a:gd name="connsiteX5" fmla="*/ 622300 w 1938482"/>
              <a:gd name="connsiteY5" fmla="*/ 0 h 1155700"/>
              <a:gd name="connsiteX0" fmla="*/ 6350 w 1938482"/>
              <a:gd name="connsiteY0" fmla="*/ 6350 h 1155700"/>
              <a:gd name="connsiteX1" fmla="*/ 1689100 w 1938482"/>
              <a:gd name="connsiteY1" fmla="*/ 0 h 1155700"/>
              <a:gd name="connsiteX2" fmla="*/ 1938482 w 1938482"/>
              <a:gd name="connsiteY2" fmla="*/ 588818 h 1155700"/>
              <a:gd name="connsiteX3" fmla="*/ 1689100 w 1938482"/>
              <a:gd name="connsiteY3" fmla="*/ 1143000 h 1155700"/>
              <a:gd name="connsiteX4" fmla="*/ 0 w 1938482"/>
              <a:gd name="connsiteY4" fmla="*/ 1155700 h 1155700"/>
              <a:gd name="connsiteX5" fmla="*/ 6350 w 1938482"/>
              <a:gd name="connsiteY5" fmla="*/ 6350 h 1155700"/>
              <a:gd name="connsiteX0" fmla="*/ 13 w 2179795"/>
              <a:gd name="connsiteY0" fmla="*/ 0 h 1155700"/>
              <a:gd name="connsiteX1" fmla="*/ 1930413 w 2179795"/>
              <a:gd name="connsiteY1" fmla="*/ 0 h 1155700"/>
              <a:gd name="connsiteX2" fmla="*/ 2179795 w 2179795"/>
              <a:gd name="connsiteY2" fmla="*/ 588818 h 1155700"/>
              <a:gd name="connsiteX3" fmla="*/ 1930413 w 2179795"/>
              <a:gd name="connsiteY3" fmla="*/ 1143000 h 1155700"/>
              <a:gd name="connsiteX4" fmla="*/ 241313 w 2179795"/>
              <a:gd name="connsiteY4" fmla="*/ 1155700 h 1155700"/>
              <a:gd name="connsiteX5" fmla="*/ 13 w 2179795"/>
              <a:gd name="connsiteY5" fmla="*/ 0 h 1155700"/>
              <a:gd name="connsiteX0" fmla="*/ 6350 w 2186132"/>
              <a:gd name="connsiteY0" fmla="*/ 0 h 1168400"/>
              <a:gd name="connsiteX1" fmla="*/ 1936750 w 2186132"/>
              <a:gd name="connsiteY1" fmla="*/ 0 h 1168400"/>
              <a:gd name="connsiteX2" fmla="*/ 2186132 w 2186132"/>
              <a:gd name="connsiteY2" fmla="*/ 588818 h 1168400"/>
              <a:gd name="connsiteX3" fmla="*/ 1936750 w 2186132"/>
              <a:gd name="connsiteY3" fmla="*/ 1143000 h 1168400"/>
              <a:gd name="connsiteX4" fmla="*/ 0 w 2186132"/>
              <a:gd name="connsiteY4" fmla="*/ 1168400 h 1168400"/>
              <a:gd name="connsiteX5" fmla="*/ 6350 w 2186132"/>
              <a:gd name="connsiteY5"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132" h="1168400">
                <a:moveTo>
                  <a:pt x="6350" y="0"/>
                </a:moveTo>
                <a:lnTo>
                  <a:pt x="1936750" y="0"/>
                </a:lnTo>
                <a:cubicBezTo>
                  <a:pt x="2183052" y="584200"/>
                  <a:pt x="1921356" y="-13855"/>
                  <a:pt x="2186132" y="588818"/>
                </a:cubicBezTo>
                <a:cubicBezTo>
                  <a:pt x="1927514" y="1142999"/>
                  <a:pt x="2186132" y="588818"/>
                  <a:pt x="1936750" y="1143000"/>
                </a:cubicBezTo>
                <a:lnTo>
                  <a:pt x="0" y="1168400"/>
                </a:lnTo>
                <a:cubicBezTo>
                  <a:pt x="2117" y="785283"/>
                  <a:pt x="4233" y="383117"/>
                  <a:pt x="6350" y="0"/>
                </a:cubicBezTo>
                <a:close/>
              </a:path>
            </a:pathLst>
          </a:custGeom>
          <a:gradFill>
            <a:gsLst>
              <a:gs pos="100000">
                <a:srgbClr val="E3DCD6"/>
              </a:gs>
              <a:gs pos="0">
                <a:srgbClr val="ECECEC"/>
              </a:gs>
            </a:gsLst>
            <a:lin ang="10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558879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MSEP 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267200"/>
          </a:xfrm>
        </p:spPr>
        <p:txBody>
          <a:bodyPr/>
          <a:lstStyle>
            <a:lvl1pPr>
              <a:defRPr sz="2200"/>
            </a:lvl1pPr>
            <a:lvl2pPr>
              <a:defRPr sz="20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2E2AC8F-D249-429B-8A36-54E7CF03CEAE}" type="datetime1">
              <a:rPr lang="en-US" smtClean="0">
                <a:solidFill>
                  <a:prstClr val="white"/>
                </a:solidFill>
              </a:rPr>
              <a:pPr/>
              <a:t>1/24/2014</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01724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SEP Title and Paragraph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6A9672-E43A-4F21-81D1-1B2C43E6900C}" type="datetime1">
              <a:rPr lang="en-US" smtClean="0">
                <a:solidFill>
                  <a:prstClr val="white"/>
                </a:solidFill>
              </a:rPr>
              <a:pPr/>
              <a:t>1/24/2014</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
        <p:nvSpPr>
          <p:cNvPr id="12" name="Basic Paragraph Placeholde"/>
          <p:cNvSpPr>
            <a:spLocks noGrp="1"/>
          </p:cNvSpPr>
          <p:nvPr>
            <p:ph sz="half" idx="2"/>
          </p:nvPr>
        </p:nvSpPr>
        <p:spPr>
          <a:xfrm>
            <a:off x="381000" y="1295400"/>
            <a:ext cx="1981200" cy="2133599"/>
          </a:xfrm>
        </p:spPr>
        <p:txBody>
          <a:bodyPr>
            <a:normAutofit/>
          </a:bodyPr>
          <a:lstStyle>
            <a:lvl1pPr marL="0" indent="0">
              <a:spcAft>
                <a:spcPts val="1800"/>
              </a:spcAft>
              <a:buNone/>
              <a:defRPr sz="240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p:txBody>
      </p:sp>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18" name="Basic Paragraph Placeholde"/>
          <p:cNvSpPr>
            <a:spLocks noGrp="1"/>
          </p:cNvSpPr>
          <p:nvPr>
            <p:ph sz="half" idx="13"/>
          </p:nvPr>
        </p:nvSpPr>
        <p:spPr>
          <a:xfrm>
            <a:off x="2514600" y="1308768"/>
            <a:ext cx="1981200" cy="2133599"/>
          </a:xfrm>
        </p:spPr>
        <p:txBody>
          <a:bodyPr>
            <a:normAutofit/>
          </a:bodyPr>
          <a:lstStyle>
            <a:lvl1pPr marL="0" indent="0">
              <a:spcAft>
                <a:spcPts val="1800"/>
              </a:spcAft>
              <a:buNone/>
              <a:defRPr sz="240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p:txBody>
      </p:sp>
      <p:sp>
        <p:nvSpPr>
          <p:cNvPr id="19" name="Basic Paragraph Placeholde"/>
          <p:cNvSpPr>
            <a:spLocks noGrp="1"/>
          </p:cNvSpPr>
          <p:nvPr>
            <p:ph sz="half" idx="14"/>
          </p:nvPr>
        </p:nvSpPr>
        <p:spPr>
          <a:xfrm>
            <a:off x="4604084" y="1295400"/>
            <a:ext cx="1981200" cy="2133599"/>
          </a:xfrm>
        </p:spPr>
        <p:txBody>
          <a:bodyPr>
            <a:normAutofit/>
          </a:bodyPr>
          <a:lstStyle>
            <a:lvl1pPr marL="0" indent="0">
              <a:spcAft>
                <a:spcPts val="1800"/>
              </a:spcAft>
              <a:buNone/>
              <a:defRPr sz="240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p:txBody>
      </p:sp>
      <p:sp>
        <p:nvSpPr>
          <p:cNvPr id="20" name="Basic Paragraph Placeholde"/>
          <p:cNvSpPr>
            <a:spLocks noGrp="1"/>
          </p:cNvSpPr>
          <p:nvPr>
            <p:ph sz="half" idx="15"/>
          </p:nvPr>
        </p:nvSpPr>
        <p:spPr>
          <a:xfrm>
            <a:off x="6764421" y="1295400"/>
            <a:ext cx="1981200" cy="2133599"/>
          </a:xfrm>
        </p:spPr>
        <p:txBody>
          <a:bodyPr>
            <a:normAutofit/>
          </a:bodyPr>
          <a:lstStyle>
            <a:lvl1pPr marL="0" indent="0">
              <a:spcAft>
                <a:spcPts val="1800"/>
              </a:spcAft>
              <a:buNone/>
              <a:defRPr sz="240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p:txBody>
      </p:sp>
      <p:sp>
        <p:nvSpPr>
          <p:cNvPr id="21" name="Basic Paragraph Placeholde"/>
          <p:cNvSpPr>
            <a:spLocks noGrp="1"/>
          </p:cNvSpPr>
          <p:nvPr>
            <p:ph sz="half" idx="16"/>
          </p:nvPr>
        </p:nvSpPr>
        <p:spPr>
          <a:xfrm>
            <a:off x="381000" y="3657600"/>
            <a:ext cx="1981200" cy="2133599"/>
          </a:xfrm>
        </p:spPr>
        <p:txBody>
          <a:bodyPr>
            <a:normAutofit/>
          </a:bodyPr>
          <a:lstStyle>
            <a:lvl1pPr marL="0" indent="0">
              <a:spcAft>
                <a:spcPts val="1800"/>
              </a:spcAft>
              <a:buNone/>
              <a:defRPr sz="240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p:txBody>
      </p:sp>
      <p:sp>
        <p:nvSpPr>
          <p:cNvPr id="22" name="Basic Paragraph Placeholde"/>
          <p:cNvSpPr>
            <a:spLocks noGrp="1"/>
          </p:cNvSpPr>
          <p:nvPr>
            <p:ph sz="half" idx="17"/>
          </p:nvPr>
        </p:nvSpPr>
        <p:spPr>
          <a:xfrm>
            <a:off x="2523958" y="3669630"/>
            <a:ext cx="1981200" cy="2133599"/>
          </a:xfrm>
        </p:spPr>
        <p:txBody>
          <a:bodyPr>
            <a:normAutofit/>
          </a:bodyPr>
          <a:lstStyle>
            <a:lvl1pPr marL="0" indent="0">
              <a:spcAft>
                <a:spcPts val="1800"/>
              </a:spcAft>
              <a:buNone/>
              <a:defRPr sz="240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p:txBody>
      </p:sp>
      <p:sp>
        <p:nvSpPr>
          <p:cNvPr id="23" name="Basic Paragraph Placeholde"/>
          <p:cNvSpPr>
            <a:spLocks noGrp="1"/>
          </p:cNvSpPr>
          <p:nvPr>
            <p:ph sz="half" idx="18"/>
          </p:nvPr>
        </p:nvSpPr>
        <p:spPr>
          <a:xfrm>
            <a:off x="4622800" y="3657600"/>
            <a:ext cx="1981200" cy="2133599"/>
          </a:xfrm>
        </p:spPr>
        <p:txBody>
          <a:bodyPr>
            <a:normAutofit/>
          </a:bodyPr>
          <a:lstStyle>
            <a:lvl1pPr marL="0" indent="0">
              <a:spcAft>
                <a:spcPts val="1800"/>
              </a:spcAft>
              <a:buNone/>
              <a:defRPr sz="240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p:txBody>
      </p:sp>
      <p:sp>
        <p:nvSpPr>
          <p:cNvPr id="24" name="Basic Paragraph Placeholde"/>
          <p:cNvSpPr>
            <a:spLocks noGrp="1"/>
          </p:cNvSpPr>
          <p:nvPr>
            <p:ph sz="half" idx="19"/>
          </p:nvPr>
        </p:nvSpPr>
        <p:spPr>
          <a:xfrm>
            <a:off x="6769768" y="3657600"/>
            <a:ext cx="1981200" cy="2133599"/>
          </a:xfrm>
        </p:spPr>
        <p:txBody>
          <a:bodyPr>
            <a:normAutofit/>
          </a:bodyPr>
          <a:lstStyle>
            <a:lvl1pPr marL="0" indent="0">
              <a:spcAft>
                <a:spcPts val="1800"/>
              </a:spcAft>
              <a:buNone/>
              <a:defRPr sz="240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p:txBody>
      </p:sp>
    </p:spTree>
    <p:extLst>
      <p:ext uri="{BB962C8B-B14F-4D97-AF65-F5344CB8AC3E}">
        <p14:creationId xmlns:p14="http://schemas.microsoft.com/office/powerpoint/2010/main" val="16901219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6.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descr="business men and women"/>
          <p:cNvSpPr>
            <a:spLocks noGrp="1"/>
          </p:cNvSpPr>
          <p:nvPr>
            <p:ph type="title"/>
          </p:nvPr>
        </p:nvSpPr>
        <p:spPr>
          <a:xfrm>
            <a:off x="1295400" y="223520"/>
            <a:ext cx="5715000" cy="60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5257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49720"/>
            <a:ext cx="2133600" cy="193675"/>
          </a:xfrm>
          <a:prstGeom prst="rect">
            <a:avLst/>
          </a:prstGeom>
          <a:ln>
            <a:noFill/>
          </a:ln>
        </p:spPr>
        <p:txBody>
          <a:bodyPr vert="horz" lIns="91440" tIns="45720" rIns="91440" bIns="45720" rtlCol="0" anchor="ctr"/>
          <a:lstStyle>
            <a:lvl1pPr algn="l">
              <a:defRPr sz="1000">
                <a:solidFill>
                  <a:schemeClr val="bg1"/>
                </a:solidFill>
              </a:defRPr>
            </a:lvl1pPr>
          </a:lstStyle>
          <a:p>
            <a:fld id="{3EB860F4-0AD2-4A96-A5D4-0C76A53044E9}" type="datetime1">
              <a:rPr lang="en-US" smtClean="0"/>
              <a:t>1/24/2014</a:t>
            </a:fld>
            <a:endParaRPr lang="en-US" dirty="0"/>
          </a:p>
        </p:txBody>
      </p:sp>
      <p:sp>
        <p:nvSpPr>
          <p:cNvPr id="5" name="Footer Placeholder 4"/>
          <p:cNvSpPr>
            <a:spLocks noGrp="1"/>
          </p:cNvSpPr>
          <p:nvPr>
            <p:ph type="ftr" sz="quarter" idx="3"/>
          </p:nvPr>
        </p:nvSpPr>
        <p:spPr>
          <a:xfrm>
            <a:off x="3124200" y="6649720"/>
            <a:ext cx="2895600" cy="193675"/>
          </a:xfrm>
          <a:prstGeom prst="rect">
            <a:avLst/>
          </a:prstGeom>
          <a:ln>
            <a:noFill/>
          </a:ln>
        </p:spPr>
        <p:txBody>
          <a:bodyPr vert="horz" lIns="91440" tIns="45720" rIns="91440" bIns="45720" rtlCol="0" anchor="ctr"/>
          <a:lstStyle>
            <a:lvl1pPr algn="ctr">
              <a:defRPr sz="1000">
                <a:solidFill>
                  <a:schemeClr val="bg1"/>
                </a:solidFill>
              </a:defRPr>
            </a:lvl1pPr>
          </a:lstStyle>
          <a:p>
            <a:r>
              <a:rPr lang="en-US" dirty="0" smtClean="0"/>
              <a:t>MySECO Website Launch</a:t>
            </a:r>
            <a:endParaRPr lang="en-US" dirty="0"/>
          </a:p>
        </p:txBody>
      </p:sp>
      <p:sp>
        <p:nvSpPr>
          <p:cNvPr id="6" name="Slide Number Placeholder 5"/>
          <p:cNvSpPr>
            <a:spLocks noGrp="1"/>
          </p:cNvSpPr>
          <p:nvPr>
            <p:ph type="sldNum" sz="quarter" idx="4"/>
          </p:nvPr>
        </p:nvSpPr>
        <p:spPr>
          <a:xfrm>
            <a:off x="7010400" y="6649720"/>
            <a:ext cx="2133600" cy="193675"/>
          </a:xfrm>
          <a:prstGeom prst="rect">
            <a:avLst/>
          </a:prstGeom>
          <a:ln>
            <a:noFill/>
          </a:ln>
        </p:spPr>
        <p:txBody>
          <a:bodyPr vert="horz" lIns="91440" tIns="45720" rIns="91440" bIns="45720" rtlCol="0" anchor="ctr"/>
          <a:lstStyle>
            <a:lvl1pPr algn="r">
              <a:defRPr sz="1000">
                <a:solidFill>
                  <a:schemeClr val="bg1"/>
                </a:solidFill>
              </a:defRPr>
            </a:lvl1pPr>
          </a:lstStyle>
          <a:p>
            <a:fld id="{06F3687E-023C-6D42-93D8-2F53A3EEE9B2}" type="slidenum">
              <a:rPr lang="en-US" smtClean="0"/>
              <a:pPr/>
              <a:t>‹#›</a:t>
            </a:fld>
            <a:endParaRPr lang="en-US" dirty="0"/>
          </a:p>
        </p:txBody>
      </p:sp>
    </p:spTree>
    <p:extLst>
      <p:ext uri="{BB962C8B-B14F-4D97-AF65-F5344CB8AC3E}">
        <p14:creationId xmlns:p14="http://schemas.microsoft.com/office/powerpoint/2010/main" val="177871985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55" r:id="rId6"/>
  </p:sldLayoutIdLst>
  <p:timing>
    <p:tnLst>
      <p:par>
        <p:cTn id="1" dur="indefinite" restart="never" nodeType="tmRoot"/>
      </p:par>
    </p:tnLst>
  </p:timing>
  <p:hf hdr="0"/>
  <p:txStyles>
    <p:titleStyle>
      <a:lvl1pPr algn="l" defTabSz="457200" rtl="0" eaLnBrk="1" latinLnBrk="0" hangingPunct="1">
        <a:lnSpc>
          <a:spcPct val="80000"/>
        </a:lnSpc>
        <a:spcBef>
          <a:spcPct val="0"/>
        </a:spcBef>
        <a:buNone/>
        <a:defRPr sz="2400" b="0" kern="1200">
          <a:solidFill>
            <a:schemeClr val="tx1"/>
          </a:solidFill>
          <a:latin typeface="+mj-lt"/>
          <a:ea typeface="+mj-ea"/>
          <a:cs typeface="+mj-cs"/>
        </a:defRPr>
      </a:lvl1pPr>
    </p:titleStyle>
    <p:bodyStyle>
      <a:lvl1pPr marL="169863" indent="-169863" algn="l" defTabSz="457200" rtl="0" eaLnBrk="1" latinLnBrk="0" hangingPunct="1">
        <a:spcBef>
          <a:spcPct val="20000"/>
        </a:spcBef>
        <a:buClr>
          <a:srgbClr val="EEA420"/>
        </a:buClr>
        <a:buFont typeface="Arial"/>
        <a:buChar char="•"/>
        <a:defRPr sz="2000" kern="1200">
          <a:solidFill>
            <a:schemeClr val="tx1"/>
          </a:solidFill>
          <a:latin typeface="+mn-lt"/>
          <a:ea typeface="+mn-ea"/>
          <a:cs typeface="+mn-cs"/>
        </a:defRPr>
      </a:lvl1pPr>
      <a:lvl2pPr marL="401638" indent="-231775" algn="l" defTabSz="457200" rtl="0" eaLnBrk="1" latinLnBrk="0" hangingPunct="1">
        <a:spcBef>
          <a:spcPct val="20000"/>
        </a:spcBef>
        <a:buClr>
          <a:srgbClr val="EEA420"/>
        </a:buClr>
        <a:buFont typeface="Arial"/>
        <a:buChar char="–"/>
        <a:defRPr sz="1800" kern="1200">
          <a:solidFill>
            <a:schemeClr val="tx1"/>
          </a:solidFill>
          <a:latin typeface="+mn-lt"/>
          <a:ea typeface="+mn-ea"/>
          <a:cs typeface="+mn-cs"/>
        </a:defRPr>
      </a:lvl2pPr>
      <a:lvl3pPr marL="519113" indent="-180975" algn="l" defTabSz="457200" rtl="0" eaLnBrk="1" latinLnBrk="0" hangingPunct="1">
        <a:spcBef>
          <a:spcPct val="20000"/>
        </a:spcBef>
        <a:buClr>
          <a:srgbClr val="EEA420"/>
        </a:buClr>
        <a:buFont typeface="Arial"/>
        <a:buChar char="•"/>
        <a:defRPr sz="1600" kern="1200">
          <a:solidFill>
            <a:schemeClr val="tx1"/>
          </a:solidFill>
          <a:latin typeface="+mn-lt"/>
          <a:ea typeface="+mn-ea"/>
          <a:cs typeface="+mn-cs"/>
        </a:defRPr>
      </a:lvl3pPr>
      <a:lvl4pPr marL="687388" indent="-168275" algn="l" defTabSz="457200" rtl="0" eaLnBrk="1" latinLnBrk="0" hangingPunct="1">
        <a:spcBef>
          <a:spcPct val="20000"/>
        </a:spcBef>
        <a:buClr>
          <a:srgbClr val="EEA420"/>
        </a:buClr>
        <a:buFont typeface="Arial"/>
        <a:buChar char="–"/>
        <a:tabLst/>
        <a:defRPr sz="1400" kern="1200">
          <a:solidFill>
            <a:schemeClr val="tx1"/>
          </a:solidFill>
          <a:latin typeface="+mn-lt"/>
          <a:ea typeface="+mn-ea"/>
          <a:cs typeface="+mn-cs"/>
        </a:defRPr>
      </a:lvl4pPr>
      <a:lvl5pPr marL="857250" indent="-169863" algn="l" defTabSz="457200" rtl="0" eaLnBrk="1" latinLnBrk="0" hangingPunct="1">
        <a:spcBef>
          <a:spcPct val="20000"/>
        </a:spcBef>
        <a:buClr>
          <a:srgbClr val="EEA420"/>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descr="business men and women"/>
          <p:cNvSpPr>
            <a:spLocks noGrp="1"/>
          </p:cNvSpPr>
          <p:nvPr>
            <p:ph type="title"/>
          </p:nvPr>
        </p:nvSpPr>
        <p:spPr>
          <a:xfrm>
            <a:off x="1676400" y="223520"/>
            <a:ext cx="5791200" cy="60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49720"/>
            <a:ext cx="2133600" cy="193675"/>
          </a:xfrm>
          <a:prstGeom prst="rect">
            <a:avLst/>
          </a:prstGeom>
          <a:ln>
            <a:noFill/>
          </a:ln>
        </p:spPr>
        <p:txBody>
          <a:bodyPr vert="horz" lIns="91440" tIns="45720" rIns="91440" bIns="45720" rtlCol="0" anchor="ctr"/>
          <a:lstStyle>
            <a:lvl1pPr algn="l">
              <a:defRPr sz="1000">
                <a:solidFill>
                  <a:schemeClr val="bg1"/>
                </a:solidFill>
              </a:defRPr>
            </a:lvl1pPr>
          </a:lstStyle>
          <a:p>
            <a:fld id="{C06A9672-E43A-4F21-81D1-1B2C43E6900C}" type="datetime1">
              <a:rPr lang="en-US" smtClean="0">
                <a:solidFill>
                  <a:prstClr val="white"/>
                </a:solidFill>
              </a:rPr>
              <a:pPr/>
              <a:t>1/24/2014</a:t>
            </a:fld>
            <a:endParaRPr lang="en-US" dirty="0">
              <a:solidFill>
                <a:prstClr val="white"/>
              </a:solidFill>
            </a:endParaRPr>
          </a:p>
        </p:txBody>
      </p:sp>
      <p:sp>
        <p:nvSpPr>
          <p:cNvPr id="5" name="Footer Placeholder 4"/>
          <p:cNvSpPr>
            <a:spLocks noGrp="1"/>
          </p:cNvSpPr>
          <p:nvPr>
            <p:ph type="ftr" sz="quarter" idx="3"/>
          </p:nvPr>
        </p:nvSpPr>
        <p:spPr>
          <a:xfrm>
            <a:off x="3124200" y="6649720"/>
            <a:ext cx="2895600" cy="193675"/>
          </a:xfrm>
          <a:prstGeom prst="rect">
            <a:avLst/>
          </a:prstGeom>
          <a:ln>
            <a:noFill/>
          </a:ln>
        </p:spPr>
        <p:txBody>
          <a:bodyPr vert="horz" lIns="91440" tIns="45720" rIns="91440" bIns="45720" rtlCol="0" anchor="ctr"/>
          <a:lstStyle>
            <a:lvl1pPr algn="ctr">
              <a:defRPr sz="10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7010400" y="6649720"/>
            <a:ext cx="2133600" cy="193675"/>
          </a:xfrm>
          <a:prstGeom prst="rect">
            <a:avLst/>
          </a:prstGeom>
          <a:ln>
            <a:noFill/>
          </a:ln>
        </p:spPr>
        <p:txBody>
          <a:bodyPr vert="horz" lIns="91440" tIns="45720" rIns="91440" bIns="45720" rtlCol="0" anchor="ctr"/>
          <a:lstStyle>
            <a:lvl1pPr algn="r">
              <a:defRPr sz="1000">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
        <p:nvSpPr>
          <p:cNvPr id="15" name="Blue Curve"/>
          <p:cNvSpPr/>
          <p:nvPr/>
        </p:nvSpPr>
        <p:spPr>
          <a:xfrm>
            <a:off x="-9237" y="5781963"/>
            <a:ext cx="9180946" cy="1076037"/>
          </a:xfrm>
          <a:custGeom>
            <a:avLst/>
            <a:gdLst>
              <a:gd name="connsiteX0" fmla="*/ 0 w 9144000"/>
              <a:gd name="connsiteY0" fmla="*/ 0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0 h 1066800"/>
              <a:gd name="connsiteX0" fmla="*/ 0 w 9144000"/>
              <a:gd name="connsiteY0" fmla="*/ 32 h 1066832"/>
              <a:gd name="connsiteX1" fmla="*/ 2650836 w 9144000"/>
              <a:gd name="connsiteY1" fmla="*/ 212468 h 1066832"/>
              <a:gd name="connsiteX2" fmla="*/ 9144000 w 9144000"/>
              <a:gd name="connsiteY2" fmla="*/ 32 h 1066832"/>
              <a:gd name="connsiteX3" fmla="*/ 9144000 w 9144000"/>
              <a:gd name="connsiteY3" fmla="*/ 1066832 h 1066832"/>
              <a:gd name="connsiteX4" fmla="*/ 0 w 9144000"/>
              <a:gd name="connsiteY4" fmla="*/ 1066832 h 1066832"/>
              <a:gd name="connsiteX5" fmla="*/ 0 w 9144000"/>
              <a:gd name="connsiteY5" fmla="*/ 32 h 1066832"/>
              <a:gd name="connsiteX0" fmla="*/ 0 w 9144000"/>
              <a:gd name="connsiteY0" fmla="*/ 14 h 1066814"/>
              <a:gd name="connsiteX1" fmla="*/ 2650836 w 9144000"/>
              <a:gd name="connsiteY1" fmla="*/ 508014 h 1066814"/>
              <a:gd name="connsiteX2" fmla="*/ 9144000 w 9144000"/>
              <a:gd name="connsiteY2" fmla="*/ 14 h 1066814"/>
              <a:gd name="connsiteX3" fmla="*/ 9144000 w 9144000"/>
              <a:gd name="connsiteY3" fmla="*/ 1066814 h 1066814"/>
              <a:gd name="connsiteX4" fmla="*/ 0 w 9144000"/>
              <a:gd name="connsiteY4" fmla="*/ 1066814 h 1066814"/>
              <a:gd name="connsiteX5" fmla="*/ 0 w 9144000"/>
              <a:gd name="connsiteY5" fmla="*/ 14 h 1066814"/>
              <a:gd name="connsiteX0" fmla="*/ 0 w 9144000"/>
              <a:gd name="connsiteY0" fmla="*/ 14 h 1066814"/>
              <a:gd name="connsiteX1" fmla="*/ 2650836 w 9144000"/>
              <a:gd name="connsiteY1" fmla="*/ 508014 h 1066814"/>
              <a:gd name="connsiteX2" fmla="*/ 9144000 w 9144000"/>
              <a:gd name="connsiteY2" fmla="*/ 14 h 1066814"/>
              <a:gd name="connsiteX3" fmla="*/ 9144000 w 9144000"/>
              <a:gd name="connsiteY3" fmla="*/ 1066814 h 1066814"/>
              <a:gd name="connsiteX4" fmla="*/ 0 w 9144000"/>
              <a:gd name="connsiteY4" fmla="*/ 1066814 h 1066814"/>
              <a:gd name="connsiteX5" fmla="*/ 0 w 9144000"/>
              <a:gd name="connsiteY5" fmla="*/ 14 h 1066814"/>
              <a:gd name="connsiteX0" fmla="*/ 0 w 9144000"/>
              <a:gd name="connsiteY0" fmla="*/ 14 h 1066814"/>
              <a:gd name="connsiteX1" fmla="*/ 2650836 w 9144000"/>
              <a:gd name="connsiteY1" fmla="*/ 508014 h 1066814"/>
              <a:gd name="connsiteX2" fmla="*/ 9144000 w 9144000"/>
              <a:gd name="connsiteY2" fmla="*/ 14 h 1066814"/>
              <a:gd name="connsiteX3" fmla="*/ 9144000 w 9144000"/>
              <a:gd name="connsiteY3" fmla="*/ 1066814 h 1066814"/>
              <a:gd name="connsiteX4" fmla="*/ 0 w 9144000"/>
              <a:gd name="connsiteY4" fmla="*/ 1066814 h 1066814"/>
              <a:gd name="connsiteX5" fmla="*/ 0 w 9144000"/>
              <a:gd name="connsiteY5" fmla="*/ 14 h 1066814"/>
              <a:gd name="connsiteX0" fmla="*/ 0 w 9144000"/>
              <a:gd name="connsiteY0" fmla="*/ 14 h 1066814"/>
              <a:gd name="connsiteX1" fmla="*/ 2650836 w 9144000"/>
              <a:gd name="connsiteY1" fmla="*/ 508014 h 1066814"/>
              <a:gd name="connsiteX2" fmla="*/ 9144000 w 9144000"/>
              <a:gd name="connsiteY2" fmla="*/ 14 h 1066814"/>
              <a:gd name="connsiteX3" fmla="*/ 9144000 w 9144000"/>
              <a:gd name="connsiteY3" fmla="*/ 1066814 h 1066814"/>
              <a:gd name="connsiteX4" fmla="*/ 0 w 9144000"/>
              <a:gd name="connsiteY4" fmla="*/ 1066814 h 1066814"/>
              <a:gd name="connsiteX5" fmla="*/ 0 w 9144000"/>
              <a:gd name="connsiteY5" fmla="*/ 14 h 1066814"/>
              <a:gd name="connsiteX0" fmla="*/ 0 w 9144000"/>
              <a:gd name="connsiteY0" fmla="*/ 10 h 1066810"/>
              <a:gd name="connsiteX1" fmla="*/ 2595418 w 9144000"/>
              <a:gd name="connsiteY1" fmla="*/ 748155 h 1066810"/>
              <a:gd name="connsiteX2" fmla="*/ 9144000 w 9144000"/>
              <a:gd name="connsiteY2" fmla="*/ 10 h 1066810"/>
              <a:gd name="connsiteX3" fmla="*/ 9144000 w 9144000"/>
              <a:gd name="connsiteY3" fmla="*/ 1066810 h 1066810"/>
              <a:gd name="connsiteX4" fmla="*/ 0 w 9144000"/>
              <a:gd name="connsiteY4" fmla="*/ 1066810 h 1066810"/>
              <a:gd name="connsiteX5" fmla="*/ 0 w 9144000"/>
              <a:gd name="connsiteY5" fmla="*/ 10 h 1066810"/>
              <a:gd name="connsiteX0" fmla="*/ 0 w 9144000"/>
              <a:gd name="connsiteY0" fmla="*/ 9 h 1066809"/>
              <a:gd name="connsiteX1" fmla="*/ 2466109 w 9144000"/>
              <a:gd name="connsiteY1" fmla="*/ 858991 h 1066809"/>
              <a:gd name="connsiteX2" fmla="*/ 9144000 w 9144000"/>
              <a:gd name="connsiteY2" fmla="*/ 9 h 1066809"/>
              <a:gd name="connsiteX3" fmla="*/ 9144000 w 9144000"/>
              <a:gd name="connsiteY3" fmla="*/ 1066809 h 1066809"/>
              <a:gd name="connsiteX4" fmla="*/ 0 w 9144000"/>
              <a:gd name="connsiteY4" fmla="*/ 1066809 h 1066809"/>
              <a:gd name="connsiteX5" fmla="*/ 0 w 9144000"/>
              <a:gd name="connsiteY5" fmla="*/ 9 h 1066809"/>
              <a:gd name="connsiteX0" fmla="*/ 0 w 9144000"/>
              <a:gd name="connsiteY0" fmla="*/ 0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0 h 1066800"/>
              <a:gd name="connsiteX0" fmla="*/ 0 w 9144000"/>
              <a:gd name="connsiteY0" fmla="*/ 11513 h 1078313"/>
              <a:gd name="connsiteX1" fmla="*/ 9144000 w 9144000"/>
              <a:gd name="connsiteY1" fmla="*/ 11513 h 1078313"/>
              <a:gd name="connsiteX2" fmla="*/ 9144000 w 9144000"/>
              <a:gd name="connsiteY2" fmla="*/ 1078313 h 1078313"/>
              <a:gd name="connsiteX3" fmla="*/ 0 w 9144000"/>
              <a:gd name="connsiteY3" fmla="*/ 1078313 h 1078313"/>
              <a:gd name="connsiteX4" fmla="*/ 0 w 9144000"/>
              <a:gd name="connsiteY4" fmla="*/ 11513 h 1078313"/>
              <a:gd name="connsiteX0" fmla="*/ 0 w 9144000"/>
              <a:gd name="connsiteY0" fmla="*/ 0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0 h 1066800"/>
              <a:gd name="connsiteX0" fmla="*/ 0 w 9144000"/>
              <a:gd name="connsiteY0" fmla="*/ 267854 h 1072397"/>
              <a:gd name="connsiteX1" fmla="*/ 9144000 w 9144000"/>
              <a:gd name="connsiteY1" fmla="*/ 0 h 1072397"/>
              <a:gd name="connsiteX2" fmla="*/ 9144000 w 9144000"/>
              <a:gd name="connsiteY2" fmla="*/ 1066800 h 1072397"/>
              <a:gd name="connsiteX3" fmla="*/ 0 w 9144000"/>
              <a:gd name="connsiteY3" fmla="*/ 1066800 h 1072397"/>
              <a:gd name="connsiteX4" fmla="*/ 0 w 9144000"/>
              <a:gd name="connsiteY4" fmla="*/ 267854 h 1072397"/>
              <a:gd name="connsiteX0" fmla="*/ 0 w 9144000"/>
              <a:gd name="connsiteY0" fmla="*/ 443344 h 1150032"/>
              <a:gd name="connsiteX1" fmla="*/ 9144000 w 9144000"/>
              <a:gd name="connsiteY1" fmla="*/ 0 h 1150032"/>
              <a:gd name="connsiteX2" fmla="*/ 9144000 w 9144000"/>
              <a:gd name="connsiteY2" fmla="*/ 1066800 h 1150032"/>
              <a:gd name="connsiteX3" fmla="*/ 0 w 9144000"/>
              <a:gd name="connsiteY3" fmla="*/ 1066800 h 1150032"/>
              <a:gd name="connsiteX4" fmla="*/ 0 w 9144000"/>
              <a:gd name="connsiteY4" fmla="*/ 443344 h 1150032"/>
              <a:gd name="connsiteX0" fmla="*/ 0 w 9144000"/>
              <a:gd name="connsiteY0" fmla="*/ 443344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443344 h 1066800"/>
              <a:gd name="connsiteX0" fmla="*/ 0 w 9144000"/>
              <a:gd name="connsiteY0" fmla="*/ 443344 h 1066800"/>
              <a:gd name="connsiteX1" fmla="*/ 9144000 w 9144000"/>
              <a:gd name="connsiteY1" fmla="*/ 0 h 1066800"/>
              <a:gd name="connsiteX2" fmla="*/ 9144000 w 9144000"/>
              <a:gd name="connsiteY2" fmla="*/ 1066800 h 1066800"/>
              <a:gd name="connsiteX3" fmla="*/ 0 w 9144000"/>
              <a:gd name="connsiteY3" fmla="*/ 1066800 h 1066800"/>
              <a:gd name="connsiteX4" fmla="*/ 0 w 9144000"/>
              <a:gd name="connsiteY4" fmla="*/ 443344 h 1066800"/>
              <a:gd name="connsiteX0" fmla="*/ 0 w 9144000"/>
              <a:gd name="connsiteY0" fmla="*/ 406399 h 1029855"/>
              <a:gd name="connsiteX1" fmla="*/ 9144000 w 9144000"/>
              <a:gd name="connsiteY1" fmla="*/ 0 h 1029855"/>
              <a:gd name="connsiteX2" fmla="*/ 9144000 w 9144000"/>
              <a:gd name="connsiteY2" fmla="*/ 1029855 h 1029855"/>
              <a:gd name="connsiteX3" fmla="*/ 0 w 9144000"/>
              <a:gd name="connsiteY3" fmla="*/ 1029855 h 1029855"/>
              <a:gd name="connsiteX4" fmla="*/ 0 w 9144000"/>
              <a:gd name="connsiteY4" fmla="*/ 406399 h 1029855"/>
              <a:gd name="connsiteX0" fmla="*/ 0 w 9144000"/>
              <a:gd name="connsiteY0" fmla="*/ 406399 h 1048328"/>
              <a:gd name="connsiteX1" fmla="*/ 9144000 w 9144000"/>
              <a:gd name="connsiteY1" fmla="*/ 0 h 1048328"/>
              <a:gd name="connsiteX2" fmla="*/ 9144000 w 9144000"/>
              <a:gd name="connsiteY2" fmla="*/ 1048328 h 1048328"/>
              <a:gd name="connsiteX3" fmla="*/ 0 w 9144000"/>
              <a:gd name="connsiteY3" fmla="*/ 1029855 h 1048328"/>
              <a:gd name="connsiteX4" fmla="*/ 0 w 9144000"/>
              <a:gd name="connsiteY4" fmla="*/ 406399 h 1048328"/>
              <a:gd name="connsiteX0" fmla="*/ 0 w 9144000"/>
              <a:gd name="connsiteY0" fmla="*/ 451780 h 1048328"/>
              <a:gd name="connsiteX1" fmla="*/ 9144000 w 9144000"/>
              <a:gd name="connsiteY1" fmla="*/ 0 h 1048328"/>
              <a:gd name="connsiteX2" fmla="*/ 9144000 w 9144000"/>
              <a:gd name="connsiteY2" fmla="*/ 1048328 h 1048328"/>
              <a:gd name="connsiteX3" fmla="*/ 0 w 9144000"/>
              <a:gd name="connsiteY3" fmla="*/ 1029855 h 1048328"/>
              <a:gd name="connsiteX4" fmla="*/ 0 w 9144000"/>
              <a:gd name="connsiteY4" fmla="*/ 451780 h 1048328"/>
              <a:gd name="connsiteX0" fmla="*/ 0 w 9144000"/>
              <a:gd name="connsiteY0" fmla="*/ 415474 h 1012022"/>
              <a:gd name="connsiteX1" fmla="*/ 9144000 w 9144000"/>
              <a:gd name="connsiteY1" fmla="*/ 0 h 1012022"/>
              <a:gd name="connsiteX2" fmla="*/ 9144000 w 9144000"/>
              <a:gd name="connsiteY2" fmla="*/ 1012022 h 1012022"/>
              <a:gd name="connsiteX3" fmla="*/ 0 w 9144000"/>
              <a:gd name="connsiteY3" fmla="*/ 993549 h 1012022"/>
              <a:gd name="connsiteX4" fmla="*/ 0 w 9144000"/>
              <a:gd name="connsiteY4" fmla="*/ 415474 h 1012022"/>
              <a:gd name="connsiteX0" fmla="*/ 0 w 9162472"/>
              <a:gd name="connsiteY0" fmla="*/ 415474 h 1039251"/>
              <a:gd name="connsiteX1" fmla="*/ 9144000 w 9162472"/>
              <a:gd name="connsiteY1" fmla="*/ 0 h 1039251"/>
              <a:gd name="connsiteX2" fmla="*/ 9162472 w 9162472"/>
              <a:gd name="connsiteY2" fmla="*/ 1039251 h 1039251"/>
              <a:gd name="connsiteX3" fmla="*/ 0 w 9162472"/>
              <a:gd name="connsiteY3" fmla="*/ 993549 h 1039251"/>
              <a:gd name="connsiteX4" fmla="*/ 0 w 9162472"/>
              <a:gd name="connsiteY4" fmla="*/ 415474 h 1039251"/>
              <a:gd name="connsiteX0" fmla="*/ 0 w 9171709"/>
              <a:gd name="connsiteY0" fmla="*/ 433627 h 1057404"/>
              <a:gd name="connsiteX1" fmla="*/ 9171709 w 9171709"/>
              <a:gd name="connsiteY1" fmla="*/ 0 h 1057404"/>
              <a:gd name="connsiteX2" fmla="*/ 9162472 w 9171709"/>
              <a:gd name="connsiteY2" fmla="*/ 1057404 h 1057404"/>
              <a:gd name="connsiteX3" fmla="*/ 0 w 9171709"/>
              <a:gd name="connsiteY3" fmla="*/ 1011702 h 1057404"/>
              <a:gd name="connsiteX4" fmla="*/ 0 w 9171709"/>
              <a:gd name="connsiteY4" fmla="*/ 433627 h 1057404"/>
              <a:gd name="connsiteX0" fmla="*/ 0 w 9171709"/>
              <a:gd name="connsiteY0" fmla="*/ 433627 h 1057404"/>
              <a:gd name="connsiteX1" fmla="*/ 9171709 w 9171709"/>
              <a:gd name="connsiteY1" fmla="*/ 0 h 1057404"/>
              <a:gd name="connsiteX2" fmla="*/ 9162472 w 9171709"/>
              <a:gd name="connsiteY2" fmla="*/ 1057404 h 1057404"/>
              <a:gd name="connsiteX3" fmla="*/ 9236 w 9171709"/>
              <a:gd name="connsiteY3" fmla="*/ 1038931 h 1057404"/>
              <a:gd name="connsiteX4" fmla="*/ 0 w 9171709"/>
              <a:gd name="connsiteY4" fmla="*/ 433627 h 1057404"/>
              <a:gd name="connsiteX0" fmla="*/ 9237 w 9180946"/>
              <a:gd name="connsiteY0" fmla="*/ 433627 h 1057404"/>
              <a:gd name="connsiteX1" fmla="*/ 9180946 w 9180946"/>
              <a:gd name="connsiteY1" fmla="*/ 0 h 1057404"/>
              <a:gd name="connsiteX2" fmla="*/ 9171709 w 9180946"/>
              <a:gd name="connsiteY2" fmla="*/ 1057404 h 1057404"/>
              <a:gd name="connsiteX3" fmla="*/ 0 w 9180946"/>
              <a:gd name="connsiteY3" fmla="*/ 1048009 h 1057404"/>
              <a:gd name="connsiteX4" fmla="*/ 9237 w 9180946"/>
              <a:gd name="connsiteY4" fmla="*/ 433627 h 1057404"/>
              <a:gd name="connsiteX0" fmla="*/ 0 w 9180946"/>
              <a:gd name="connsiteY0" fmla="*/ 433627 h 1057404"/>
              <a:gd name="connsiteX1" fmla="*/ 9180946 w 9180946"/>
              <a:gd name="connsiteY1" fmla="*/ 0 h 1057404"/>
              <a:gd name="connsiteX2" fmla="*/ 9171709 w 9180946"/>
              <a:gd name="connsiteY2" fmla="*/ 1057404 h 1057404"/>
              <a:gd name="connsiteX3" fmla="*/ 0 w 9180946"/>
              <a:gd name="connsiteY3" fmla="*/ 1048009 h 1057404"/>
              <a:gd name="connsiteX4" fmla="*/ 0 w 9180946"/>
              <a:gd name="connsiteY4" fmla="*/ 433627 h 105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946" h="1057404">
                <a:moveTo>
                  <a:pt x="0" y="433627"/>
                </a:moveTo>
                <a:cubicBezTo>
                  <a:pt x="701963" y="625282"/>
                  <a:pt x="4054764" y="1466272"/>
                  <a:pt x="9180946" y="0"/>
                </a:cubicBezTo>
                <a:lnTo>
                  <a:pt x="9171709" y="1057404"/>
                </a:lnTo>
                <a:lnTo>
                  <a:pt x="0" y="1048009"/>
                </a:lnTo>
                <a:lnTo>
                  <a:pt x="0" y="433627"/>
                </a:lnTo>
                <a:close/>
              </a:path>
            </a:pathLst>
          </a:custGeom>
          <a:gradFill>
            <a:gsLst>
              <a:gs pos="0">
                <a:srgbClr val="288DC1"/>
              </a:gs>
              <a:gs pos="100000">
                <a:srgbClr val="247FB8"/>
              </a:gs>
            </a:gsLst>
            <a:lin ang="10200000" scaled="0"/>
          </a:gradFill>
          <a:ln>
            <a:noFill/>
          </a:ln>
          <a:effectLst>
            <a:outerShdw blurRad="50800" dist="38100" dir="16200000"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MSEP logo" title="MSEP logo"/>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0" y="117958"/>
            <a:ext cx="1295400" cy="784306"/>
          </a:xfrm>
          <a:prstGeom prst="rect">
            <a:avLst/>
          </a:prstGeom>
        </p:spPr>
      </p:pic>
      <p:pic>
        <p:nvPicPr>
          <p:cNvPr id="17" name="Corner Pic"/>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89800" y="-5301"/>
            <a:ext cx="1854200" cy="1019196"/>
          </a:xfrm>
          <a:prstGeom prst="rect">
            <a:avLst/>
          </a:prstGeom>
        </p:spPr>
      </p:pic>
      <p:sp>
        <p:nvSpPr>
          <p:cNvPr id="19" name="Golden Rule"/>
          <p:cNvSpPr/>
          <p:nvPr/>
        </p:nvSpPr>
        <p:spPr>
          <a:xfrm>
            <a:off x="0" y="990600"/>
            <a:ext cx="9144000" cy="73152"/>
          </a:xfrm>
          <a:prstGeom prst="rect">
            <a:avLst/>
          </a:prstGeom>
          <a:gradFill>
            <a:gsLst>
              <a:gs pos="0">
                <a:srgbClr val="FCB34C"/>
              </a:gs>
              <a:gs pos="60000">
                <a:srgbClr val="FBE5B6"/>
              </a:gs>
              <a:gs pos="100000">
                <a:srgbClr val="FCB34C"/>
              </a:gs>
            </a:gsLst>
            <a:lin ang="10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754983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11" r:id="rId11"/>
    <p:sldLayoutId id="2147483709" r:id="rId12"/>
  </p:sldLayoutIdLst>
  <p:timing>
    <p:tnLst>
      <p:par>
        <p:cTn id="1" dur="indefinite" restart="never" nodeType="tmRoot"/>
      </p:par>
    </p:tnLst>
  </p:timing>
  <p:hf hdr="0"/>
  <p:txStyles>
    <p:titleStyle>
      <a:lvl1pPr algn="l" defTabSz="457200" rtl="0" eaLnBrk="1" latinLnBrk="0" hangingPunct="1">
        <a:lnSpc>
          <a:spcPct val="80000"/>
        </a:lnSpc>
        <a:spcBef>
          <a:spcPct val="0"/>
        </a:spcBef>
        <a:buNone/>
        <a:defRPr sz="2600" b="1" kern="1200">
          <a:solidFill>
            <a:schemeClr val="tx1"/>
          </a:solidFill>
          <a:latin typeface="+mj-lt"/>
          <a:ea typeface="+mj-ea"/>
          <a:cs typeface="+mj-cs"/>
        </a:defRPr>
      </a:lvl1pPr>
    </p:titleStyle>
    <p:bodyStyle>
      <a:lvl1pPr marL="169863" indent="-169863" algn="l" defTabSz="457200" rtl="0" eaLnBrk="1" latinLnBrk="0" hangingPunct="1">
        <a:spcBef>
          <a:spcPct val="20000"/>
        </a:spcBef>
        <a:buClr>
          <a:schemeClr val="accent6">
            <a:lumMod val="75000"/>
          </a:schemeClr>
        </a:buClr>
        <a:buFont typeface="Arial"/>
        <a:buChar char="•"/>
        <a:defRPr sz="2200" kern="1200">
          <a:solidFill>
            <a:schemeClr val="tx1"/>
          </a:solidFill>
          <a:latin typeface="+mn-lt"/>
          <a:ea typeface="+mn-ea"/>
          <a:cs typeface="+mn-cs"/>
        </a:defRPr>
      </a:lvl1pPr>
      <a:lvl2pPr marL="401638" indent="-231775"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2pPr>
      <a:lvl3pPr marL="519113" indent="-180975"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687388" indent="-168275" algn="l" defTabSz="457200" rtl="0" eaLnBrk="1" latinLnBrk="0" hangingPunct="1">
        <a:spcBef>
          <a:spcPct val="20000"/>
        </a:spcBef>
        <a:buClr>
          <a:schemeClr val="accent6">
            <a:lumMod val="75000"/>
          </a:schemeClr>
        </a:buClr>
        <a:buFont typeface="Arial"/>
        <a:buChar char="–"/>
        <a:tabLst/>
        <a:defRPr sz="1800" kern="1200">
          <a:solidFill>
            <a:schemeClr val="tx1"/>
          </a:solidFill>
          <a:latin typeface="+mn-lt"/>
          <a:ea typeface="+mn-ea"/>
          <a:cs typeface="+mn-cs"/>
        </a:defRPr>
      </a:lvl4pPr>
      <a:lvl5pPr marL="857250" indent="-169863" algn="l" defTabSz="457200" rtl="0" eaLnBrk="1" latinLnBrk="0" hangingPunct="1">
        <a:spcBef>
          <a:spcPct val="20000"/>
        </a:spcBef>
        <a:buClr>
          <a:schemeClr val="accent6">
            <a:lumMod val="75000"/>
          </a:schemeClr>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sepjobs.militaryonesource.mi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msepjobs.militaryonesource.mi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msepjob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www.linkedin.com/groups/Military-Spouse-Employment-Partnership-MSEP-4159976" TargetMode="External"/><Relationship Id="rId4" Type="http://schemas.openxmlformats.org/officeDocument/2006/relationships/hyperlink" Target="https://www.facebook.com/#!/MSEPOnlin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msepjobs.militaryonesource.mil"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militaryonesource.mi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myseco.militaryonesource.mil/Portal/Account/Login?ReturnUrl=/Porta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sepjobs.militaryonesource.mi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iportal.acc.af.mil/myca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yseco.militaryonesource.mi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sz="3200" b="1" dirty="0" smtClean="0"/>
              <a:t>Spouse Educatio</a:t>
            </a:r>
            <a:r>
              <a:rPr lang="en-US" dirty="0" smtClean="0"/>
              <a:t>n and Career Opportunities Program</a:t>
            </a:r>
            <a:endParaRPr lang="en-US" sz="3200" b="1" dirty="0"/>
          </a:p>
        </p:txBody>
      </p:sp>
      <p:sp>
        <p:nvSpPr>
          <p:cNvPr id="10" name="Presenter Name"/>
          <p:cNvSpPr>
            <a:spLocks noGrp="1"/>
          </p:cNvSpPr>
          <p:nvPr>
            <p:ph type="subTitle" idx="1"/>
          </p:nvPr>
        </p:nvSpPr>
        <p:spPr/>
        <p:txBody>
          <a:bodyPr/>
          <a:lstStyle/>
          <a:p>
            <a:pPr algn="ctr"/>
            <a:r>
              <a:rPr lang="en-US" dirty="0" smtClean="0">
                <a:solidFill>
                  <a:schemeClr val="tx1"/>
                </a:solidFill>
              </a:rPr>
              <a:t>Presenter Name</a:t>
            </a:r>
            <a:endParaRPr lang="en-US" dirty="0">
              <a:solidFill>
                <a:schemeClr val="tx1"/>
              </a:solidFill>
            </a:endParaRPr>
          </a:p>
        </p:txBody>
      </p:sp>
      <p:sp>
        <p:nvSpPr>
          <p:cNvPr id="4" name="Date Placeholder"/>
          <p:cNvSpPr>
            <a:spLocks noGrp="1"/>
          </p:cNvSpPr>
          <p:nvPr>
            <p:ph type="dt" sz="half" idx="10"/>
          </p:nvPr>
        </p:nvSpPr>
        <p:spPr/>
        <p:txBody>
          <a:bodyPr/>
          <a:lstStyle/>
          <a:p>
            <a:fld id="{C6B48972-99F6-452E-BF02-2DC3B33B3AC5}" type="datetime1">
              <a:rPr lang="en-US" smtClean="0"/>
              <a:t>1/24/2014</a:t>
            </a:fld>
            <a:endParaRPr lang="en-US" dirty="0"/>
          </a:p>
        </p:txBody>
      </p:sp>
      <p:sp>
        <p:nvSpPr>
          <p:cNvPr id="6" name="Slide Number Placeholder"/>
          <p:cNvSpPr>
            <a:spLocks noGrp="1"/>
          </p:cNvSpPr>
          <p:nvPr>
            <p:ph type="sldNum" sz="quarter" idx="12"/>
          </p:nvPr>
        </p:nvSpPr>
        <p:spPr/>
        <p:txBody>
          <a:bodyPr/>
          <a:lstStyle/>
          <a:p>
            <a:fld id="{06F3687E-023C-6D42-93D8-2F53A3EEE9B2}" type="slidenum">
              <a:rPr lang="en-US" smtClean="0"/>
              <a:pPr/>
              <a:t>1</a:t>
            </a:fld>
            <a:endParaRPr lang="en-US" dirty="0"/>
          </a:p>
        </p:txBody>
      </p:sp>
    </p:spTree>
    <p:extLst>
      <p:ext uri="{BB962C8B-B14F-4D97-AF65-F5344CB8AC3E}">
        <p14:creationId xmlns:p14="http://schemas.microsoft.com/office/powerpoint/2010/main" val="3955982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p:cNvSpPr>
            <a:spLocks noGrp="1"/>
          </p:cNvSpPr>
          <p:nvPr>
            <p:ph type="title"/>
          </p:nvPr>
        </p:nvSpPr>
        <p:spPr/>
        <p:txBody>
          <a:bodyPr/>
          <a:lstStyle/>
          <a:p>
            <a:pPr algn="ctr"/>
            <a:r>
              <a:rPr lang="en-US" dirty="0" smtClean="0"/>
              <a:t/>
            </a:r>
            <a:br>
              <a:rPr lang="en-US" dirty="0" smtClean="0"/>
            </a:br>
            <a:r>
              <a:rPr lang="en-US" dirty="0" smtClean="0"/>
              <a:t>MSEP Career Portal</a:t>
            </a:r>
            <a:br>
              <a:rPr lang="en-US" dirty="0" smtClean="0"/>
            </a:br>
            <a:r>
              <a:rPr lang="en-US" dirty="0" smtClean="0">
                <a:hlinkClick r:id="rId3"/>
              </a:rPr>
              <a:t>https://</a:t>
            </a:r>
            <a:r>
              <a:rPr lang="en-US" sz="2400" dirty="0" smtClean="0">
                <a:hlinkClick r:id="rId3"/>
              </a:rPr>
              <a:t>msepjobs.militaryonesource.mil</a:t>
            </a:r>
            <a:r>
              <a:rPr lang="en-US" sz="2400" dirty="0" smtClean="0"/>
              <a:t/>
            </a:r>
            <a:br>
              <a:rPr lang="en-US" sz="2400" dirty="0" smtClean="0"/>
            </a:br>
            <a:endParaRPr lang="en-US" sz="2400" dirty="0"/>
          </a:p>
        </p:txBody>
      </p:sp>
      <p:sp>
        <p:nvSpPr>
          <p:cNvPr id="2" name="Content"/>
          <p:cNvSpPr>
            <a:spLocks noGrp="1"/>
          </p:cNvSpPr>
          <p:nvPr>
            <p:ph idx="1"/>
          </p:nvPr>
        </p:nvSpPr>
        <p:spPr>
          <a:xfrm>
            <a:off x="6188034" y="1295400"/>
            <a:ext cx="2803566" cy="5257800"/>
          </a:xfrm>
        </p:spPr>
        <p:txBody>
          <a:bodyPr>
            <a:noAutofit/>
          </a:bodyPr>
          <a:lstStyle/>
          <a:p>
            <a:pPr marL="404812" indent="-285750">
              <a:spcAft>
                <a:spcPts val="1200"/>
              </a:spcAft>
              <a:buClr>
                <a:schemeClr val="accent6"/>
              </a:buClr>
              <a:buFont typeface="Arial" pitchFamily="34" charset="0"/>
              <a:buChar char="•"/>
            </a:pPr>
            <a:r>
              <a:rPr lang="en-US" sz="1800" dirty="0"/>
              <a:t>Job search to filter job  opportunities</a:t>
            </a:r>
          </a:p>
          <a:p>
            <a:pPr marL="404812" indent="-285750">
              <a:spcAft>
                <a:spcPts val="1200"/>
              </a:spcAft>
              <a:buClr>
                <a:schemeClr val="accent6"/>
              </a:buClr>
              <a:buFont typeface="Arial" pitchFamily="34" charset="0"/>
              <a:buChar char="•"/>
            </a:pPr>
            <a:r>
              <a:rPr lang="en-US" sz="1800" dirty="0"/>
              <a:t>Step-by-step resume builder simplifies creating resumes</a:t>
            </a:r>
          </a:p>
          <a:p>
            <a:pPr marL="404812" indent="-285750">
              <a:spcAft>
                <a:spcPts val="1200"/>
              </a:spcAft>
              <a:buClr>
                <a:schemeClr val="accent6"/>
              </a:buClr>
              <a:buFont typeface="Arial" pitchFamily="34" charset="0"/>
              <a:buChar char="•"/>
            </a:pPr>
            <a:r>
              <a:rPr lang="en-US" sz="1800" dirty="0"/>
              <a:t>Distinct partner profile pages to connect directly with company websites </a:t>
            </a:r>
          </a:p>
          <a:p>
            <a:pPr marL="404812" indent="-285750">
              <a:spcAft>
                <a:spcPts val="1200"/>
              </a:spcAft>
              <a:buClr>
                <a:schemeClr val="accent6"/>
              </a:buClr>
              <a:buFont typeface="Arial" pitchFamily="34" charset="0"/>
              <a:buChar char="•"/>
            </a:pPr>
            <a:r>
              <a:rPr lang="en-US" sz="1800" dirty="0"/>
              <a:t>Resources for spouses and partners </a:t>
            </a:r>
            <a:endParaRPr lang="en-US" sz="1800" b="1" dirty="0"/>
          </a:p>
        </p:txBody>
      </p:sp>
      <p:pic>
        <p:nvPicPr>
          <p:cNvPr id="10" name="MySeco Screenshot" descr="MSEP Career Portal website screenshot"/>
          <p:cNvPicPr>
            <a:picLocks noChangeAspect="1" noChangeArrowheads="1"/>
          </p:cNvPicPr>
          <p:nvPr/>
        </p:nvPicPr>
        <p:blipFill>
          <a:blip r:embed="rId4" cstate="print"/>
          <a:srcRect l="9982" t="11111" r="11739" b="4444"/>
          <a:stretch>
            <a:fillRect/>
          </a:stretch>
        </p:blipFill>
        <p:spPr bwMode="auto">
          <a:xfrm>
            <a:off x="228600" y="1128395"/>
            <a:ext cx="5943600" cy="5370723"/>
          </a:xfrm>
          <a:prstGeom prst="rect">
            <a:avLst/>
          </a:prstGeom>
          <a:noFill/>
          <a:ln w="9525">
            <a:solidFill>
              <a:schemeClr val="bg1"/>
            </a:solidFill>
            <a:miter lim="800000"/>
            <a:headEnd/>
            <a:tailEnd/>
          </a:ln>
        </p:spPr>
      </p:pic>
      <p:sp>
        <p:nvSpPr>
          <p:cNvPr id="7" name="Date Placeholder 6"/>
          <p:cNvSpPr>
            <a:spLocks noGrp="1"/>
          </p:cNvSpPr>
          <p:nvPr>
            <p:ph type="dt" sz="half" idx="10"/>
          </p:nvPr>
        </p:nvSpPr>
        <p:spPr/>
        <p:txBody>
          <a:bodyPr/>
          <a:lstStyle/>
          <a:p>
            <a:fld id="{379D5324-AD2D-48EB-B1D4-ECE77A5ADB81}" type="datetime1">
              <a:rPr lang="en-US" smtClean="0"/>
              <a:t>1/24/2014</a:t>
            </a:fld>
            <a:endParaRPr lang="en-US" dirty="0"/>
          </a:p>
        </p:txBody>
      </p:sp>
      <p:sp>
        <p:nvSpPr>
          <p:cNvPr id="8" name="Footer Placeholder 7"/>
          <p:cNvSpPr>
            <a:spLocks noGrp="1"/>
          </p:cNvSpPr>
          <p:nvPr>
            <p:ph type="ftr" sz="quarter" idx="11"/>
          </p:nvPr>
        </p:nvSpPr>
        <p:spPr/>
        <p:txBody>
          <a:bodyPr/>
          <a:lstStyle/>
          <a:p>
            <a:r>
              <a:rPr lang="en-US" dirty="0" smtClean="0"/>
              <a:t>MySECO Website Launch</a:t>
            </a:r>
            <a:endParaRPr lang="en-US" dirty="0"/>
          </a:p>
        </p:txBody>
      </p:sp>
      <p:sp>
        <p:nvSpPr>
          <p:cNvPr id="9" name="Slide Number Placeholder 8"/>
          <p:cNvSpPr>
            <a:spLocks noGrp="1"/>
          </p:cNvSpPr>
          <p:nvPr>
            <p:ph type="sldNum" sz="quarter" idx="12"/>
          </p:nvPr>
        </p:nvSpPr>
        <p:spPr/>
        <p:txBody>
          <a:bodyPr/>
          <a:lstStyle/>
          <a:p>
            <a:fld id="{06F3687E-023C-6D42-93D8-2F53A3EEE9B2}" type="slidenum">
              <a:rPr lang="en-US" smtClean="0"/>
              <a:t>10</a:t>
            </a:fld>
            <a:endParaRPr lang="en-US" dirty="0"/>
          </a:p>
        </p:txBody>
      </p:sp>
    </p:spTree>
    <p:extLst>
      <p:ext uri="{BB962C8B-B14F-4D97-AF65-F5344CB8AC3E}">
        <p14:creationId xmlns:p14="http://schemas.microsoft.com/office/powerpoint/2010/main" val="3897564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sz="3200" dirty="0"/>
              <a:t>SECO Support to Spouses and </a:t>
            </a:r>
            <a:r>
              <a:rPr lang="en-US" sz="3200" dirty="0" smtClean="0"/>
              <a:t>SECO Services</a:t>
            </a:r>
            <a:endParaRPr lang="en-US" sz="3200" dirty="0"/>
          </a:p>
        </p:txBody>
      </p:sp>
      <p:sp>
        <p:nvSpPr>
          <p:cNvPr id="4" name="Content"/>
          <p:cNvSpPr>
            <a:spLocks noGrp="1"/>
          </p:cNvSpPr>
          <p:nvPr>
            <p:ph sz="half" idx="2"/>
          </p:nvPr>
        </p:nvSpPr>
        <p:spPr>
          <a:xfrm>
            <a:off x="457200" y="1548678"/>
            <a:ext cx="8077200" cy="4775921"/>
          </a:xfrm>
        </p:spPr>
        <p:txBody>
          <a:bodyPr/>
          <a:lstStyle/>
          <a:p>
            <a:r>
              <a:rPr lang="en-US" dirty="0">
                <a:solidFill>
                  <a:srgbClr val="C00000"/>
                </a:solidFill>
              </a:rPr>
              <a:t>Military OneSource SECO Career Center Counseling</a:t>
            </a:r>
          </a:p>
          <a:p>
            <a:r>
              <a:rPr lang="en-US" dirty="0"/>
              <a:t>Hiring Our Heroes Career Fairs</a:t>
            </a:r>
          </a:p>
          <a:p>
            <a:r>
              <a:rPr lang="en-US" dirty="0" smtClean="0">
                <a:solidFill>
                  <a:srgbClr val="C00000"/>
                </a:solidFill>
              </a:rPr>
              <a:t>Military Spouse eMentoring Leadership Program</a:t>
            </a:r>
            <a:endParaRPr lang="en-US" dirty="0">
              <a:solidFill>
                <a:srgbClr val="C00000"/>
              </a:solidFill>
            </a:endParaRPr>
          </a:p>
          <a:p>
            <a:r>
              <a:rPr lang="en-US" dirty="0"/>
              <a:t>Spouse Ambassador </a:t>
            </a:r>
            <a:r>
              <a:rPr lang="en-US" dirty="0" smtClean="0"/>
              <a:t>Network</a:t>
            </a:r>
            <a:endParaRPr lang="en-US" dirty="0"/>
          </a:p>
          <a:p>
            <a:r>
              <a:rPr lang="en-US" dirty="0">
                <a:solidFill>
                  <a:srgbClr val="C00000"/>
                </a:solidFill>
              </a:rPr>
              <a:t>MSEP </a:t>
            </a:r>
            <a:r>
              <a:rPr lang="en-US" dirty="0" smtClean="0">
                <a:solidFill>
                  <a:srgbClr val="C00000"/>
                </a:solidFill>
              </a:rPr>
              <a:t>Installation Services </a:t>
            </a:r>
            <a:r>
              <a:rPr lang="en-US" dirty="0">
                <a:solidFill>
                  <a:srgbClr val="C00000"/>
                </a:solidFill>
              </a:rPr>
              <a:t>Support </a:t>
            </a:r>
          </a:p>
          <a:p>
            <a:pPr lvl="1"/>
            <a:r>
              <a:rPr lang="en-US" dirty="0" smtClean="0"/>
              <a:t>Connections for installation employment </a:t>
            </a:r>
            <a:r>
              <a:rPr lang="en-US" dirty="0"/>
              <a:t>r</a:t>
            </a:r>
            <a:r>
              <a:rPr lang="en-US" dirty="0" smtClean="0"/>
              <a:t>eadiness providers to </a:t>
            </a:r>
            <a:br>
              <a:rPr lang="en-US" dirty="0" smtClean="0"/>
            </a:br>
            <a:r>
              <a:rPr lang="en-US" dirty="0" smtClean="0"/>
              <a:t>Hiring Our Heroes and </a:t>
            </a:r>
            <a:r>
              <a:rPr lang="en-US" dirty="0"/>
              <a:t>l</a:t>
            </a:r>
            <a:r>
              <a:rPr lang="en-US" dirty="0" smtClean="0"/>
              <a:t>ocal employment</a:t>
            </a:r>
            <a:endParaRPr lang="en-US" dirty="0"/>
          </a:p>
          <a:p>
            <a:pPr lvl="1"/>
            <a:r>
              <a:rPr lang="en-US" dirty="0" smtClean="0"/>
              <a:t>Connections </a:t>
            </a:r>
            <a:r>
              <a:rPr lang="en-US" dirty="0"/>
              <a:t>for </a:t>
            </a:r>
            <a:r>
              <a:rPr lang="en-US" dirty="0" smtClean="0"/>
              <a:t>installations </a:t>
            </a:r>
            <a:r>
              <a:rPr lang="en-US" dirty="0"/>
              <a:t>to MSEP </a:t>
            </a:r>
            <a:r>
              <a:rPr lang="en-US" dirty="0" smtClean="0"/>
              <a:t>partners </a:t>
            </a:r>
            <a:endParaRPr lang="en-US" dirty="0"/>
          </a:p>
          <a:p>
            <a:pPr lvl="1"/>
            <a:r>
              <a:rPr lang="en-US" dirty="0"/>
              <a:t>Webinars, </a:t>
            </a:r>
            <a:r>
              <a:rPr lang="en-US" dirty="0" smtClean="0"/>
              <a:t>training and information </a:t>
            </a:r>
            <a:r>
              <a:rPr lang="en-US" dirty="0"/>
              <a:t>for </a:t>
            </a:r>
            <a:r>
              <a:rPr lang="en-US" dirty="0" smtClean="0"/>
              <a:t>partners </a:t>
            </a:r>
            <a:r>
              <a:rPr lang="en-US" dirty="0"/>
              <a:t>and </a:t>
            </a:r>
            <a:r>
              <a:rPr lang="en-US" dirty="0" smtClean="0"/>
              <a:t>installations</a:t>
            </a:r>
          </a:p>
          <a:p>
            <a:pPr lvl="1"/>
            <a:r>
              <a:rPr lang="en-US" dirty="0" smtClean="0"/>
              <a:t>Monthly meetings with military services to develop and steer programming</a:t>
            </a:r>
            <a:endParaRPr lang="en-US" dirty="0"/>
          </a:p>
          <a:p>
            <a:endParaRPr lang="en-US" dirty="0"/>
          </a:p>
        </p:txBody>
      </p:sp>
      <p:sp>
        <p:nvSpPr>
          <p:cNvPr id="7" name="Date Placeholder 6"/>
          <p:cNvSpPr>
            <a:spLocks noGrp="1"/>
          </p:cNvSpPr>
          <p:nvPr>
            <p:ph type="dt" sz="half" idx="10"/>
          </p:nvPr>
        </p:nvSpPr>
        <p:spPr/>
        <p:txBody>
          <a:bodyPr/>
          <a:lstStyle/>
          <a:p>
            <a:fld id="{379D5324-AD2D-48EB-B1D4-ECE77A5ADB81}" type="datetime1">
              <a:rPr lang="en-US" smtClean="0"/>
              <a:t>1/24/2014</a:t>
            </a:fld>
            <a:endParaRPr lang="en-US" dirty="0"/>
          </a:p>
        </p:txBody>
      </p:sp>
      <p:sp>
        <p:nvSpPr>
          <p:cNvPr id="9" name="Slide Number Placeholder 8"/>
          <p:cNvSpPr>
            <a:spLocks noGrp="1"/>
          </p:cNvSpPr>
          <p:nvPr>
            <p:ph type="sldNum" sz="quarter" idx="12"/>
          </p:nvPr>
        </p:nvSpPr>
        <p:spPr/>
        <p:txBody>
          <a:bodyPr/>
          <a:lstStyle/>
          <a:p>
            <a:fld id="{06F3687E-023C-6D42-93D8-2F53A3EEE9B2}" type="slidenum">
              <a:rPr lang="en-US" smtClean="0"/>
              <a:t>11</a:t>
            </a:fld>
            <a:endParaRPr lang="en-US" dirty="0"/>
          </a:p>
        </p:txBody>
      </p:sp>
    </p:spTree>
    <p:extLst>
      <p:ext uri="{BB962C8B-B14F-4D97-AF65-F5344CB8AC3E}">
        <p14:creationId xmlns:p14="http://schemas.microsoft.com/office/powerpoint/2010/main" val="1523881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sz="3200" dirty="0" smtClean="0"/>
              <a:t>SECO </a:t>
            </a:r>
            <a:r>
              <a:rPr lang="en-US" sz="3200" dirty="0"/>
              <a:t>Progress to Date</a:t>
            </a:r>
            <a:r>
              <a:rPr lang="en-US" sz="2800" dirty="0"/>
              <a:t/>
            </a:r>
            <a:br>
              <a:rPr lang="en-US" sz="2800" dirty="0"/>
            </a:br>
            <a:r>
              <a:rPr lang="en-US" sz="1800" i="1" dirty="0"/>
              <a:t>(as of </a:t>
            </a:r>
            <a:r>
              <a:rPr lang="en-US" sz="1800" i="1" dirty="0" smtClean="0"/>
              <a:t>October 1, </a:t>
            </a:r>
            <a:r>
              <a:rPr lang="en-US" sz="1800" i="1" dirty="0"/>
              <a:t>2013)</a:t>
            </a:r>
            <a:endParaRPr lang="en-US" sz="1800" dirty="0"/>
          </a:p>
        </p:txBody>
      </p:sp>
      <p:sp>
        <p:nvSpPr>
          <p:cNvPr id="4" name="Content"/>
          <p:cNvSpPr>
            <a:spLocks noGrp="1"/>
          </p:cNvSpPr>
          <p:nvPr>
            <p:ph sz="half" idx="2"/>
          </p:nvPr>
        </p:nvSpPr>
        <p:spPr>
          <a:xfrm>
            <a:off x="457200" y="1572429"/>
            <a:ext cx="7924800" cy="4675971"/>
          </a:xfrm>
        </p:spPr>
        <p:txBody>
          <a:bodyPr/>
          <a:lstStyle/>
          <a:p>
            <a:pPr marL="465138" indent="-233363">
              <a:spcBef>
                <a:spcPct val="0"/>
              </a:spcBef>
              <a:spcAft>
                <a:spcPts val="600"/>
              </a:spcAft>
            </a:pPr>
            <a:r>
              <a:rPr lang="en-US" sz="2200" b="1" dirty="0">
                <a:solidFill>
                  <a:srgbClr val="C00000"/>
                </a:solidFill>
              </a:rPr>
              <a:t>More than </a:t>
            </a:r>
            <a:r>
              <a:rPr lang="en-US" sz="2200" b="1" dirty="0" smtClean="0">
                <a:solidFill>
                  <a:srgbClr val="C00000"/>
                </a:solidFill>
              </a:rPr>
              <a:t>1.3 </a:t>
            </a:r>
            <a:r>
              <a:rPr lang="en-US" sz="2200" b="1" dirty="0">
                <a:solidFill>
                  <a:srgbClr val="C00000"/>
                </a:solidFill>
              </a:rPr>
              <a:t>million</a:t>
            </a:r>
            <a:r>
              <a:rPr lang="en-US" sz="2200" dirty="0"/>
              <a:t> employer jobs </a:t>
            </a:r>
            <a:r>
              <a:rPr lang="en-US" sz="2200" dirty="0" smtClean="0"/>
              <a:t>have been posted </a:t>
            </a:r>
            <a:r>
              <a:rPr lang="en-US" sz="2200" dirty="0"/>
              <a:t>on </a:t>
            </a:r>
            <a:r>
              <a:rPr lang="en-US" sz="2200" dirty="0">
                <a:hlinkClick r:id="rId3"/>
              </a:rPr>
              <a:t>https://msepjobs.militaryonesource.mil</a:t>
            </a:r>
            <a:r>
              <a:rPr lang="en-US" sz="2200" dirty="0"/>
              <a:t>  since June 29, </a:t>
            </a:r>
            <a:r>
              <a:rPr lang="en-US" sz="2200" dirty="0" smtClean="0"/>
              <a:t>2011.</a:t>
            </a:r>
            <a:endParaRPr lang="en-US" sz="2200" dirty="0"/>
          </a:p>
          <a:p>
            <a:pPr marL="465138" indent="-233363">
              <a:spcBef>
                <a:spcPct val="0"/>
              </a:spcBef>
              <a:spcAft>
                <a:spcPts val="600"/>
              </a:spcAft>
            </a:pPr>
            <a:r>
              <a:rPr lang="en-US" b="1" dirty="0" smtClean="0">
                <a:solidFill>
                  <a:srgbClr val="C00000"/>
                </a:solidFill>
              </a:rPr>
              <a:t>55,000</a:t>
            </a:r>
            <a:r>
              <a:rPr lang="en-US" b="1" dirty="0" smtClean="0">
                <a:solidFill>
                  <a:srgbClr val="C00000"/>
                </a:solidFill>
              </a:rPr>
              <a:t>+</a:t>
            </a:r>
            <a:r>
              <a:rPr lang="en-US" dirty="0" smtClean="0"/>
              <a:t> </a:t>
            </a:r>
            <a:r>
              <a:rPr lang="en-US" sz="2200" dirty="0"/>
              <a:t>spouses </a:t>
            </a:r>
            <a:r>
              <a:rPr lang="en-US" sz="2200" dirty="0" smtClean="0"/>
              <a:t>have been hired </a:t>
            </a:r>
            <a:r>
              <a:rPr lang="en-US" sz="2200" dirty="0"/>
              <a:t>since June 29, 2011 launch of </a:t>
            </a:r>
            <a:r>
              <a:rPr lang="en-US" sz="2200" dirty="0" smtClean="0"/>
              <a:t>MSEP.</a:t>
            </a:r>
            <a:endParaRPr lang="en-US" sz="2200" dirty="0"/>
          </a:p>
          <a:p>
            <a:pPr marL="465138" indent="-233363">
              <a:spcBef>
                <a:spcPct val="0"/>
              </a:spcBef>
              <a:spcAft>
                <a:spcPts val="600"/>
              </a:spcAft>
            </a:pPr>
            <a:r>
              <a:rPr lang="en-US" b="1" dirty="0" smtClean="0">
                <a:solidFill>
                  <a:srgbClr val="C00000"/>
                </a:solidFill>
              </a:rPr>
              <a:t>200</a:t>
            </a:r>
            <a:r>
              <a:rPr lang="en-US" b="1" dirty="0" smtClean="0">
                <a:solidFill>
                  <a:srgbClr val="C00000"/>
                </a:solidFill>
              </a:rPr>
              <a:t>+</a:t>
            </a:r>
            <a:r>
              <a:rPr lang="en-US" sz="2200" b="1" dirty="0" smtClean="0">
                <a:solidFill>
                  <a:srgbClr val="C00000"/>
                </a:solidFill>
              </a:rPr>
              <a:t> </a:t>
            </a:r>
            <a:r>
              <a:rPr lang="en-US" sz="2200" dirty="0"/>
              <a:t>companies are current MSEP </a:t>
            </a:r>
            <a:r>
              <a:rPr lang="en-US" sz="2200" dirty="0" smtClean="0"/>
              <a:t>partners.</a:t>
            </a:r>
            <a:endParaRPr lang="en-US" sz="2200" dirty="0"/>
          </a:p>
          <a:p>
            <a:pPr marL="465138" indent="-233363">
              <a:spcBef>
                <a:spcPct val="0"/>
              </a:spcBef>
              <a:spcAft>
                <a:spcPts val="600"/>
              </a:spcAft>
            </a:pPr>
            <a:r>
              <a:rPr lang="en-US" b="1" dirty="0" smtClean="0">
                <a:solidFill>
                  <a:srgbClr val="C00000"/>
                </a:solidFill>
              </a:rPr>
              <a:t>138,000</a:t>
            </a:r>
            <a:r>
              <a:rPr lang="en-US" b="1" dirty="0">
                <a:solidFill>
                  <a:srgbClr val="C00000"/>
                </a:solidFill>
              </a:rPr>
              <a:t>+ </a:t>
            </a:r>
            <a:r>
              <a:rPr lang="en-US" sz="2200" dirty="0"/>
              <a:t>military spouses </a:t>
            </a:r>
            <a:r>
              <a:rPr lang="en-US" sz="2200" dirty="0" smtClean="0"/>
              <a:t>were provided </a:t>
            </a:r>
            <a:r>
              <a:rPr lang="en-US" sz="2200" dirty="0"/>
              <a:t>career counseling through the Military OneSource Spouse Career Center in </a:t>
            </a:r>
            <a:r>
              <a:rPr lang="en-US" sz="2200" dirty="0" smtClean="0"/>
              <a:t>FY13</a:t>
            </a:r>
            <a:r>
              <a:rPr lang="en-US" sz="2200" dirty="0" smtClean="0"/>
              <a:t>.</a:t>
            </a:r>
            <a:endParaRPr lang="en-US" sz="2200" dirty="0"/>
          </a:p>
        </p:txBody>
      </p:sp>
      <p:sp>
        <p:nvSpPr>
          <p:cNvPr id="7" name="Date Placeholder 6"/>
          <p:cNvSpPr>
            <a:spLocks noGrp="1"/>
          </p:cNvSpPr>
          <p:nvPr>
            <p:ph type="dt" sz="half" idx="10"/>
          </p:nvPr>
        </p:nvSpPr>
        <p:spPr/>
        <p:txBody>
          <a:bodyPr/>
          <a:lstStyle/>
          <a:p>
            <a:fld id="{379D5324-AD2D-48EB-B1D4-ECE77A5ADB81}" type="datetime1">
              <a:rPr lang="en-US" smtClean="0"/>
              <a:t>1/24/2014</a:t>
            </a:fld>
            <a:endParaRPr lang="en-US" dirty="0"/>
          </a:p>
        </p:txBody>
      </p:sp>
      <p:sp>
        <p:nvSpPr>
          <p:cNvPr id="9" name="Slide Number Placeholder 8"/>
          <p:cNvSpPr>
            <a:spLocks noGrp="1"/>
          </p:cNvSpPr>
          <p:nvPr>
            <p:ph type="sldNum" sz="quarter" idx="12"/>
          </p:nvPr>
        </p:nvSpPr>
        <p:spPr/>
        <p:txBody>
          <a:bodyPr/>
          <a:lstStyle/>
          <a:p>
            <a:fld id="{06F3687E-023C-6D42-93D8-2F53A3EEE9B2}" type="slidenum">
              <a:rPr lang="en-US" smtClean="0"/>
              <a:t>12</a:t>
            </a:fld>
            <a:endParaRPr lang="en-US" dirty="0"/>
          </a:p>
        </p:txBody>
      </p:sp>
    </p:spTree>
    <p:extLst>
      <p:ext uri="{BB962C8B-B14F-4D97-AF65-F5344CB8AC3E}">
        <p14:creationId xmlns:p14="http://schemas.microsoft.com/office/powerpoint/2010/main" val="1946531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sz="3200" dirty="0" smtClean="0"/>
              <a:t>Spouse Ambassador Network</a:t>
            </a:r>
            <a:endParaRPr lang="en-US" sz="3200" dirty="0"/>
          </a:p>
        </p:txBody>
      </p:sp>
      <p:sp>
        <p:nvSpPr>
          <p:cNvPr id="3" name="Content"/>
          <p:cNvSpPr>
            <a:spLocks noGrp="1"/>
          </p:cNvSpPr>
          <p:nvPr>
            <p:ph sz="half" idx="1"/>
          </p:nvPr>
        </p:nvSpPr>
        <p:spPr>
          <a:xfrm>
            <a:off x="429904" y="1280615"/>
            <a:ext cx="8458200" cy="5257800"/>
          </a:xfrm>
        </p:spPr>
        <p:txBody>
          <a:bodyPr>
            <a:normAutofit/>
          </a:bodyPr>
          <a:lstStyle/>
          <a:p>
            <a:pPr marL="0" lvl="0" indent="0" algn="ctr">
              <a:spcAft>
                <a:spcPts val="2400"/>
              </a:spcAft>
              <a:buNone/>
            </a:pPr>
            <a:r>
              <a:rPr lang="en-US" sz="3600" b="1" i="1" dirty="0" smtClean="0"/>
              <a:t>Mission</a:t>
            </a:r>
          </a:p>
          <a:p>
            <a:pPr marL="0" lvl="0" indent="0" algn="ctr">
              <a:buNone/>
            </a:pPr>
            <a:r>
              <a:rPr lang="en-US" sz="3200" i="1" dirty="0" smtClean="0"/>
              <a:t>To </a:t>
            </a:r>
            <a:r>
              <a:rPr lang="en-US" sz="3200" i="1" dirty="0"/>
              <a:t>educate, </a:t>
            </a:r>
            <a:r>
              <a:rPr lang="en-US" sz="3200" i="1" dirty="0" smtClean="0"/>
              <a:t>empower </a:t>
            </a:r>
            <a:r>
              <a:rPr lang="en-US" sz="3200" i="1" dirty="0"/>
              <a:t>and mentor military spouses to encourage career fulfillment by promoting and sharing resources while facilitating effective relationships with local and national </a:t>
            </a:r>
            <a:r>
              <a:rPr lang="en-US" sz="3200" i="1" dirty="0" smtClean="0"/>
              <a:t>stakeholders</a:t>
            </a:r>
          </a:p>
          <a:p>
            <a:pPr marL="169863" lvl="1" indent="0">
              <a:buNone/>
            </a:pPr>
            <a:endParaRPr lang="en-US" dirty="0" smtClean="0"/>
          </a:p>
          <a:p>
            <a:pPr lvl="1"/>
            <a:endParaRPr lang="en-US" dirty="0"/>
          </a:p>
          <a:p>
            <a:pPr marL="169863" lvl="1" indent="0">
              <a:buNone/>
            </a:pPr>
            <a:endParaRPr lang="en-US" dirty="0"/>
          </a:p>
        </p:txBody>
      </p:sp>
      <p:sp>
        <p:nvSpPr>
          <p:cNvPr id="5" name="Date Placeholder 4"/>
          <p:cNvSpPr>
            <a:spLocks noGrp="1"/>
          </p:cNvSpPr>
          <p:nvPr>
            <p:ph type="dt" sz="half" idx="10"/>
          </p:nvPr>
        </p:nvSpPr>
        <p:spPr/>
        <p:txBody>
          <a:bodyPr/>
          <a:lstStyle/>
          <a:p>
            <a:fld id="{20DCECA2-234D-4E88-A6E2-804C92086592}" type="datetime1">
              <a:rPr lang="en-US" smtClean="0"/>
              <a:t>1/24/2014</a:t>
            </a:fld>
            <a:endParaRPr lang="en-US" dirty="0"/>
          </a:p>
        </p:txBody>
      </p:sp>
      <p:sp>
        <p:nvSpPr>
          <p:cNvPr id="7" name="Slide Number Placeholder 6"/>
          <p:cNvSpPr>
            <a:spLocks noGrp="1"/>
          </p:cNvSpPr>
          <p:nvPr>
            <p:ph type="sldNum" sz="quarter" idx="12"/>
          </p:nvPr>
        </p:nvSpPr>
        <p:spPr/>
        <p:txBody>
          <a:bodyPr/>
          <a:lstStyle/>
          <a:p>
            <a:fld id="{06F3687E-023C-6D42-93D8-2F53A3EEE9B2}" type="slidenum">
              <a:rPr lang="en-US" smtClean="0"/>
              <a:t>13</a:t>
            </a:fld>
            <a:endParaRPr lang="en-US" dirty="0"/>
          </a:p>
        </p:txBody>
      </p:sp>
    </p:spTree>
    <p:extLst>
      <p:ext uri="{BB962C8B-B14F-4D97-AF65-F5344CB8AC3E}">
        <p14:creationId xmlns:p14="http://schemas.microsoft.com/office/powerpoint/2010/main" val="1563581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sz="3200" dirty="0" smtClean="0"/>
              <a:t>Spouse Ambassador Network</a:t>
            </a:r>
            <a:endParaRPr lang="en-US" sz="3200" dirty="0"/>
          </a:p>
        </p:txBody>
      </p:sp>
      <p:sp>
        <p:nvSpPr>
          <p:cNvPr id="3" name="Content"/>
          <p:cNvSpPr>
            <a:spLocks noGrp="1"/>
          </p:cNvSpPr>
          <p:nvPr>
            <p:ph sz="half" idx="1"/>
          </p:nvPr>
        </p:nvSpPr>
        <p:spPr>
          <a:xfrm>
            <a:off x="457200" y="1295400"/>
            <a:ext cx="8458200" cy="5257800"/>
          </a:xfrm>
        </p:spPr>
        <p:txBody>
          <a:bodyPr>
            <a:normAutofit/>
          </a:bodyPr>
          <a:lstStyle/>
          <a:p>
            <a:pPr marL="0" lvl="0" indent="0">
              <a:buNone/>
            </a:pPr>
            <a:r>
              <a:rPr lang="en-US" sz="3200" dirty="0" smtClean="0"/>
              <a:t>The Spouse Ambassador Network has pledged to do the following:</a:t>
            </a:r>
          </a:p>
          <a:p>
            <a:pPr lvl="1">
              <a:buFont typeface="Arial" pitchFamily="34" charset="0"/>
              <a:buChar char="•"/>
            </a:pPr>
            <a:r>
              <a:rPr lang="en-US" sz="2500" b="1" dirty="0" smtClean="0"/>
              <a:t>Leverage</a:t>
            </a:r>
            <a:r>
              <a:rPr lang="en-US" sz="2500" dirty="0" smtClean="0"/>
              <a:t> existing networks of MSEP partners </a:t>
            </a:r>
          </a:p>
          <a:p>
            <a:pPr lvl="1">
              <a:buFont typeface="Arial" pitchFamily="34" charset="0"/>
              <a:buChar char="•"/>
            </a:pPr>
            <a:r>
              <a:rPr lang="en-US" sz="2500" b="1" dirty="0" smtClean="0"/>
              <a:t>Share </a:t>
            </a:r>
            <a:r>
              <a:rPr lang="en-US" sz="2500" dirty="0" smtClean="0"/>
              <a:t>information across multiple platforms </a:t>
            </a:r>
          </a:p>
          <a:p>
            <a:pPr lvl="1">
              <a:buFont typeface="Arial" pitchFamily="34" charset="0"/>
              <a:buChar char="•"/>
            </a:pPr>
            <a:r>
              <a:rPr lang="en-US" sz="2500" b="1" dirty="0" smtClean="0"/>
              <a:t>Create</a:t>
            </a:r>
            <a:r>
              <a:rPr lang="en-US" sz="2500" dirty="0" smtClean="0"/>
              <a:t> a unified message and source of accurate information about SECO and partner resources </a:t>
            </a:r>
          </a:p>
          <a:p>
            <a:pPr lvl="1">
              <a:buFont typeface="Arial" pitchFamily="34" charset="0"/>
              <a:buChar char="•"/>
            </a:pPr>
            <a:r>
              <a:rPr lang="en-US" sz="2500" b="1" dirty="0" smtClean="0"/>
              <a:t>Build</a:t>
            </a:r>
            <a:r>
              <a:rPr lang="en-US" sz="2500" dirty="0" smtClean="0"/>
              <a:t> a foundation from which additional networks can grow</a:t>
            </a:r>
          </a:p>
          <a:p>
            <a:pPr lvl="1">
              <a:buFont typeface="Arial" pitchFamily="34" charset="0"/>
              <a:buChar char="•"/>
            </a:pPr>
            <a:r>
              <a:rPr lang="en-US" sz="2500" b="1" dirty="0" smtClean="0"/>
              <a:t>Serve</a:t>
            </a:r>
            <a:r>
              <a:rPr lang="en-US" sz="2500" dirty="0" smtClean="0"/>
              <a:t> as a potential model for Spouse Ambassador Networks for all family programs </a:t>
            </a:r>
            <a:endParaRPr lang="en-US" sz="2500" dirty="0"/>
          </a:p>
          <a:p>
            <a:pPr marL="169863" lvl="1" indent="0">
              <a:buNone/>
            </a:pPr>
            <a:endParaRPr lang="en-US" dirty="0" smtClean="0"/>
          </a:p>
          <a:p>
            <a:pPr lvl="1"/>
            <a:endParaRPr lang="en-US" dirty="0"/>
          </a:p>
          <a:p>
            <a:pPr marL="169863" lvl="1" indent="0">
              <a:buNone/>
            </a:pPr>
            <a:endParaRPr lang="en-US" dirty="0"/>
          </a:p>
        </p:txBody>
      </p:sp>
      <p:sp>
        <p:nvSpPr>
          <p:cNvPr id="5" name="Date Placeholder 4"/>
          <p:cNvSpPr>
            <a:spLocks noGrp="1"/>
          </p:cNvSpPr>
          <p:nvPr>
            <p:ph type="dt" sz="half" idx="10"/>
          </p:nvPr>
        </p:nvSpPr>
        <p:spPr/>
        <p:txBody>
          <a:bodyPr/>
          <a:lstStyle/>
          <a:p>
            <a:fld id="{20DCECA2-234D-4E88-A6E2-804C92086592}" type="datetime1">
              <a:rPr lang="en-US" smtClean="0"/>
              <a:t>1/24/2014</a:t>
            </a:fld>
            <a:endParaRPr lang="en-US" dirty="0"/>
          </a:p>
        </p:txBody>
      </p:sp>
      <p:sp>
        <p:nvSpPr>
          <p:cNvPr id="7" name="Slide Number Placeholder 6"/>
          <p:cNvSpPr>
            <a:spLocks noGrp="1"/>
          </p:cNvSpPr>
          <p:nvPr>
            <p:ph type="sldNum" sz="quarter" idx="12"/>
          </p:nvPr>
        </p:nvSpPr>
        <p:spPr/>
        <p:txBody>
          <a:bodyPr/>
          <a:lstStyle/>
          <a:p>
            <a:fld id="{06F3687E-023C-6D42-93D8-2F53A3EEE9B2}" type="slidenum">
              <a:rPr lang="en-US" smtClean="0"/>
              <a:t>14</a:t>
            </a:fld>
            <a:endParaRPr lang="en-US" dirty="0"/>
          </a:p>
        </p:txBody>
      </p:sp>
    </p:spTree>
    <p:extLst>
      <p:ext uri="{BB962C8B-B14F-4D97-AF65-F5344CB8AC3E}">
        <p14:creationId xmlns:p14="http://schemas.microsoft.com/office/powerpoint/2010/main" val="1988259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sz="3200" dirty="0" smtClean="0"/>
              <a:t>Spouse Ambassador Network</a:t>
            </a:r>
            <a:endParaRPr lang="en-US" sz="3200" dirty="0"/>
          </a:p>
        </p:txBody>
      </p:sp>
      <p:sp>
        <p:nvSpPr>
          <p:cNvPr id="3" name="Content"/>
          <p:cNvSpPr>
            <a:spLocks noGrp="1"/>
          </p:cNvSpPr>
          <p:nvPr>
            <p:ph sz="half" idx="1"/>
          </p:nvPr>
        </p:nvSpPr>
        <p:spPr>
          <a:xfrm>
            <a:off x="457200" y="1295400"/>
            <a:ext cx="8458200" cy="5257800"/>
          </a:xfrm>
        </p:spPr>
        <p:txBody>
          <a:bodyPr>
            <a:normAutofit fontScale="92500" lnSpcReduction="10000"/>
          </a:bodyPr>
          <a:lstStyle/>
          <a:p>
            <a:pPr marL="0" lvl="0" indent="0">
              <a:buNone/>
            </a:pPr>
            <a:r>
              <a:rPr lang="en-US" sz="2800" dirty="0"/>
              <a:t>C</a:t>
            </a:r>
            <a:r>
              <a:rPr lang="en-US" sz="2800" dirty="0" smtClean="0"/>
              <a:t>ore group of MSEP partners launched the network and include the following:</a:t>
            </a:r>
            <a:endParaRPr lang="en-US" sz="2500" dirty="0" smtClean="0"/>
          </a:p>
          <a:p>
            <a:pPr marL="457200" lvl="2" indent="-225425"/>
            <a:r>
              <a:rPr lang="en-US" sz="2200" dirty="0"/>
              <a:t>Association of the United States </a:t>
            </a:r>
            <a:r>
              <a:rPr lang="en-US" sz="2200" dirty="0" smtClean="0"/>
              <a:t>Army </a:t>
            </a:r>
          </a:p>
          <a:p>
            <a:pPr marL="457200" lvl="2" indent="-225425"/>
            <a:r>
              <a:rPr lang="en-US" sz="2200" dirty="0" smtClean="0"/>
              <a:t>Blue </a:t>
            </a:r>
            <a:r>
              <a:rPr lang="en-US" sz="2200" dirty="0"/>
              <a:t>Star </a:t>
            </a:r>
            <a:r>
              <a:rPr lang="en-US" sz="2200" dirty="0" smtClean="0"/>
              <a:t>Families </a:t>
            </a:r>
            <a:endParaRPr lang="en-US" sz="2200" dirty="0"/>
          </a:p>
          <a:p>
            <a:pPr marL="457200" lvl="2" indent="-225425"/>
            <a:r>
              <a:rPr lang="en-US" sz="2200" dirty="0"/>
              <a:t>Business and Professional Women’s Foundation</a:t>
            </a:r>
          </a:p>
          <a:p>
            <a:pPr marL="457200" lvl="2" indent="-225425"/>
            <a:r>
              <a:rPr lang="en-US" sz="2200" dirty="0"/>
              <a:t>Hiring Our Heroes (U.S. Chamber of Commerce Foundation)</a:t>
            </a:r>
          </a:p>
          <a:p>
            <a:pPr marL="457200" lvl="2" indent="-225425"/>
            <a:r>
              <a:rPr lang="en-US" sz="2200" dirty="0" smtClean="0"/>
              <a:t>In Gear </a:t>
            </a:r>
            <a:r>
              <a:rPr lang="en-US" sz="2200" dirty="0"/>
              <a:t>Career</a:t>
            </a:r>
          </a:p>
          <a:p>
            <a:pPr marL="457200" lvl="2" indent="-225425"/>
            <a:r>
              <a:rPr lang="en-US" sz="2200" dirty="0"/>
              <a:t>Military Officers Association of </a:t>
            </a:r>
            <a:r>
              <a:rPr lang="en-US" sz="2200" dirty="0" smtClean="0"/>
              <a:t>America </a:t>
            </a:r>
            <a:endParaRPr lang="en-US" sz="2200" dirty="0"/>
          </a:p>
          <a:p>
            <a:pPr marL="457200" lvl="2" indent="-225425"/>
            <a:r>
              <a:rPr lang="en-US" sz="2200" dirty="0" smtClean="0"/>
              <a:t>Military </a:t>
            </a:r>
            <a:r>
              <a:rPr lang="en-US" sz="2200" dirty="0"/>
              <a:t>Spouse </a:t>
            </a:r>
            <a:r>
              <a:rPr lang="en-US" sz="2200" dirty="0" smtClean="0"/>
              <a:t>eMentor </a:t>
            </a:r>
            <a:r>
              <a:rPr lang="en-US" sz="2200" dirty="0"/>
              <a:t>Leadership </a:t>
            </a:r>
            <a:r>
              <a:rPr lang="en-US" sz="2200" dirty="0" smtClean="0"/>
              <a:t>Program</a:t>
            </a:r>
          </a:p>
          <a:p>
            <a:pPr marL="457200" lvl="2" indent="-225425"/>
            <a:r>
              <a:rPr lang="en-US" sz="2200" dirty="0" smtClean="0"/>
              <a:t>Military Spouse Foundation</a:t>
            </a:r>
            <a:endParaRPr lang="en-US" sz="2200" dirty="0"/>
          </a:p>
          <a:p>
            <a:pPr marL="457200" lvl="2" indent="-225425"/>
            <a:r>
              <a:rPr lang="en-US" sz="2200" dirty="0"/>
              <a:t>Military Spouse JD Network</a:t>
            </a:r>
          </a:p>
          <a:p>
            <a:pPr marL="457200" lvl="2" indent="-225425"/>
            <a:r>
              <a:rPr lang="en-US" sz="2200" dirty="0" smtClean="0"/>
              <a:t>Military </a:t>
            </a:r>
            <a:r>
              <a:rPr lang="en-US" sz="2200" dirty="0"/>
              <a:t>Spouse of the </a:t>
            </a:r>
            <a:r>
              <a:rPr lang="en-US" sz="2200" dirty="0" smtClean="0"/>
              <a:t>Year</a:t>
            </a:r>
          </a:p>
          <a:p>
            <a:pPr marL="457200" lvl="2" indent="-225425"/>
            <a:r>
              <a:rPr lang="en-US" sz="2200" dirty="0" smtClean="0"/>
              <a:t>Military Spouse Corporate Career Network </a:t>
            </a:r>
          </a:p>
          <a:p>
            <a:pPr marL="457200" lvl="2" indent="-225425"/>
            <a:r>
              <a:rPr lang="en-US" sz="2200" dirty="0"/>
              <a:t>National Military Family </a:t>
            </a:r>
            <a:r>
              <a:rPr lang="en-US" sz="2200" dirty="0" smtClean="0"/>
              <a:t>Association </a:t>
            </a:r>
            <a:endParaRPr lang="en-US" sz="2200" dirty="0"/>
          </a:p>
          <a:p>
            <a:pPr marL="457200" lvl="2" indent="-225425"/>
            <a:r>
              <a:rPr lang="en-US" sz="2200" dirty="0" smtClean="0"/>
              <a:t>Spouse Education and Career Opportunities Program</a:t>
            </a:r>
          </a:p>
          <a:p>
            <a:pPr lvl="2"/>
            <a:endParaRPr lang="en-US" sz="2200" dirty="0" smtClean="0"/>
          </a:p>
          <a:p>
            <a:pPr marL="169863" lvl="1" indent="0">
              <a:buNone/>
            </a:pPr>
            <a:endParaRPr lang="en-US" dirty="0" smtClean="0"/>
          </a:p>
          <a:p>
            <a:pPr lvl="1"/>
            <a:endParaRPr lang="en-US" dirty="0"/>
          </a:p>
          <a:p>
            <a:pPr marL="169863" lvl="1" indent="0">
              <a:buNone/>
            </a:pPr>
            <a:endParaRPr lang="en-US" dirty="0"/>
          </a:p>
        </p:txBody>
      </p:sp>
      <p:sp>
        <p:nvSpPr>
          <p:cNvPr id="5" name="Date Placeholder 4"/>
          <p:cNvSpPr>
            <a:spLocks noGrp="1"/>
          </p:cNvSpPr>
          <p:nvPr>
            <p:ph type="dt" sz="half" idx="10"/>
          </p:nvPr>
        </p:nvSpPr>
        <p:spPr/>
        <p:txBody>
          <a:bodyPr/>
          <a:lstStyle/>
          <a:p>
            <a:fld id="{20DCECA2-234D-4E88-A6E2-804C92086592}" type="datetime1">
              <a:rPr lang="en-US" smtClean="0"/>
              <a:t>1/24/2014</a:t>
            </a:fld>
            <a:endParaRPr lang="en-US" dirty="0"/>
          </a:p>
        </p:txBody>
      </p:sp>
      <p:sp>
        <p:nvSpPr>
          <p:cNvPr id="7" name="Slide Number Placeholder 6"/>
          <p:cNvSpPr>
            <a:spLocks noGrp="1"/>
          </p:cNvSpPr>
          <p:nvPr>
            <p:ph type="sldNum" sz="quarter" idx="12"/>
          </p:nvPr>
        </p:nvSpPr>
        <p:spPr/>
        <p:txBody>
          <a:bodyPr/>
          <a:lstStyle/>
          <a:p>
            <a:fld id="{06F3687E-023C-6D42-93D8-2F53A3EEE9B2}" type="slidenum">
              <a:rPr lang="en-US" smtClean="0"/>
              <a:t>15</a:t>
            </a:fld>
            <a:endParaRPr lang="en-US" dirty="0"/>
          </a:p>
        </p:txBody>
      </p:sp>
    </p:spTree>
    <p:extLst>
      <p:ext uri="{BB962C8B-B14F-4D97-AF65-F5344CB8AC3E}">
        <p14:creationId xmlns:p14="http://schemas.microsoft.com/office/powerpoint/2010/main" val="3570872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sz="3600" dirty="0" smtClean="0"/>
              <a:t>Spreading </a:t>
            </a:r>
            <a:r>
              <a:rPr lang="en-US" sz="3600" dirty="0"/>
              <a:t>the Word</a:t>
            </a:r>
          </a:p>
        </p:txBody>
      </p:sp>
      <p:sp>
        <p:nvSpPr>
          <p:cNvPr id="4" name="Content"/>
          <p:cNvSpPr>
            <a:spLocks noGrp="1"/>
          </p:cNvSpPr>
          <p:nvPr>
            <p:ph sz="half" idx="2"/>
          </p:nvPr>
        </p:nvSpPr>
        <p:spPr>
          <a:xfrm>
            <a:off x="451262" y="1535113"/>
            <a:ext cx="8159338" cy="4591050"/>
          </a:xfrm>
        </p:spPr>
        <p:txBody>
          <a:bodyPr/>
          <a:lstStyle/>
          <a:p>
            <a:pPr marL="0" indent="0">
              <a:lnSpc>
                <a:spcPts val="2000"/>
              </a:lnSpc>
              <a:spcBef>
                <a:spcPts val="0"/>
              </a:spcBef>
              <a:spcAft>
                <a:spcPts val="600"/>
              </a:spcAft>
              <a:buNone/>
            </a:pPr>
            <a:r>
              <a:rPr lang="en-US" b="1" dirty="0"/>
              <a:t>MSEP Twitter</a:t>
            </a:r>
          </a:p>
          <a:p>
            <a:pPr marL="0" indent="0">
              <a:lnSpc>
                <a:spcPts val="2000"/>
              </a:lnSpc>
              <a:spcBef>
                <a:spcPts val="0"/>
              </a:spcBef>
              <a:spcAft>
                <a:spcPts val="600"/>
              </a:spcAft>
              <a:buNone/>
            </a:pPr>
            <a:r>
              <a:rPr lang="en-US" b="1" dirty="0"/>
              <a:t>     </a:t>
            </a:r>
            <a:r>
              <a:rPr lang="en-US" dirty="0">
                <a:hlinkClick r:id="rId3"/>
              </a:rPr>
              <a:t>https://</a:t>
            </a:r>
            <a:r>
              <a:rPr lang="en-US" dirty="0" smtClean="0">
                <a:hlinkClick r:id="rId3"/>
              </a:rPr>
              <a:t>twitter.com/msepjobs</a:t>
            </a:r>
            <a:endParaRPr lang="en-US" sz="2200" b="1" dirty="0">
              <a:solidFill>
                <a:schemeClr val="accent1"/>
              </a:solidFill>
              <a:effectLst>
                <a:outerShdw blurRad="38100" dist="38100" dir="2700000" algn="tl">
                  <a:srgbClr val="000000">
                    <a:alpha val="43137"/>
                  </a:srgbClr>
                </a:outerShdw>
              </a:effectLst>
              <a:cs typeface="Times New Roman" pitchFamily="18" charset="0"/>
            </a:endParaRPr>
          </a:p>
          <a:p>
            <a:pPr marL="0" indent="0" fontAlgn="auto">
              <a:lnSpc>
                <a:spcPts val="2300"/>
              </a:lnSpc>
              <a:spcBef>
                <a:spcPts val="1800"/>
              </a:spcBef>
              <a:spcAft>
                <a:spcPts val="600"/>
              </a:spcAft>
              <a:buNone/>
              <a:defRPr/>
            </a:pPr>
            <a:r>
              <a:rPr lang="en-US" b="1" dirty="0">
                <a:cs typeface="Times New Roman" pitchFamily="18" charset="0"/>
              </a:rPr>
              <a:t>MSEP Facebook</a:t>
            </a:r>
          </a:p>
          <a:p>
            <a:pPr marL="0" indent="0">
              <a:lnSpc>
                <a:spcPts val="2300"/>
              </a:lnSpc>
              <a:spcBef>
                <a:spcPts val="0"/>
              </a:spcBef>
              <a:spcAft>
                <a:spcPts val="600"/>
              </a:spcAft>
              <a:buNone/>
              <a:defRPr/>
            </a:pPr>
            <a:r>
              <a:rPr lang="en-US" b="1" dirty="0">
                <a:solidFill>
                  <a:schemeClr val="accent1"/>
                </a:solidFill>
                <a:effectLst>
                  <a:outerShdw blurRad="38100" dist="38100" dir="2700000" algn="tl">
                    <a:srgbClr val="000000">
                      <a:alpha val="43137"/>
                    </a:srgbClr>
                  </a:outerShdw>
                </a:effectLst>
                <a:cs typeface="Times New Roman" pitchFamily="18" charset="0"/>
              </a:rPr>
              <a:t>     </a:t>
            </a:r>
            <a:r>
              <a:rPr lang="en-US" dirty="0">
                <a:solidFill>
                  <a:schemeClr val="accent1"/>
                </a:solidFill>
                <a:cs typeface="Times New Roman" pitchFamily="18" charset="0"/>
                <a:hlinkClick r:id="rId4"/>
              </a:rPr>
              <a:t>https://www.facebook.com/#!/</a:t>
            </a:r>
            <a:r>
              <a:rPr lang="en-US" dirty="0" smtClean="0">
                <a:solidFill>
                  <a:schemeClr val="accent1"/>
                </a:solidFill>
                <a:cs typeface="Times New Roman" pitchFamily="18" charset="0"/>
                <a:hlinkClick r:id="rId4"/>
              </a:rPr>
              <a:t>MSEPOnline</a:t>
            </a:r>
            <a:endParaRPr lang="en-US" b="1" dirty="0">
              <a:solidFill>
                <a:schemeClr val="accent1"/>
              </a:solidFill>
              <a:effectLst>
                <a:outerShdw blurRad="38100" dist="38100" dir="2700000" algn="tl">
                  <a:srgbClr val="000000">
                    <a:alpha val="43137"/>
                  </a:srgbClr>
                </a:outerShdw>
              </a:effectLst>
              <a:cs typeface="Times New Roman" pitchFamily="18" charset="0"/>
            </a:endParaRPr>
          </a:p>
          <a:p>
            <a:pPr marL="0" indent="0" fontAlgn="auto">
              <a:lnSpc>
                <a:spcPts val="2300"/>
              </a:lnSpc>
              <a:spcBef>
                <a:spcPts val="1800"/>
              </a:spcBef>
              <a:spcAft>
                <a:spcPts val="600"/>
              </a:spcAft>
              <a:buNone/>
              <a:defRPr/>
            </a:pPr>
            <a:r>
              <a:rPr lang="en-US" b="1" dirty="0">
                <a:cs typeface="Times New Roman" pitchFamily="18" charset="0"/>
              </a:rPr>
              <a:t>MSEP </a:t>
            </a:r>
            <a:r>
              <a:rPr lang="en-US" b="1" dirty="0" smtClean="0">
                <a:cs typeface="Times New Roman" pitchFamily="18" charset="0"/>
              </a:rPr>
              <a:t>LinkedIn</a:t>
            </a:r>
          </a:p>
          <a:p>
            <a:pPr marL="349250" lvl="2" indent="0">
              <a:lnSpc>
                <a:spcPts val="2300"/>
              </a:lnSpc>
              <a:spcBef>
                <a:spcPts val="0"/>
              </a:spcBef>
              <a:buNone/>
              <a:defRPr/>
            </a:pPr>
            <a:r>
              <a:rPr lang="en-US" sz="2400" dirty="0" smtClean="0">
                <a:solidFill>
                  <a:schemeClr val="accent1"/>
                </a:solidFill>
                <a:cs typeface="Times New Roman" pitchFamily="18" charset="0"/>
                <a:hlinkClick r:id="rId5"/>
              </a:rPr>
              <a:t>http</a:t>
            </a:r>
            <a:r>
              <a:rPr lang="en-US" sz="2400" dirty="0">
                <a:solidFill>
                  <a:schemeClr val="accent1"/>
                </a:solidFill>
                <a:cs typeface="Times New Roman" pitchFamily="18" charset="0"/>
                <a:hlinkClick r:id="rId5"/>
              </a:rPr>
              <a:t>://</a:t>
            </a:r>
            <a:r>
              <a:rPr lang="en-US" sz="2400" dirty="0" smtClean="0">
                <a:solidFill>
                  <a:schemeClr val="accent1"/>
                </a:solidFill>
                <a:cs typeface="Times New Roman" pitchFamily="18" charset="0"/>
                <a:hlinkClick r:id="rId5"/>
              </a:rPr>
              <a:t>www.linkedin.com/groups/Military-Spouse-Employment-Partnership-MSEP-4159976</a:t>
            </a:r>
            <a:endParaRPr lang="en-US" sz="2400" dirty="0" smtClean="0">
              <a:solidFill>
                <a:schemeClr val="accent1"/>
              </a:solidFill>
              <a:cs typeface="Times New Roman" pitchFamily="18" charset="0"/>
            </a:endParaRPr>
          </a:p>
        </p:txBody>
      </p:sp>
      <p:sp>
        <p:nvSpPr>
          <p:cNvPr id="7" name="Date Placeholder 6"/>
          <p:cNvSpPr>
            <a:spLocks noGrp="1"/>
          </p:cNvSpPr>
          <p:nvPr>
            <p:ph type="dt" sz="half" idx="10"/>
          </p:nvPr>
        </p:nvSpPr>
        <p:spPr/>
        <p:txBody>
          <a:bodyPr/>
          <a:lstStyle/>
          <a:p>
            <a:fld id="{379D5324-AD2D-48EB-B1D4-ECE77A5ADB81}" type="datetime1">
              <a:rPr lang="en-US" smtClean="0"/>
              <a:t>1/24/2014</a:t>
            </a:fld>
            <a:endParaRPr lang="en-US" dirty="0"/>
          </a:p>
        </p:txBody>
      </p:sp>
      <p:sp>
        <p:nvSpPr>
          <p:cNvPr id="9" name="Slide Number Placeholder 8"/>
          <p:cNvSpPr>
            <a:spLocks noGrp="1"/>
          </p:cNvSpPr>
          <p:nvPr>
            <p:ph type="sldNum" sz="quarter" idx="12"/>
          </p:nvPr>
        </p:nvSpPr>
        <p:spPr/>
        <p:txBody>
          <a:bodyPr/>
          <a:lstStyle/>
          <a:p>
            <a:fld id="{06F3687E-023C-6D42-93D8-2F53A3EEE9B2}" type="slidenum">
              <a:rPr lang="en-US" smtClean="0"/>
              <a:t>16</a:t>
            </a:fld>
            <a:endParaRPr lang="en-US" dirty="0"/>
          </a:p>
        </p:txBody>
      </p:sp>
    </p:spTree>
    <p:extLst>
      <p:ext uri="{BB962C8B-B14F-4D97-AF65-F5344CB8AC3E}">
        <p14:creationId xmlns:p14="http://schemas.microsoft.com/office/powerpoint/2010/main" val="2427581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sz="3200" dirty="0" smtClean="0"/>
              <a:t>Military Spouses – A Profile</a:t>
            </a:r>
            <a:endParaRPr lang="en-US" sz="3200" dirty="0"/>
          </a:p>
        </p:txBody>
      </p:sp>
      <p:sp>
        <p:nvSpPr>
          <p:cNvPr id="4" name="Content"/>
          <p:cNvSpPr>
            <a:spLocks noGrp="1"/>
          </p:cNvSpPr>
          <p:nvPr>
            <p:ph idx="1"/>
          </p:nvPr>
        </p:nvSpPr>
        <p:spPr/>
        <p:txBody>
          <a:bodyPr>
            <a:normAutofit/>
          </a:bodyPr>
          <a:lstStyle/>
          <a:p>
            <a:pPr marL="0" indent="0" fontAlgn="auto">
              <a:spcAft>
                <a:spcPts val="0"/>
              </a:spcAft>
              <a:buNone/>
              <a:defRPr/>
            </a:pPr>
            <a:r>
              <a:rPr lang="en-US" b="1" dirty="0" smtClean="0">
                <a:solidFill>
                  <a:schemeClr val="tx1">
                    <a:lumMod val="50000"/>
                  </a:schemeClr>
                </a:solidFill>
              </a:rPr>
              <a:t>Population</a:t>
            </a:r>
          </a:p>
          <a:p>
            <a:pPr marL="465138" indent="-295275">
              <a:defRPr/>
            </a:pPr>
            <a:r>
              <a:rPr lang="en-US" sz="2400" dirty="0" smtClean="0">
                <a:solidFill>
                  <a:schemeClr val="tx1">
                    <a:lumMod val="50000"/>
                  </a:schemeClr>
                </a:solidFill>
                <a:cs typeface="Times New Roman" pitchFamily="18" charset="0"/>
              </a:rPr>
              <a:t>95 </a:t>
            </a:r>
            <a:r>
              <a:rPr lang="en-US" sz="2400" dirty="0" smtClean="0">
                <a:solidFill>
                  <a:schemeClr val="tx1">
                    <a:lumMod val="50000"/>
                  </a:schemeClr>
                </a:solidFill>
                <a:cs typeface="Times New Roman" pitchFamily="18" charset="0"/>
              </a:rPr>
              <a:t>percent </a:t>
            </a:r>
            <a:r>
              <a:rPr lang="en-US" sz="2400" dirty="0">
                <a:solidFill>
                  <a:schemeClr val="tx1">
                    <a:lumMod val="50000"/>
                  </a:schemeClr>
                </a:solidFill>
                <a:cs typeface="Times New Roman" pitchFamily="18" charset="0"/>
              </a:rPr>
              <a:t>of 1.2 million spouses </a:t>
            </a:r>
            <a:r>
              <a:rPr lang="en-US" sz="2400" dirty="0" smtClean="0">
                <a:solidFill>
                  <a:schemeClr val="tx1">
                    <a:lumMod val="50000"/>
                  </a:schemeClr>
                </a:solidFill>
                <a:cs typeface="Times New Roman" pitchFamily="18" charset="0"/>
              </a:rPr>
              <a:t>are </a:t>
            </a:r>
            <a:r>
              <a:rPr lang="en-US" sz="2400" dirty="0" smtClean="0">
                <a:solidFill>
                  <a:schemeClr val="tx1">
                    <a:lumMod val="50000"/>
                  </a:schemeClr>
                </a:solidFill>
                <a:cs typeface="Times New Roman" pitchFamily="18" charset="0"/>
              </a:rPr>
              <a:t>women</a:t>
            </a:r>
            <a:r>
              <a:rPr lang="en-US" sz="2400" baseline="30000" dirty="0" smtClean="0">
                <a:solidFill>
                  <a:schemeClr val="tx1">
                    <a:lumMod val="50000"/>
                  </a:schemeClr>
                </a:solidFill>
                <a:cs typeface="Times New Roman" pitchFamily="18" charset="0"/>
              </a:rPr>
              <a:t>1</a:t>
            </a:r>
            <a:endParaRPr lang="en-US" sz="2400" dirty="0">
              <a:solidFill>
                <a:schemeClr val="tx1">
                  <a:lumMod val="50000"/>
                </a:schemeClr>
              </a:solidFill>
              <a:cs typeface="Times New Roman" pitchFamily="18" charset="0"/>
            </a:endParaRPr>
          </a:p>
          <a:p>
            <a:pPr marL="465138" indent="-295275">
              <a:defRPr/>
            </a:pPr>
            <a:r>
              <a:rPr lang="en-US" sz="2400" dirty="0" smtClean="0">
                <a:solidFill>
                  <a:schemeClr val="tx1">
                    <a:lumMod val="50000"/>
                  </a:schemeClr>
                </a:solidFill>
                <a:cs typeface="Times New Roman" pitchFamily="18" charset="0"/>
              </a:rPr>
              <a:t>750,000 </a:t>
            </a:r>
            <a:r>
              <a:rPr lang="en-US" sz="2400" dirty="0">
                <a:solidFill>
                  <a:schemeClr val="tx1">
                    <a:lumMod val="50000"/>
                  </a:schemeClr>
                </a:solidFill>
                <a:cs typeface="Times New Roman" pitchFamily="18" charset="0"/>
              </a:rPr>
              <a:t>active duty military spouses – </a:t>
            </a:r>
            <a:r>
              <a:rPr lang="en-US" sz="2400" dirty="0" smtClean="0">
                <a:solidFill>
                  <a:schemeClr val="tx1">
                    <a:lumMod val="50000"/>
                  </a:schemeClr>
                </a:solidFill>
                <a:cs typeface="Times New Roman" pitchFamily="18" charset="0"/>
              </a:rPr>
              <a:t>more than half </a:t>
            </a:r>
            <a:r>
              <a:rPr lang="en-US" sz="2400" dirty="0">
                <a:solidFill>
                  <a:schemeClr val="tx1">
                    <a:lumMod val="50000"/>
                  </a:schemeClr>
                </a:solidFill>
                <a:cs typeface="Times New Roman" pitchFamily="18" charset="0"/>
              </a:rPr>
              <a:t>are </a:t>
            </a:r>
            <a:r>
              <a:rPr lang="en-US" sz="2400" dirty="0" smtClean="0">
                <a:solidFill>
                  <a:schemeClr val="tx1">
                    <a:lumMod val="50000"/>
                  </a:schemeClr>
                </a:solidFill>
                <a:cs typeface="Times New Roman" pitchFamily="18" charset="0"/>
              </a:rPr>
              <a:t>less than 31 </a:t>
            </a:r>
            <a:r>
              <a:rPr lang="en-US" sz="2400" dirty="0">
                <a:solidFill>
                  <a:schemeClr val="tx1">
                    <a:lumMod val="50000"/>
                  </a:schemeClr>
                </a:solidFill>
                <a:cs typeface="Times New Roman" pitchFamily="18" charset="0"/>
              </a:rPr>
              <a:t>years </a:t>
            </a:r>
            <a:r>
              <a:rPr lang="en-US" sz="2400" dirty="0" smtClean="0">
                <a:solidFill>
                  <a:schemeClr val="tx1">
                    <a:lumMod val="50000"/>
                  </a:schemeClr>
                </a:solidFill>
                <a:cs typeface="Times New Roman" pitchFamily="18" charset="0"/>
              </a:rPr>
              <a:t>old</a:t>
            </a:r>
            <a:r>
              <a:rPr lang="en-US" sz="2400" baseline="30000" dirty="0" smtClean="0">
                <a:solidFill>
                  <a:schemeClr val="tx1">
                    <a:lumMod val="50000"/>
                  </a:schemeClr>
                </a:solidFill>
                <a:cs typeface="Times New Roman" pitchFamily="18" charset="0"/>
              </a:rPr>
              <a:t>1</a:t>
            </a:r>
            <a:endParaRPr lang="en-US" sz="2400" dirty="0">
              <a:solidFill>
                <a:schemeClr val="tx1">
                  <a:lumMod val="50000"/>
                </a:schemeClr>
              </a:solidFill>
              <a:cs typeface="Times New Roman" pitchFamily="18" charset="0"/>
            </a:endParaRPr>
          </a:p>
          <a:p>
            <a:pPr marL="465138" indent="-295275">
              <a:defRPr/>
            </a:pPr>
            <a:r>
              <a:rPr lang="en-US" sz="2400" dirty="0" smtClean="0">
                <a:solidFill>
                  <a:schemeClr val="tx1">
                    <a:lumMod val="50000"/>
                  </a:schemeClr>
                </a:solidFill>
                <a:cs typeface="Times New Roman" pitchFamily="18" charset="0"/>
              </a:rPr>
              <a:t>400,000 </a:t>
            </a:r>
            <a:r>
              <a:rPr lang="en-US" sz="2400" dirty="0" smtClean="0">
                <a:solidFill>
                  <a:schemeClr val="tx1">
                    <a:lumMod val="50000"/>
                  </a:schemeClr>
                </a:solidFill>
                <a:cs typeface="Times New Roman" pitchFamily="18" charset="0"/>
              </a:rPr>
              <a:t>National Guard/reserve spouses </a:t>
            </a:r>
            <a:r>
              <a:rPr lang="en-US" sz="2400" dirty="0">
                <a:solidFill>
                  <a:schemeClr val="tx1">
                    <a:lumMod val="50000"/>
                  </a:schemeClr>
                </a:solidFill>
                <a:cs typeface="Times New Roman" pitchFamily="18" charset="0"/>
              </a:rPr>
              <a:t>– </a:t>
            </a:r>
            <a:r>
              <a:rPr lang="en-US" sz="2400" dirty="0" smtClean="0">
                <a:solidFill>
                  <a:schemeClr val="tx1">
                    <a:lumMod val="50000"/>
                  </a:schemeClr>
                </a:solidFill>
                <a:cs typeface="Times New Roman" pitchFamily="18" charset="0"/>
              </a:rPr>
              <a:t>more than half </a:t>
            </a:r>
            <a:r>
              <a:rPr lang="en-US" sz="2400" dirty="0">
                <a:solidFill>
                  <a:schemeClr val="tx1">
                    <a:lumMod val="50000"/>
                  </a:schemeClr>
                </a:solidFill>
                <a:cs typeface="Times New Roman" pitchFamily="18" charset="0"/>
              </a:rPr>
              <a:t>are </a:t>
            </a:r>
            <a:r>
              <a:rPr lang="en-US" sz="2400" dirty="0" smtClean="0">
                <a:solidFill>
                  <a:schemeClr val="tx1">
                    <a:lumMod val="50000"/>
                  </a:schemeClr>
                </a:solidFill>
                <a:cs typeface="Times New Roman" pitchFamily="18" charset="0"/>
              </a:rPr>
              <a:t>35 </a:t>
            </a:r>
            <a:r>
              <a:rPr lang="en-US" sz="2400" dirty="0">
                <a:solidFill>
                  <a:schemeClr val="tx1">
                    <a:lumMod val="50000"/>
                  </a:schemeClr>
                </a:solidFill>
                <a:cs typeface="Times New Roman" pitchFamily="18" charset="0"/>
              </a:rPr>
              <a:t>years old</a:t>
            </a:r>
          </a:p>
          <a:p>
            <a:pPr marL="465138" indent="-465138" fontAlgn="auto">
              <a:spcAft>
                <a:spcPts val="0"/>
              </a:spcAft>
              <a:buNone/>
              <a:defRPr/>
            </a:pPr>
            <a:r>
              <a:rPr lang="en-US" b="1" dirty="0" smtClean="0">
                <a:solidFill>
                  <a:schemeClr val="tx1">
                    <a:lumMod val="50000"/>
                  </a:schemeClr>
                </a:solidFill>
              </a:rPr>
              <a:t>Employment</a:t>
            </a:r>
          </a:p>
          <a:p>
            <a:pPr marL="465138" indent="-295275">
              <a:defRPr/>
            </a:pPr>
            <a:r>
              <a:rPr lang="en-US" sz="2400" dirty="0" smtClean="0">
                <a:solidFill>
                  <a:schemeClr val="tx1">
                    <a:lumMod val="50000"/>
                  </a:schemeClr>
                </a:solidFill>
                <a:cs typeface="Times New Roman" pitchFamily="18" charset="0"/>
              </a:rPr>
              <a:t>85 </a:t>
            </a:r>
            <a:r>
              <a:rPr lang="en-US" sz="2400" dirty="0" smtClean="0">
                <a:solidFill>
                  <a:schemeClr val="tx1">
                    <a:lumMod val="50000"/>
                  </a:schemeClr>
                </a:solidFill>
                <a:cs typeface="Times New Roman" pitchFamily="18" charset="0"/>
              </a:rPr>
              <a:t>percent want </a:t>
            </a:r>
            <a:r>
              <a:rPr lang="en-US" sz="2400" dirty="0">
                <a:solidFill>
                  <a:schemeClr val="tx1">
                    <a:lumMod val="50000"/>
                  </a:schemeClr>
                </a:solidFill>
                <a:cs typeface="Times New Roman" pitchFamily="18" charset="0"/>
              </a:rPr>
              <a:t>or need to </a:t>
            </a:r>
            <a:r>
              <a:rPr lang="en-US" sz="2400" dirty="0" smtClean="0">
                <a:solidFill>
                  <a:schemeClr val="tx1">
                    <a:lumMod val="50000"/>
                  </a:schemeClr>
                </a:solidFill>
                <a:cs typeface="Times New Roman" pitchFamily="18" charset="0"/>
              </a:rPr>
              <a:t>work </a:t>
            </a:r>
            <a:r>
              <a:rPr lang="en-US" sz="2400" baseline="30000" dirty="0" smtClean="0">
                <a:solidFill>
                  <a:schemeClr val="tx1">
                    <a:lumMod val="50000"/>
                  </a:schemeClr>
                </a:solidFill>
                <a:cs typeface="Times New Roman" pitchFamily="18" charset="0"/>
              </a:rPr>
              <a:t>2</a:t>
            </a:r>
            <a:endParaRPr lang="en-US" sz="2400" dirty="0">
              <a:solidFill>
                <a:schemeClr val="tx1">
                  <a:lumMod val="50000"/>
                </a:schemeClr>
              </a:solidFill>
              <a:cs typeface="Times New Roman" pitchFamily="18" charset="0"/>
            </a:endParaRPr>
          </a:p>
          <a:p>
            <a:pPr marL="465138" indent="-295275">
              <a:defRPr/>
            </a:pPr>
            <a:r>
              <a:rPr lang="en-US" sz="2400" dirty="0" smtClean="0">
                <a:solidFill>
                  <a:schemeClr val="tx1">
                    <a:lumMod val="50000"/>
                  </a:schemeClr>
                </a:solidFill>
                <a:cs typeface="Times New Roman" pitchFamily="18" charset="0"/>
              </a:rPr>
              <a:t>26 </a:t>
            </a:r>
            <a:r>
              <a:rPr lang="en-US" sz="2400" dirty="0" smtClean="0">
                <a:solidFill>
                  <a:schemeClr val="tx1">
                    <a:lumMod val="50000"/>
                  </a:schemeClr>
                </a:solidFill>
                <a:cs typeface="Times New Roman" pitchFamily="18" charset="0"/>
              </a:rPr>
              <a:t>percent </a:t>
            </a:r>
            <a:r>
              <a:rPr lang="en-US" sz="2400" dirty="0">
                <a:solidFill>
                  <a:schemeClr val="tx1">
                    <a:lumMod val="50000"/>
                  </a:schemeClr>
                </a:solidFill>
                <a:cs typeface="Times New Roman" pitchFamily="18" charset="0"/>
              </a:rPr>
              <a:t>unemployment rate </a:t>
            </a:r>
            <a:r>
              <a:rPr lang="en-US" sz="2400" dirty="0" smtClean="0">
                <a:solidFill>
                  <a:schemeClr val="tx1">
                    <a:lumMod val="50000"/>
                  </a:schemeClr>
                </a:solidFill>
                <a:cs typeface="Times New Roman" pitchFamily="18" charset="0"/>
              </a:rPr>
              <a:t>– One in four is unemployed and actively seeking </a:t>
            </a:r>
            <a:r>
              <a:rPr lang="en-US" sz="2400" dirty="0" smtClean="0">
                <a:solidFill>
                  <a:schemeClr val="tx1">
                    <a:lumMod val="50000"/>
                  </a:schemeClr>
                </a:solidFill>
                <a:cs typeface="Times New Roman" pitchFamily="18" charset="0"/>
              </a:rPr>
              <a:t>work </a:t>
            </a:r>
            <a:r>
              <a:rPr lang="en-US" sz="2400" baseline="30000" dirty="0" smtClean="0">
                <a:solidFill>
                  <a:schemeClr val="tx1">
                    <a:lumMod val="50000"/>
                  </a:schemeClr>
                </a:solidFill>
                <a:cs typeface="Times New Roman" pitchFamily="18" charset="0"/>
              </a:rPr>
              <a:t>2</a:t>
            </a:r>
            <a:endParaRPr lang="en-US" sz="2400" dirty="0">
              <a:solidFill>
                <a:schemeClr val="tx1">
                  <a:lumMod val="50000"/>
                </a:schemeClr>
              </a:solidFill>
              <a:cs typeface="Times New Roman" pitchFamily="18" charset="0"/>
            </a:endParaRPr>
          </a:p>
        </p:txBody>
      </p:sp>
      <p:sp>
        <p:nvSpPr>
          <p:cNvPr id="7" name="Date Placeholder"/>
          <p:cNvSpPr>
            <a:spLocks noGrp="1"/>
          </p:cNvSpPr>
          <p:nvPr>
            <p:ph type="dt" sz="half" idx="10"/>
          </p:nvPr>
        </p:nvSpPr>
        <p:spPr/>
        <p:txBody>
          <a:bodyPr/>
          <a:lstStyle/>
          <a:p>
            <a:fld id="{379D5324-AD2D-48EB-B1D4-ECE77A5ADB81}" type="datetime1">
              <a:rPr lang="en-US" smtClean="0"/>
              <a:t>1/24/2014</a:t>
            </a:fld>
            <a:endParaRPr lang="en-US" dirty="0"/>
          </a:p>
        </p:txBody>
      </p:sp>
      <p:sp>
        <p:nvSpPr>
          <p:cNvPr id="9" name="Slide Number Placeholder"/>
          <p:cNvSpPr>
            <a:spLocks noGrp="1"/>
          </p:cNvSpPr>
          <p:nvPr>
            <p:ph type="sldNum" sz="quarter" idx="12"/>
          </p:nvPr>
        </p:nvSpPr>
        <p:spPr/>
        <p:txBody>
          <a:bodyPr/>
          <a:lstStyle/>
          <a:p>
            <a:fld id="{06F3687E-023C-6D42-93D8-2F53A3EEE9B2}" type="slidenum">
              <a:rPr lang="en-US" smtClean="0"/>
              <a:t>2</a:t>
            </a:fld>
            <a:endParaRPr lang="en-US" dirty="0"/>
          </a:p>
        </p:txBody>
      </p:sp>
    </p:spTree>
    <p:extLst>
      <p:ext uri="{BB962C8B-B14F-4D97-AF65-F5344CB8AC3E}">
        <p14:creationId xmlns:p14="http://schemas.microsoft.com/office/powerpoint/2010/main" val="334269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sz="3200" dirty="0" smtClean="0"/>
              <a:t>Military Spouses – A Profile</a:t>
            </a:r>
            <a:endParaRPr lang="en-US" sz="3200" dirty="0"/>
          </a:p>
        </p:txBody>
      </p:sp>
      <p:sp>
        <p:nvSpPr>
          <p:cNvPr id="4" name="Content"/>
          <p:cNvSpPr>
            <a:spLocks noGrp="1"/>
          </p:cNvSpPr>
          <p:nvPr>
            <p:ph sz="half" idx="2"/>
          </p:nvPr>
        </p:nvSpPr>
        <p:spPr>
          <a:xfrm>
            <a:off x="441366" y="1447800"/>
            <a:ext cx="8321634" cy="4191000"/>
          </a:xfrm>
        </p:spPr>
        <p:txBody>
          <a:bodyPr>
            <a:noAutofit/>
          </a:bodyPr>
          <a:lstStyle/>
          <a:p>
            <a:pPr marL="0" indent="0" fontAlgn="auto">
              <a:spcAft>
                <a:spcPts val="0"/>
              </a:spcAft>
              <a:buNone/>
              <a:defRPr/>
            </a:pPr>
            <a:r>
              <a:rPr lang="en-US" sz="2800" b="1" dirty="0" smtClean="0">
                <a:solidFill>
                  <a:schemeClr val="tx1">
                    <a:lumMod val="50000"/>
                  </a:schemeClr>
                </a:solidFill>
              </a:rPr>
              <a:t>Education</a:t>
            </a:r>
            <a:endParaRPr lang="en-US" sz="2800" b="1" dirty="0">
              <a:solidFill>
                <a:schemeClr val="tx1">
                  <a:lumMod val="50000"/>
                </a:schemeClr>
              </a:solidFill>
            </a:endParaRPr>
          </a:p>
          <a:p>
            <a:pPr marL="465138" indent="-295275">
              <a:defRPr/>
            </a:pPr>
            <a:r>
              <a:rPr lang="en-US" b="1" dirty="0">
                <a:solidFill>
                  <a:schemeClr val="tx1">
                    <a:lumMod val="50000"/>
                  </a:schemeClr>
                </a:solidFill>
                <a:cs typeface="Times New Roman" pitchFamily="18" charset="0"/>
              </a:rPr>
              <a:t> </a:t>
            </a:r>
            <a:r>
              <a:rPr lang="en-US" dirty="0" smtClean="0">
                <a:solidFill>
                  <a:schemeClr val="tx1">
                    <a:lumMod val="50000"/>
                  </a:schemeClr>
                </a:solidFill>
                <a:cs typeface="Times New Roman" pitchFamily="18" charset="0"/>
              </a:rPr>
              <a:t>84 </a:t>
            </a:r>
            <a:r>
              <a:rPr lang="en-US" dirty="0" smtClean="0">
                <a:solidFill>
                  <a:schemeClr val="tx1">
                    <a:lumMod val="50000"/>
                  </a:schemeClr>
                </a:solidFill>
                <a:cs typeface="Times New Roman" pitchFamily="18" charset="0"/>
              </a:rPr>
              <a:t>percent </a:t>
            </a:r>
            <a:r>
              <a:rPr lang="en-US" dirty="0">
                <a:solidFill>
                  <a:schemeClr val="tx1">
                    <a:lumMod val="50000"/>
                  </a:schemeClr>
                </a:solidFill>
                <a:cs typeface="Times New Roman" pitchFamily="18" charset="0"/>
              </a:rPr>
              <a:t>have some </a:t>
            </a:r>
            <a:r>
              <a:rPr lang="en-US" dirty="0" smtClean="0">
                <a:solidFill>
                  <a:schemeClr val="tx1">
                    <a:lumMod val="50000"/>
                  </a:schemeClr>
                </a:solidFill>
                <a:cs typeface="Times New Roman" pitchFamily="18" charset="0"/>
              </a:rPr>
              <a:t>college </a:t>
            </a:r>
            <a:r>
              <a:rPr lang="en-US" baseline="30000" dirty="0" smtClean="0">
                <a:solidFill>
                  <a:schemeClr val="tx1">
                    <a:lumMod val="50000"/>
                  </a:schemeClr>
                </a:solidFill>
                <a:cs typeface="Times New Roman" pitchFamily="18" charset="0"/>
              </a:rPr>
              <a:t>3</a:t>
            </a:r>
            <a:endParaRPr lang="en-US" dirty="0">
              <a:solidFill>
                <a:schemeClr val="tx1">
                  <a:lumMod val="50000"/>
                </a:schemeClr>
              </a:solidFill>
              <a:cs typeface="Times New Roman" pitchFamily="18" charset="0"/>
            </a:endParaRPr>
          </a:p>
          <a:p>
            <a:pPr marL="465138" indent="-295275">
              <a:defRPr/>
            </a:pPr>
            <a:r>
              <a:rPr lang="en-US" dirty="0" smtClean="0">
                <a:solidFill>
                  <a:schemeClr val="tx1">
                    <a:lumMod val="50000"/>
                  </a:schemeClr>
                </a:solidFill>
                <a:cs typeface="Times New Roman" pitchFamily="18" charset="0"/>
              </a:rPr>
              <a:t>25 </a:t>
            </a:r>
            <a:r>
              <a:rPr lang="en-US" dirty="0" smtClean="0">
                <a:solidFill>
                  <a:schemeClr val="tx1">
                    <a:lumMod val="50000"/>
                  </a:schemeClr>
                </a:solidFill>
                <a:cs typeface="Times New Roman" pitchFamily="18" charset="0"/>
              </a:rPr>
              <a:t>percent have </a:t>
            </a:r>
            <a:r>
              <a:rPr lang="en-US" dirty="0">
                <a:solidFill>
                  <a:schemeClr val="tx1">
                    <a:lumMod val="50000"/>
                  </a:schemeClr>
                </a:solidFill>
                <a:cs typeface="Times New Roman" pitchFamily="18" charset="0"/>
              </a:rPr>
              <a:t>a bachelor’s </a:t>
            </a:r>
            <a:r>
              <a:rPr lang="en-US" dirty="0" smtClean="0">
                <a:solidFill>
                  <a:schemeClr val="tx1">
                    <a:lumMod val="50000"/>
                  </a:schemeClr>
                </a:solidFill>
                <a:cs typeface="Times New Roman" pitchFamily="18" charset="0"/>
              </a:rPr>
              <a:t>degree </a:t>
            </a:r>
            <a:r>
              <a:rPr lang="en-US" baseline="30000" dirty="0" smtClean="0">
                <a:solidFill>
                  <a:schemeClr val="tx1">
                    <a:lumMod val="50000"/>
                  </a:schemeClr>
                </a:solidFill>
                <a:cs typeface="Times New Roman" pitchFamily="18" charset="0"/>
              </a:rPr>
              <a:t>3</a:t>
            </a:r>
            <a:endParaRPr lang="en-US" dirty="0">
              <a:solidFill>
                <a:schemeClr val="tx1">
                  <a:lumMod val="50000"/>
                </a:schemeClr>
              </a:solidFill>
              <a:cs typeface="Times New Roman" pitchFamily="18" charset="0"/>
            </a:endParaRPr>
          </a:p>
          <a:p>
            <a:pPr marL="465138" indent="-295275">
              <a:defRPr/>
            </a:pPr>
            <a:r>
              <a:rPr lang="en-US" dirty="0" smtClean="0">
                <a:solidFill>
                  <a:schemeClr val="tx1">
                    <a:lumMod val="50000"/>
                  </a:schemeClr>
                </a:solidFill>
                <a:cs typeface="Times New Roman" pitchFamily="18" charset="0"/>
              </a:rPr>
              <a:t>10 </a:t>
            </a:r>
            <a:r>
              <a:rPr lang="en-US" dirty="0" smtClean="0">
                <a:solidFill>
                  <a:schemeClr val="tx1">
                    <a:lumMod val="50000"/>
                  </a:schemeClr>
                </a:solidFill>
                <a:cs typeface="Times New Roman" pitchFamily="18" charset="0"/>
              </a:rPr>
              <a:t>percent have </a:t>
            </a:r>
            <a:r>
              <a:rPr lang="en-US" dirty="0">
                <a:solidFill>
                  <a:schemeClr val="tx1">
                    <a:lumMod val="50000"/>
                  </a:schemeClr>
                </a:solidFill>
                <a:cs typeface="Times New Roman" pitchFamily="18" charset="0"/>
              </a:rPr>
              <a:t>an advanced </a:t>
            </a:r>
            <a:r>
              <a:rPr lang="en-US" dirty="0" smtClean="0">
                <a:solidFill>
                  <a:schemeClr val="tx1">
                    <a:lumMod val="50000"/>
                  </a:schemeClr>
                </a:solidFill>
                <a:cs typeface="Times New Roman" pitchFamily="18" charset="0"/>
              </a:rPr>
              <a:t>degree </a:t>
            </a:r>
            <a:r>
              <a:rPr lang="en-US" baseline="30000" dirty="0" smtClean="0">
                <a:solidFill>
                  <a:schemeClr val="tx1">
                    <a:lumMod val="50000"/>
                  </a:schemeClr>
                </a:solidFill>
                <a:cs typeface="Times New Roman" pitchFamily="18" charset="0"/>
              </a:rPr>
              <a:t>3</a:t>
            </a:r>
            <a:endParaRPr lang="en-US" dirty="0" smtClean="0">
              <a:solidFill>
                <a:schemeClr val="tx1">
                  <a:lumMod val="50000"/>
                </a:schemeClr>
              </a:solidFill>
              <a:cs typeface="Times New Roman" pitchFamily="18" charset="0"/>
            </a:endParaRPr>
          </a:p>
          <a:p>
            <a:pPr marL="465138" indent="-295275" fontAlgn="auto">
              <a:spcAft>
                <a:spcPts val="0"/>
              </a:spcAft>
              <a:buNone/>
              <a:defRPr/>
            </a:pPr>
            <a:r>
              <a:rPr lang="en-US" sz="2800" b="1" dirty="0" smtClean="0">
                <a:solidFill>
                  <a:schemeClr val="tx1">
                    <a:lumMod val="50000"/>
                  </a:schemeClr>
                </a:solidFill>
              </a:rPr>
              <a:t>Earnings</a:t>
            </a:r>
          </a:p>
          <a:p>
            <a:pPr marL="465138" indent="-295275">
              <a:defRPr/>
            </a:pPr>
            <a:r>
              <a:rPr lang="en-US" dirty="0" smtClean="0">
                <a:solidFill>
                  <a:schemeClr val="tx1">
                    <a:lumMod val="50000"/>
                  </a:schemeClr>
                </a:solidFill>
                <a:cs typeface="Times New Roman" pitchFamily="18" charset="0"/>
              </a:rPr>
              <a:t>Military </a:t>
            </a:r>
            <a:r>
              <a:rPr lang="en-US" dirty="0">
                <a:solidFill>
                  <a:schemeClr val="tx1">
                    <a:lumMod val="50000"/>
                  </a:schemeClr>
                </a:solidFill>
                <a:cs typeface="Times New Roman" pitchFamily="18" charset="0"/>
              </a:rPr>
              <a:t>wives earn </a:t>
            </a:r>
            <a:r>
              <a:rPr lang="en-US" dirty="0" smtClean="0">
                <a:solidFill>
                  <a:schemeClr val="tx1">
                    <a:lumMod val="50000"/>
                  </a:schemeClr>
                </a:solidFill>
                <a:cs typeface="Times New Roman" pitchFamily="18" charset="0"/>
              </a:rPr>
              <a:t>25 percent </a:t>
            </a:r>
            <a:r>
              <a:rPr lang="en-US" dirty="0">
                <a:solidFill>
                  <a:schemeClr val="tx1">
                    <a:lumMod val="50000"/>
                  </a:schemeClr>
                </a:solidFill>
                <a:cs typeface="Times New Roman" pitchFamily="18" charset="0"/>
              </a:rPr>
              <a:t>less than their </a:t>
            </a:r>
            <a:r>
              <a:rPr lang="en-US" dirty="0" smtClean="0">
                <a:solidFill>
                  <a:schemeClr val="tx1">
                    <a:lumMod val="50000"/>
                  </a:schemeClr>
                </a:solidFill>
                <a:cs typeface="Times New Roman" pitchFamily="18" charset="0"/>
              </a:rPr>
              <a:t/>
            </a:r>
            <a:br>
              <a:rPr lang="en-US" dirty="0" smtClean="0">
                <a:solidFill>
                  <a:schemeClr val="tx1">
                    <a:lumMod val="50000"/>
                  </a:schemeClr>
                </a:solidFill>
                <a:cs typeface="Times New Roman" pitchFamily="18" charset="0"/>
              </a:rPr>
            </a:br>
            <a:r>
              <a:rPr lang="en-US" dirty="0" smtClean="0">
                <a:solidFill>
                  <a:schemeClr val="tx1">
                    <a:lumMod val="50000"/>
                  </a:schemeClr>
                </a:solidFill>
                <a:cs typeface="Times New Roman" pitchFamily="18" charset="0"/>
              </a:rPr>
              <a:t>civilian </a:t>
            </a:r>
            <a:r>
              <a:rPr lang="en-US" dirty="0" smtClean="0">
                <a:solidFill>
                  <a:schemeClr val="tx1">
                    <a:lumMod val="50000"/>
                  </a:schemeClr>
                </a:solidFill>
                <a:cs typeface="Times New Roman" pitchFamily="18" charset="0"/>
              </a:rPr>
              <a:t>counterparts </a:t>
            </a:r>
            <a:r>
              <a:rPr lang="en-US" baseline="30000" dirty="0" smtClean="0">
                <a:solidFill>
                  <a:schemeClr val="tx1">
                    <a:lumMod val="50000"/>
                  </a:schemeClr>
                </a:solidFill>
                <a:cs typeface="Times New Roman" pitchFamily="18" charset="0"/>
              </a:rPr>
              <a:t>4</a:t>
            </a:r>
            <a:endParaRPr lang="en-US" dirty="0">
              <a:solidFill>
                <a:schemeClr val="tx1">
                  <a:lumMod val="50000"/>
                </a:schemeClr>
              </a:solidFill>
              <a:cs typeface="Times New Roman" pitchFamily="18" charset="0"/>
            </a:endParaRPr>
          </a:p>
          <a:p>
            <a:pPr marL="465138" indent="-295275">
              <a:defRPr/>
            </a:pPr>
            <a:r>
              <a:rPr lang="en-US" dirty="0" smtClean="0">
                <a:solidFill>
                  <a:schemeClr val="tx1">
                    <a:lumMod val="50000"/>
                  </a:schemeClr>
                </a:solidFill>
                <a:cs typeface="Times New Roman" pitchFamily="18" charset="0"/>
              </a:rPr>
              <a:t>Military </a:t>
            </a:r>
            <a:r>
              <a:rPr lang="en-US" dirty="0">
                <a:solidFill>
                  <a:schemeClr val="tx1">
                    <a:lumMod val="50000"/>
                  </a:schemeClr>
                </a:solidFill>
                <a:cs typeface="Times New Roman" pitchFamily="18" charset="0"/>
              </a:rPr>
              <a:t>families relocate </a:t>
            </a:r>
            <a:r>
              <a:rPr lang="en-US" dirty="0" smtClean="0">
                <a:solidFill>
                  <a:schemeClr val="tx1">
                    <a:lumMod val="50000"/>
                  </a:schemeClr>
                </a:solidFill>
                <a:cs typeface="Times New Roman" pitchFamily="18" charset="0"/>
              </a:rPr>
              <a:t>14 percent more </a:t>
            </a:r>
            <a:r>
              <a:rPr lang="en-US" dirty="0">
                <a:solidFill>
                  <a:schemeClr val="tx1">
                    <a:lumMod val="50000"/>
                  </a:schemeClr>
                </a:solidFill>
                <a:cs typeface="Times New Roman" pitchFamily="18" charset="0"/>
              </a:rPr>
              <a:t>frequently than civilian </a:t>
            </a:r>
            <a:r>
              <a:rPr lang="en-US" dirty="0" smtClean="0">
                <a:solidFill>
                  <a:schemeClr val="tx1">
                    <a:lumMod val="50000"/>
                  </a:schemeClr>
                </a:solidFill>
                <a:cs typeface="Times New Roman" pitchFamily="18" charset="0"/>
              </a:rPr>
              <a:t>families </a:t>
            </a:r>
            <a:r>
              <a:rPr lang="en-US" baseline="30000" dirty="0" smtClean="0">
                <a:solidFill>
                  <a:schemeClr val="tx1">
                    <a:lumMod val="50000"/>
                  </a:schemeClr>
                </a:solidFill>
                <a:cs typeface="Times New Roman" pitchFamily="18" charset="0"/>
              </a:rPr>
              <a:t>5</a:t>
            </a:r>
            <a:endParaRPr lang="en-US" dirty="0"/>
          </a:p>
        </p:txBody>
      </p:sp>
      <p:sp>
        <p:nvSpPr>
          <p:cNvPr id="7" name="Date Placeholder"/>
          <p:cNvSpPr>
            <a:spLocks noGrp="1"/>
          </p:cNvSpPr>
          <p:nvPr>
            <p:ph type="dt" sz="half" idx="10"/>
          </p:nvPr>
        </p:nvSpPr>
        <p:spPr/>
        <p:txBody>
          <a:bodyPr/>
          <a:lstStyle/>
          <a:p>
            <a:fld id="{379D5324-AD2D-48EB-B1D4-ECE77A5ADB81}" type="datetime1">
              <a:rPr lang="en-US" smtClean="0"/>
              <a:t>1/24/2014</a:t>
            </a:fld>
            <a:endParaRPr lang="en-US" dirty="0"/>
          </a:p>
        </p:txBody>
      </p:sp>
      <p:sp>
        <p:nvSpPr>
          <p:cNvPr id="9" name="Slide Number Placeholder"/>
          <p:cNvSpPr>
            <a:spLocks noGrp="1"/>
          </p:cNvSpPr>
          <p:nvPr>
            <p:ph type="sldNum" sz="quarter" idx="12"/>
          </p:nvPr>
        </p:nvSpPr>
        <p:spPr/>
        <p:txBody>
          <a:bodyPr/>
          <a:lstStyle/>
          <a:p>
            <a:fld id="{06F3687E-023C-6D42-93D8-2F53A3EEE9B2}" type="slidenum">
              <a:rPr lang="en-US" smtClean="0"/>
              <a:t>3</a:t>
            </a:fld>
            <a:endParaRPr lang="en-US" dirty="0"/>
          </a:p>
        </p:txBody>
      </p:sp>
      <p:pic>
        <p:nvPicPr>
          <p:cNvPr id="11" name="Woman at Computer image"/>
          <p:cNvPicPr>
            <a:picLocks noChangeAspect="1"/>
          </p:cNvPicPr>
          <p:nvPr/>
        </p:nvPicPr>
        <p:blipFill>
          <a:blip r:embed="rId3" cstate="print"/>
          <a:stretch>
            <a:fillRect/>
          </a:stretch>
        </p:blipFill>
        <p:spPr>
          <a:xfrm rot="570708">
            <a:off x="6354582" y="1769318"/>
            <a:ext cx="2235946" cy="2273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6879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sz="3200" dirty="0" smtClean="0"/>
              <a:t>The Challenge</a:t>
            </a:r>
            <a:endParaRPr lang="en-US" sz="3200" dirty="0"/>
          </a:p>
        </p:txBody>
      </p:sp>
      <p:sp>
        <p:nvSpPr>
          <p:cNvPr id="10" name="Content"/>
          <p:cNvSpPr>
            <a:spLocks noGrp="1"/>
          </p:cNvSpPr>
          <p:nvPr>
            <p:ph sz="half" idx="2"/>
          </p:nvPr>
        </p:nvSpPr>
        <p:spPr>
          <a:xfrm>
            <a:off x="457200" y="1447800"/>
            <a:ext cx="4040188" cy="4876800"/>
          </a:xfrm>
        </p:spPr>
        <p:txBody>
          <a:bodyPr lIns="0">
            <a:noAutofit/>
          </a:bodyPr>
          <a:lstStyle/>
          <a:p>
            <a:pPr marL="0" lvl="0" indent="0">
              <a:spcBef>
                <a:spcPts val="0"/>
              </a:spcBef>
              <a:buNone/>
              <a:defRPr/>
            </a:pPr>
            <a:r>
              <a:rPr lang="en-US" dirty="0" smtClean="0">
                <a:solidFill>
                  <a:schemeClr val="tx1">
                    <a:lumMod val="50000"/>
                  </a:schemeClr>
                </a:solidFill>
              </a:rPr>
              <a:t>Deliver a comprehensive education and career solution for military spouses pursuing training, jobs and sustainable careers by providing career services and connecting them to employers seeking employees with the 21</a:t>
            </a:r>
            <a:r>
              <a:rPr lang="en-US" baseline="30000" dirty="0" smtClean="0">
                <a:solidFill>
                  <a:schemeClr val="tx1">
                    <a:lumMod val="50000"/>
                  </a:schemeClr>
                </a:solidFill>
              </a:rPr>
              <a:t>st</a:t>
            </a:r>
            <a:r>
              <a:rPr lang="en-US" dirty="0" smtClean="0">
                <a:solidFill>
                  <a:schemeClr val="tx1">
                    <a:lumMod val="50000"/>
                  </a:schemeClr>
                </a:solidFill>
              </a:rPr>
              <a:t> century workforce skill sets possessed by military spouses. </a:t>
            </a:r>
            <a:endParaRPr lang="en-US" dirty="0">
              <a:solidFill>
                <a:schemeClr val="tx1">
                  <a:lumMod val="50000"/>
                </a:schemeClr>
              </a:solidFill>
            </a:endParaRPr>
          </a:p>
        </p:txBody>
      </p:sp>
      <p:sp>
        <p:nvSpPr>
          <p:cNvPr id="7" name="Date Placeholder 6"/>
          <p:cNvSpPr>
            <a:spLocks noGrp="1"/>
          </p:cNvSpPr>
          <p:nvPr>
            <p:ph type="dt" sz="half" idx="10"/>
          </p:nvPr>
        </p:nvSpPr>
        <p:spPr/>
        <p:txBody>
          <a:bodyPr/>
          <a:lstStyle/>
          <a:p>
            <a:fld id="{379D5324-AD2D-48EB-B1D4-ECE77A5ADB81}" type="datetime1">
              <a:rPr lang="en-US" smtClean="0"/>
              <a:t>1/24/2014</a:t>
            </a:fld>
            <a:endParaRPr lang="en-US" dirty="0"/>
          </a:p>
        </p:txBody>
      </p:sp>
      <p:sp>
        <p:nvSpPr>
          <p:cNvPr id="9" name="Slide Number Placeholder 8"/>
          <p:cNvSpPr>
            <a:spLocks noGrp="1"/>
          </p:cNvSpPr>
          <p:nvPr>
            <p:ph type="sldNum" sz="quarter" idx="12"/>
          </p:nvPr>
        </p:nvSpPr>
        <p:spPr/>
        <p:txBody>
          <a:bodyPr/>
          <a:lstStyle/>
          <a:p>
            <a:fld id="{06F3687E-023C-6D42-93D8-2F53A3EEE9B2}" type="slidenum">
              <a:rPr lang="en-US" smtClean="0"/>
              <a:t>4</a:t>
            </a:fld>
            <a:endParaRPr lang="en-US" dirty="0"/>
          </a:p>
        </p:txBody>
      </p:sp>
      <p:pic>
        <p:nvPicPr>
          <p:cNvPr id="11" name="Kids in a classroom"/>
          <p:cNvPicPr>
            <a:picLocks noGrp="1" noChangeAspect="1"/>
          </p:cNvPicPr>
          <p:nvPr>
            <p:ph sz="quarter" idx="4"/>
          </p:nvPr>
        </p:nvPicPr>
        <p:blipFill>
          <a:blip r:embed="rId3" cstate="print"/>
          <a:stretch>
            <a:fillRect/>
          </a:stretch>
        </p:blipFill>
        <p:spPr>
          <a:xfrm>
            <a:off x="5486400" y="1676400"/>
            <a:ext cx="2636011" cy="3951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5238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reer Exploration Content"/>
          <p:cNvSpPr>
            <a:spLocks noGrp="1"/>
          </p:cNvSpPr>
          <p:nvPr>
            <p:ph sz="half" idx="2"/>
          </p:nvPr>
        </p:nvSpPr>
        <p:spPr/>
        <p:txBody>
          <a:bodyPr>
            <a:noAutofit/>
          </a:bodyPr>
          <a:lstStyle/>
          <a:p>
            <a:pPr>
              <a:spcBef>
                <a:spcPts val="0"/>
              </a:spcBef>
              <a:spcAft>
                <a:spcPts val="600"/>
              </a:spcAft>
            </a:pPr>
            <a:r>
              <a:rPr lang="en-US" sz="1400" b="1" baseline="0" dirty="0" smtClean="0">
                <a:solidFill>
                  <a:srgbClr val="000000"/>
                </a:solidFill>
                <a:cs typeface="Myriad Pro"/>
              </a:rPr>
              <a:t>Career Exploration</a:t>
            </a:r>
          </a:p>
          <a:p>
            <a:pPr>
              <a:spcAft>
                <a:spcPts val="2400"/>
              </a:spcAft>
            </a:pPr>
            <a:r>
              <a:rPr lang="en-US" sz="1000" baseline="0" dirty="0" smtClean="0">
                <a:solidFill>
                  <a:srgbClr val="000000"/>
                </a:solidFill>
                <a:cs typeface="Myriad Pro"/>
              </a:rPr>
              <a:t>Helps spouses to identify career interests and aptitudes, and obtain information about today’s job market and work opportunities, including portable skills and careers, entrepreneurship and federal employment options. </a:t>
            </a:r>
            <a:endParaRPr lang="en-US" sz="1000" baseline="0" dirty="0" smtClean="0">
              <a:solidFill>
                <a:srgbClr val="000000"/>
              </a:solidFill>
              <a:cs typeface="Myriad Pro"/>
            </a:endParaRPr>
          </a:p>
          <a:p>
            <a:pPr>
              <a:spcAft>
                <a:spcPts val="2400"/>
              </a:spcAft>
            </a:pPr>
            <a:r>
              <a:rPr lang="en-US" sz="1000" b="1" baseline="0" dirty="0" smtClean="0">
                <a:solidFill>
                  <a:srgbClr val="000000"/>
                </a:solidFill>
                <a:cs typeface="Myriad Pro"/>
              </a:rPr>
              <a:t>The Military OneSource SECO Career Center </a:t>
            </a:r>
            <a:r>
              <a:rPr lang="en-US" sz="1000" baseline="0" dirty="0" smtClean="0">
                <a:solidFill>
                  <a:srgbClr val="000000"/>
                </a:solidFill>
                <a:cs typeface="Myriad Pro"/>
              </a:rPr>
              <a:t/>
            </a:r>
            <a:br>
              <a:rPr lang="en-US" sz="1000" baseline="0" dirty="0" smtClean="0">
                <a:solidFill>
                  <a:srgbClr val="000000"/>
                </a:solidFill>
                <a:cs typeface="Myriad Pro"/>
              </a:rPr>
            </a:br>
            <a:r>
              <a:rPr lang="en-US" sz="1000" baseline="0" dirty="0" smtClean="0">
                <a:solidFill>
                  <a:srgbClr val="000000"/>
                </a:solidFill>
                <a:cs typeface="Myriad Pro"/>
              </a:rPr>
              <a:t>(800-342-9647)  Comprehensive career </a:t>
            </a:r>
            <a:br>
              <a:rPr lang="en-US" sz="1000" baseline="0" dirty="0" smtClean="0">
                <a:solidFill>
                  <a:srgbClr val="000000"/>
                </a:solidFill>
                <a:cs typeface="Myriad Pro"/>
              </a:rPr>
            </a:br>
            <a:r>
              <a:rPr lang="en-US" sz="1000" baseline="0" dirty="0" smtClean="0">
                <a:solidFill>
                  <a:srgbClr val="000000"/>
                </a:solidFill>
                <a:cs typeface="Myriad Pro"/>
              </a:rPr>
              <a:t>counseling and assessments</a:t>
            </a:r>
            <a:br>
              <a:rPr lang="en-US" sz="1000" baseline="0" dirty="0" smtClean="0">
                <a:solidFill>
                  <a:srgbClr val="000000"/>
                </a:solidFill>
                <a:cs typeface="Myriad Pro"/>
              </a:rPr>
            </a:br>
            <a:r>
              <a:rPr lang="en-US" sz="1000" baseline="0" dirty="0" smtClean="0">
                <a:solidFill>
                  <a:srgbClr val="000000"/>
                </a:solidFill>
                <a:cs typeface="Myriad Pro"/>
              </a:rPr>
              <a:t>interest/skill inventories</a:t>
            </a:r>
            <a:endParaRPr lang="en-US" sz="1000" baseline="0" dirty="0">
              <a:cs typeface="Myriad Pro"/>
            </a:endParaRPr>
          </a:p>
        </p:txBody>
      </p:sp>
      <p:sp>
        <p:nvSpPr>
          <p:cNvPr id="28" name="Education Training and Licensing Content"/>
          <p:cNvSpPr>
            <a:spLocks noGrp="1"/>
          </p:cNvSpPr>
          <p:nvPr>
            <p:ph sz="half" idx="13"/>
          </p:nvPr>
        </p:nvSpPr>
        <p:spPr/>
        <p:txBody>
          <a:bodyPr>
            <a:normAutofit/>
          </a:bodyPr>
          <a:lstStyle/>
          <a:p>
            <a:pPr>
              <a:spcBef>
                <a:spcPts val="0"/>
              </a:spcBef>
              <a:spcAft>
                <a:spcPts val="600"/>
              </a:spcAft>
            </a:pPr>
            <a:r>
              <a:rPr lang="en-US" sz="1400" b="1" baseline="0" dirty="0">
                <a:solidFill>
                  <a:srgbClr val="000000"/>
                </a:solidFill>
                <a:cs typeface="Myriad Pro"/>
              </a:rPr>
              <a:t>Education, Training and Licensing</a:t>
            </a:r>
            <a:endParaRPr lang="en-US" sz="1400" baseline="0" dirty="0">
              <a:solidFill>
                <a:srgbClr val="000000"/>
              </a:solidFill>
              <a:cs typeface="Myriad Pro"/>
            </a:endParaRPr>
          </a:p>
          <a:p>
            <a:pPr>
              <a:spcAft>
                <a:spcPts val="2400"/>
              </a:spcAft>
            </a:pPr>
            <a:r>
              <a:rPr lang="en-US" sz="1000" baseline="0" dirty="0">
                <a:solidFill>
                  <a:srgbClr val="000000"/>
                </a:solidFill>
                <a:cs typeface="Myriad Pro"/>
              </a:rPr>
              <a:t>Provides assistance identifying education, training and licensing/certification opportunities, as well as financial aid resource and scholarships for </a:t>
            </a:r>
            <a:r>
              <a:rPr lang="en-US" sz="1000" baseline="0" dirty="0" smtClean="0">
                <a:solidFill>
                  <a:srgbClr val="000000"/>
                </a:solidFill>
                <a:cs typeface="Myriad Pro"/>
              </a:rPr>
              <a:t>spouses.</a:t>
            </a:r>
          </a:p>
          <a:p>
            <a:r>
              <a:rPr lang="en-US" sz="1000" b="1" baseline="0" dirty="0" smtClean="0">
                <a:solidFill>
                  <a:srgbClr val="000000"/>
                </a:solidFill>
                <a:cs typeface="Myriad Pro"/>
              </a:rPr>
              <a:t>Military </a:t>
            </a:r>
            <a:r>
              <a:rPr lang="en-US" sz="1000" b="1" baseline="0" dirty="0">
                <a:solidFill>
                  <a:srgbClr val="000000"/>
                </a:solidFill>
                <a:cs typeface="Myriad Pro"/>
              </a:rPr>
              <a:t>Spouse Career Advancement </a:t>
            </a:r>
            <a:br>
              <a:rPr lang="en-US" sz="1000" b="1" baseline="0" dirty="0">
                <a:solidFill>
                  <a:srgbClr val="000000"/>
                </a:solidFill>
                <a:cs typeface="Myriad Pro"/>
              </a:rPr>
            </a:br>
            <a:r>
              <a:rPr lang="en-US" sz="1000" b="1" baseline="0" dirty="0">
                <a:solidFill>
                  <a:srgbClr val="000000"/>
                </a:solidFill>
                <a:cs typeface="Myriad Pro"/>
              </a:rPr>
              <a:t>Account (</a:t>
            </a:r>
            <a:r>
              <a:rPr lang="en-US" sz="1000" b="1" baseline="0" dirty="0" err="1">
                <a:solidFill>
                  <a:srgbClr val="000000"/>
                </a:solidFill>
                <a:cs typeface="Myriad Pro"/>
              </a:rPr>
              <a:t>MyCAA</a:t>
            </a:r>
            <a:r>
              <a:rPr lang="en-US" sz="1000" b="1" baseline="0" dirty="0">
                <a:solidFill>
                  <a:srgbClr val="000000"/>
                </a:solidFill>
                <a:cs typeface="Myriad Pro"/>
              </a:rPr>
              <a:t>) Scholarship</a:t>
            </a:r>
            <a:r>
              <a:rPr lang="en-US" sz="1000" baseline="0" dirty="0">
                <a:solidFill>
                  <a:srgbClr val="000000"/>
                </a:solidFill>
                <a:cs typeface="Myriad Pro"/>
              </a:rPr>
              <a:t/>
            </a:r>
            <a:br>
              <a:rPr lang="en-US" sz="1000" baseline="0" dirty="0">
                <a:solidFill>
                  <a:srgbClr val="000000"/>
                </a:solidFill>
                <a:cs typeface="Myriad Pro"/>
              </a:rPr>
            </a:br>
            <a:r>
              <a:rPr lang="en-US" sz="1000" baseline="0" dirty="0">
                <a:solidFill>
                  <a:srgbClr val="000000"/>
                </a:solidFill>
                <a:cs typeface="Myriad Pro"/>
              </a:rPr>
              <a:t>Non-</a:t>
            </a:r>
            <a:r>
              <a:rPr lang="en-US" sz="1000" baseline="0" dirty="0" err="1">
                <a:solidFill>
                  <a:srgbClr val="000000"/>
                </a:solidFill>
                <a:cs typeface="Myriad Pro"/>
              </a:rPr>
              <a:t>DoD</a:t>
            </a:r>
            <a:r>
              <a:rPr lang="en-US" sz="1000" baseline="0" dirty="0">
                <a:solidFill>
                  <a:srgbClr val="000000"/>
                </a:solidFill>
                <a:cs typeface="Myriad Pro"/>
              </a:rPr>
              <a:t> financial aid (FAFSA, University </a:t>
            </a:r>
            <a:r>
              <a:rPr lang="en-US" sz="1000" baseline="0" dirty="0" smtClean="0">
                <a:solidFill>
                  <a:srgbClr val="000000"/>
                </a:solidFill>
                <a:cs typeface="Myriad Pro"/>
              </a:rPr>
              <a:t/>
            </a:r>
            <a:br>
              <a:rPr lang="en-US" sz="1000" baseline="0" dirty="0" smtClean="0">
                <a:solidFill>
                  <a:srgbClr val="000000"/>
                </a:solidFill>
                <a:cs typeface="Myriad Pro"/>
              </a:rPr>
            </a:br>
            <a:r>
              <a:rPr lang="en-US" sz="1000" baseline="0" dirty="0" smtClean="0">
                <a:solidFill>
                  <a:srgbClr val="000000"/>
                </a:solidFill>
                <a:cs typeface="Myriad Pro"/>
              </a:rPr>
              <a:t>scholarships</a:t>
            </a:r>
            <a:r>
              <a:rPr lang="en-US" sz="1000" baseline="0" dirty="0">
                <a:solidFill>
                  <a:srgbClr val="000000"/>
                </a:solidFill>
                <a:cs typeface="Myriad Pro"/>
              </a:rPr>
              <a:t>, Pell Grants) and </a:t>
            </a:r>
            <a:r>
              <a:rPr lang="en-US" sz="1000" baseline="0" dirty="0" smtClean="0">
                <a:solidFill>
                  <a:srgbClr val="000000"/>
                </a:solidFill>
                <a:cs typeface="Myriad Pro"/>
              </a:rPr>
              <a:t/>
            </a:r>
            <a:br>
              <a:rPr lang="en-US" sz="1000" baseline="0" dirty="0" smtClean="0">
                <a:solidFill>
                  <a:srgbClr val="000000"/>
                </a:solidFill>
                <a:cs typeface="Myriad Pro"/>
              </a:rPr>
            </a:br>
            <a:r>
              <a:rPr lang="en-US" sz="1000" baseline="0" dirty="0" smtClean="0">
                <a:solidFill>
                  <a:srgbClr val="000000"/>
                </a:solidFill>
                <a:cs typeface="Myriad Pro"/>
              </a:rPr>
              <a:t>Post </a:t>
            </a:r>
            <a:r>
              <a:rPr lang="en-US" sz="1000" baseline="0" dirty="0">
                <a:solidFill>
                  <a:srgbClr val="000000"/>
                </a:solidFill>
                <a:cs typeface="Myriad Pro"/>
              </a:rPr>
              <a:t>9/11 GI </a:t>
            </a:r>
            <a:r>
              <a:rPr lang="en-US" sz="1000" baseline="0" dirty="0" smtClean="0">
                <a:solidFill>
                  <a:srgbClr val="000000"/>
                </a:solidFill>
                <a:cs typeface="Myriad Pro"/>
              </a:rPr>
              <a:t>Bill</a:t>
            </a:r>
            <a:endParaRPr lang="en-US" sz="1000" baseline="0" dirty="0">
              <a:solidFill>
                <a:srgbClr val="000000"/>
              </a:solidFill>
              <a:cs typeface="Myriad Pro"/>
            </a:endParaRPr>
          </a:p>
        </p:txBody>
      </p:sp>
      <p:sp>
        <p:nvSpPr>
          <p:cNvPr id="29" name="Career Connections Content"/>
          <p:cNvSpPr>
            <a:spLocks noGrp="1"/>
          </p:cNvSpPr>
          <p:nvPr>
            <p:ph sz="half" idx="14"/>
          </p:nvPr>
        </p:nvSpPr>
        <p:spPr/>
        <p:txBody>
          <a:bodyPr>
            <a:normAutofit/>
          </a:bodyPr>
          <a:lstStyle/>
          <a:p>
            <a:pPr>
              <a:spcBef>
                <a:spcPts val="0"/>
              </a:spcBef>
              <a:spcAft>
                <a:spcPts val="600"/>
              </a:spcAft>
            </a:pPr>
            <a:r>
              <a:rPr lang="en-US" sz="1400" b="1" baseline="0" dirty="0">
                <a:solidFill>
                  <a:srgbClr val="000000"/>
                </a:solidFill>
                <a:cs typeface="Myriad Pro"/>
              </a:rPr>
              <a:t>Career Connections </a:t>
            </a:r>
          </a:p>
          <a:p>
            <a:r>
              <a:rPr lang="en-US" sz="1000" baseline="0" dirty="0">
                <a:solidFill>
                  <a:srgbClr val="000000"/>
                </a:solidFill>
                <a:cs typeface="Myriad Pro"/>
              </a:rPr>
              <a:t>Helps spouses to connect with corporations, </a:t>
            </a:r>
            <a:br>
              <a:rPr lang="en-US" sz="1000" baseline="0" dirty="0">
                <a:solidFill>
                  <a:srgbClr val="000000"/>
                </a:solidFill>
                <a:cs typeface="Myriad Pro"/>
              </a:rPr>
            </a:br>
            <a:r>
              <a:rPr lang="en-US" sz="1000" baseline="0" dirty="0">
                <a:solidFill>
                  <a:srgbClr val="000000"/>
                </a:solidFill>
                <a:cs typeface="Myriad Pro"/>
              </a:rPr>
              <a:t>government organizations and non-profits to gain meaningful, long-term, portable employment</a:t>
            </a:r>
            <a:r>
              <a:rPr lang="en-US" sz="1000" baseline="0" dirty="0" smtClean="0">
                <a:solidFill>
                  <a:srgbClr val="000000"/>
                </a:solidFill>
                <a:cs typeface="Myriad Pro"/>
              </a:rPr>
              <a:t>.</a:t>
            </a:r>
          </a:p>
          <a:p>
            <a:r>
              <a:rPr lang="en-US" sz="1000" b="1" baseline="0" dirty="0" smtClean="0">
                <a:solidFill>
                  <a:srgbClr val="000000"/>
                </a:solidFill>
                <a:cs typeface="Myriad Pro"/>
              </a:rPr>
              <a:t>Military </a:t>
            </a:r>
            <a:r>
              <a:rPr lang="en-US" sz="1000" b="1" baseline="0" dirty="0">
                <a:solidFill>
                  <a:srgbClr val="000000"/>
                </a:solidFill>
                <a:cs typeface="Myriad Pro"/>
              </a:rPr>
              <a:t>Spouse </a:t>
            </a:r>
            <a:br>
              <a:rPr lang="en-US" sz="1000" b="1" baseline="0" dirty="0">
                <a:solidFill>
                  <a:srgbClr val="000000"/>
                </a:solidFill>
                <a:cs typeface="Myriad Pro"/>
              </a:rPr>
            </a:br>
            <a:r>
              <a:rPr lang="en-US" sz="1000" b="1" baseline="0" dirty="0">
                <a:solidFill>
                  <a:srgbClr val="000000"/>
                </a:solidFill>
                <a:cs typeface="Myriad Pro"/>
              </a:rPr>
              <a:t>Employment Partnership</a:t>
            </a:r>
            <a:r>
              <a:rPr lang="en-US" sz="1000" baseline="0" dirty="0">
                <a:solidFill>
                  <a:srgbClr val="000000"/>
                </a:solidFill>
                <a:cs typeface="Myriad Pro"/>
              </a:rPr>
              <a:t/>
            </a:r>
            <a:br>
              <a:rPr lang="en-US" sz="1000" baseline="0" dirty="0">
                <a:solidFill>
                  <a:srgbClr val="000000"/>
                </a:solidFill>
                <a:cs typeface="Myriad Pro"/>
              </a:rPr>
            </a:br>
            <a:r>
              <a:rPr lang="en-US" sz="1000" u="sng" baseline="0" dirty="0">
                <a:solidFill>
                  <a:srgbClr val="000000"/>
                </a:solidFill>
                <a:cs typeface="Myriad Pro"/>
                <a:hlinkClick r:id="rId3"/>
              </a:rPr>
              <a:t>https://msepjobs.militaryonesource.mil</a:t>
            </a:r>
            <a:r>
              <a:rPr lang="en-US" sz="1000" u="sng" baseline="0" dirty="0">
                <a:solidFill>
                  <a:srgbClr val="000000"/>
                </a:solidFill>
                <a:cs typeface="Myriad Pro"/>
              </a:rPr>
              <a:t/>
            </a:r>
            <a:br>
              <a:rPr lang="en-US" sz="1000" u="sng" baseline="0" dirty="0">
                <a:solidFill>
                  <a:srgbClr val="000000"/>
                </a:solidFill>
                <a:cs typeface="Myriad Pro"/>
              </a:rPr>
            </a:br>
            <a:r>
              <a:rPr lang="en-US" sz="1000" baseline="0" dirty="0">
                <a:solidFill>
                  <a:srgbClr val="000000"/>
                </a:solidFill>
                <a:cs typeface="Myriad Pro"/>
              </a:rPr>
              <a:t> </a:t>
            </a:r>
            <a:r>
              <a:rPr lang="en-US" sz="1000" baseline="0" dirty="0" smtClean="0">
                <a:solidFill>
                  <a:srgbClr val="000000"/>
                </a:solidFill>
                <a:cs typeface="Myriad Pro"/>
              </a:rPr>
              <a:t>regional </a:t>
            </a:r>
            <a:r>
              <a:rPr lang="en-US" sz="1000" baseline="0" dirty="0">
                <a:solidFill>
                  <a:srgbClr val="000000"/>
                </a:solidFill>
                <a:cs typeface="Myriad Pro"/>
              </a:rPr>
              <a:t>and local employers</a:t>
            </a:r>
            <a:endParaRPr lang="en-US" sz="1000" b="1" baseline="0" dirty="0" smtClean="0">
              <a:solidFill>
                <a:srgbClr val="000000"/>
              </a:solidFill>
              <a:cs typeface="Myriad Pro"/>
            </a:endParaRPr>
          </a:p>
        </p:txBody>
      </p:sp>
      <p:sp>
        <p:nvSpPr>
          <p:cNvPr id="30" name="Employment Readiness Content"/>
          <p:cNvSpPr>
            <a:spLocks noGrp="1"/>
          </p:cNvSpPr>
          <p:nvPr>
            <p:ph sz="half" idx="15"/>
          </p:nvPr>
        </p:nvSpPr>
        <p:spPr/>
        <p:txBody>
          <a:bodyPr>
            <a:noAutofit/>
          </a:bodyPr>
          <a:lstStyle/>
          <a:p>
            <a:pPr>
              <a:spcBef>
                <a:spcPts val="0"/>
              </a:spcBef>
              <a:spcAft>
                <a:spcPts val="600"/>
              </a:spcAft>
            </a:pPr>
            <a:r>
              <a:rPr lang="en-US" sz="1400" b="1" baseline="0" dirty="0">
                <a:solidFill>
                  <a:srgbClr val="000000"/>
                </a:solidFill>
                <a:cs typeface="Myriad Pro"/>
              </a:rPr>
              <a:t>Employment Readiness</a:t>
            </a:r>
          </a:p>
          <a:p>
            <a:r>
              <a:rPr lang="en-US" sz="1000" baseline="0" dirty="0">
                <a:solidFill>
                  <a:srgbClr val="000000"/>
                </a:solidFill>
                <a:cs typeface="Myriad Pro"/>
              </a:rPr>
              <a:t>Connects spouses to the service-led employment </a:t>
            </a:r>
            <a:br>
              <a:rPr lang="en-US" sz="1000" baseline="0" dirty="0">
                <a:solidFill>
                  <a:srgbClr val="000000"/>
                </a:solidFill>
                <a:cs typeface="Myriad Pro"/>
              </a:rPr>
            </a:br>
            <a:r>
              <a:rPr lang="en-US" sz="1000" baseline="0" dirty="0">
                <a:solidFill>
                  <a:srgbClr val="000000"/>
                </a:solidFill>
                <a:cs typeface="Myriad Pro"/>
              </a:rPr>
              <a:t>readiness efforts that help spouses prepare to join, </a:t>
            </a:r>
            <a:br>
              <a:rPr lang="en-US" sz="1000" baseline="0" dirty="0">
                <a:solidFill>
                  <a:srgbClr val="000000"/>
                </a:solidFill>
                <a:cs typeface="Myriad Pro"/>
              </a:rPr>
            </a:br>
            <a:r>
              <a:rPr lang="en-US" sz="1000" baseline="0" dirty="0">
                <a:solidFill>
                  <a:srgbClr val="000000"/>
                </a:solidFill>
                <a:cs typeface="Myriad Pro"/>
              </a:rPr>
              <a:t>remain or re-enter the workforce. </a:t>
            </a:r>
            <a:endParaRPr lang="en-US" sz="1000" baseline="0" dirty="0" smtClean="0">
              <a:solidFill>
                <a:srgbClr val="000000"/>
              </a:solidFill>
              <a:cs typeface="Myriad Pro"/>
            </a:endParaRPr>
          </a:p>
          <a:p>
            <a:r>
              <a:rPr lang="en-US" sz="1000" baseline="0" dirty="0" smtClean="0">
                <a:solidFill>
                  <a:srgbClr val="000000"/>
                </a:solidFill>
                <a:cs typeface="Myriad Pro"/>
              </a:rPr>
              <a:t>Job </a:t>
            </a:r>
            <a:r>
              <a:rPr lang="en-US" sz="1000" baseline="0" dirty="0">
                <a:solidFill>
                  <a:srgbClr val="000000"/>
                </a:solidFill>
                <a:cs typeface="Myriad Pro"/>
              </a:rPr>
              <a:t>search strategies</a:t>
            </a:r>
            <a:br>
              <a:rPr lang="en-US" sz="1000" baseline="0" dirty="0">
                <a:solidFill>
                  <a:srgbClr val="000000"/>
                </a:solidFill>
                <a:cs typeface="Myriad Pro"/>
              </a:rPr>
            </a:br>
            <a:r>
              <a:rPr lang="en-US" sz="1000" baseline="0" dirty="0">
                <a:solidFill>
                  <a:srgbClr val="000000"/>
                </a:solidFill>
                <a:cs typeface="Myriad Pro"/>
              </a:rPr>
              <a:t>Resume writing</a:t>
            </a:r>
            <a:br>
              <a:rPr lang="en-US" sz="1000" baseline="0" dirty="0">
                <a:solidFill>
                  <a:srgbClr val="000000"/>
                </a:solidFill>
                <a:cs typeface="Myriad Pro"/>
              </a:rPr>
            </a:br>
            <a:r>
              <a:rPr lang="en-US" sz="1000" baseline="0" dirty="0">
                <a:solidFill>
                  <a:srgbClr val="000000"/>
                </a:solidFill>
                <a:cs typeface="Myriad Pro"/>
              </a:rPr>
              <a:t>Interviewing</a:t>
            </a:r>
            <a:br>
              <a:rPr lang="en-US" sz="1000" baseline="0" dirty="0">
                <a:solidFill>
                  <a:srgbClr val="000000"/>
                </a:solidFill>
                <a:cs typeface="Myriad Pro"/>
              </a:rPr>
            </a:br>
            <a:r>
              <a:rPr lang="en-US" sz="1000" baseline="0" dirty="0">
                <a:solidFill>
                  <a:srgbClr val="000000"/>
                </a:solidFill>
                <a:cs typeface="Myriad Pro"/>
              </a:rPr>
              <a:t>Networking/</a:t>
            </a:r>
            <a:r>
              <a:rPr lang="en-US" sz="1000" baseline="0" dirty="0" smtClean="0">
                <a:solidFill>
                  <a:srgbClr val="000000"/>
                </a:solidFill>
                <a:cs typeface="Myriad Pro"/>
              </a:rPr>
              <a:t>Mentoring</a:t>
            </a:r>
            <a:endParaRPr lang="en-US" sz="1000" b="1" baseline="0" dirty="0">
              <a:solidFill>
                <a:srgbClr val="000000"/>
              </a:solidFill>
              <a:cs typeface="Myriad Pro"/>
            </a:endParaRPr>
          </a:p>
        </p:txBody>
      </p:sp>
      <p:sp>
        <p:nvSpPr>
          <p:cNvPr id="31" name="Date"/>
          <p:cNvSpPr>
            <a:spLocks noGrp="1"/>
          </p:cNvSpPr>
          <p:nvPr>
            <p:ph type="dt" sz="half" idx="10"/>
          </p:nvPr>
        </p:nvSpPr>
        <p:spPr/>
        <p:txBody>
          <a:bodyPr/>
          <a:lstStyle/>
          <a:p>
            <a:fld id="{B2E2AC8F-D249-429B-8A36-54E7CF03CEAE}" type="datetime1">
              <a:rPr lang="en-US" smtClean="0">
                <a:solidFill>
                  <a:prstClr val="white"/>
                </a:solidFill>
              </a:rPr>
              <a:pPr/>
              <a:t>1/24/2014</a:t>
            </a:fld>
            <a:endParaRPr lang="en-US" dirty="0">
              <a:solidFill>
                <a:prstClr val="white"/>
              </a:solidFill>
            </a:endParaRPr>
          </a:p>
        </p:txBody>
      </p:sp>
      <p:sp>
        <p:nvSpPr>
          <p:cNvPr id="32" name="Slide Number"/>
          <p:cNvSpPr>
            <a:spLocks noGrp="1"/>
          </p:cNvSpPr>
          <p:nvPr>
            <p:ph type="sldNum" sz="quarter" idx="12"/>
          </p:nvPr>
        </p:nvSpPr>
        <p:spPr/>
        <p:txBody>
          <a:bodyPr/>
          <a:lstStyle/>
          <a:p>
            <a:fld id="{06F3687E-023C-6D42-93D8-2F53A3EEE9B2}" type="slidenum">
              <a:rPr lang="en-US" smtClean="0">
                <a:solidFill>
                  <a:prstClr val="white"/>
                </a:solidFill>
              </a:rPr>
              <a:pPr/>
              <a:t>5</a:t>
            </a:fld>
            <a:endParaRPr lang="en-US" dirty="0">
              <a:solidFill>
                <a:prstClr val="white"/>
              </a:solidFill>
            </a:endParaRPr>
          </a:p>
        </p:txBody>
      </p:sp>
      <p:sp>
        <p:nvSpPr>
          <p:cNvPr id="2" name="Title 1"/>
          <p:cNvSpPr>
            <a:spLocks noGrp="1"/>
          </p:cNvSpPr>
          <p:nvPr>
            <p:ph type="title"/>
          </p:nvPr>
        </p:nvSpPr>
        <p:spPr>
          <a:xfrm>
            <a:off x="1676400" y="261983"/>
            <a:ext cx="5791200" cy="609600"/>
          </a:xfrm>
        </p:spPr>
        <p:txBody>
          <a:bodyPr/>
          <a:lstStyle/>
          <a:p>
            <a:pPr algn="ctr" rtl="0" eaLnBrk="1" latinLnBrk="0" hangingPunct="1"/>
            <a:r>
              <a:rPr lang="en-US" sz="2400" kern="1200" dirty="0" smtClean="0">
                <a:solidFill>
                  <a:srgbClr val="000000"/>
                </a:solidFill>
                <a:effectLst/>
                <a:latin typeface="Calibri"/>
              </a:rPr>
              <a:t>Office of Spouse Well Being</a:t>
            </a:r>
            <a:br>
              <a:rPr lang="en-US" sz="2400" kern="1200" dirty="0" smtClean="0">
                <a:solidFill>
                  <a:srgbClr val="000000"/>
                </a:solidFill>
                <a:effectLst/>
                <a:latin typeface="Calibri"/>
              </a:rPr>
            </a:br>
            <a:r>
              <a:rPr lang="en-US" sz="2400" kern="1200" dirty="0" smtClean="0">
                <a:solidFill>
                  <a:srgbClr val="000000"/>
                </a:solidFill>
                <a:effectLst/>
                <a:latin typeface="Calibri"/>
              </a:rPr>
              <a:t>Spouse Education and </a:t>
            </a:r>
            <a:br>
              <a:rPr lang="en-US" sz="2400" kern="1200" dirty="0" smtClean="0">
                <a:solidFill>
                  <a:srgbClr val="000000"/>
                </a:solidFill>
                <a:effectLst/>
                <a:latin typeface="Calibri"/>
              </a:rPr>
            </a:br>
            <a:r>
              <a:rPr lang="en-US" sz="2400" kern="1200" dirty="0" smtClean="0">
                <a:solidFill>
                  <a:srgbClr val="000000"/>
                </a:solidFill>
                <a:effectLst/>
                <a:latin typeface="Calibri"/>
              </a:rPr>
              <a:t>Career Opportunities Program</a:t>
            </a:r>
            <a:endParaRPr lang="en-US" sz="2400" dirty="0"/>
          </a:p>
        </p:txBody>
      </p:sp>
    </p:spTree>
    <p:extLst>
      <p:ext uri="{BB962C8B-B14F-4D97-AF65-F5344CB8AC3E}">
        <p14:creationId xmlns:p14="http://schemas.microsoft.com/office/powerpoint/2010/main" val="103133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sz="2800" dirty="0"/>
              <a:t>Spouse Education and </a:t>
            </a:r>
            <a:r>
              <a:rPr lang="en-US" sz="2800" dirty="0" smtClean="0"/>
              <a:t/>
            </a:r>
            <a:br>
              <a:rPr lang="en-US" sz="2800" dirty="0" smtClean="0"/>
            </a:br>
            <a:r>
              <a:rPr lang="en-US" sz="2800" dirty="0" smtClean="0"/>
              <a:t>Career </a:t>
            </a:r>
            <a:r>
              <a:rPr lang="en-US" sz="2800" dirty="0"/>
              <a:t>Opportunities Program</a:t>
            </a:r>
          </a:p>
        </p:txBody>
      </p:sp>
      <p:sp>
        <p:nvSpPr>
          <p:cNvPr id="4" name="H2 Block"/>
          <p:cNvSpPr>
            <a:spLocks noGrp="1"/>
          </p:cNvSpPr>
          <p:nvPr>
            <p:ph sz="half" idx="1"/>
          </p:nvPr>
        </p:nvSpPr>
        <p:spPr>
          <a:xfrm>
            <a:off x="457200" y="1295400"/>
            <a:ext cx="8686800" cy="990600"/>
          </a:xfrm>
        </p:spPr>
        <p:txBody>
          <a:bodyPr>
            <a:normAutofit/>
          </a:bodyPr>
          <a:lstStyle/>
          <a:p>
            <a:pPr marL="0" indent="0">
              <a:spcBef>
                <a:spcPts val="0"/>
              </a:spcBef>
              <a:buNone/>
            </a:pPr>
            <a:r>
              <a:rPr lang="en-US" sz="2400" b="1" kern="0" dirty="0">
                <a:solidFill>
                  <a:srgbClr val="C00000"/>
                </a:solidFill>
                <a:cs typeface="Arial" pitchFamily="34" charset="0"/>
              </a:rPr>
              <a:t>Military Spouse Career Center at Military OneSource </a:t>
            </a:r>
          </a:p>
          <a:p>
            <a:pPr marL="231775" lvl="1" indent="0">
              <a:spcBef>
                <a:spcPts val="0"/>
              </a:spcBef>
              <a:buNone/>
            </a:pPr>
            <a:r>
              <a:rPr lang="en-US" sz="2000" u="sng" dirty="0" smtClean="0">
                <a:solidFill>
                  <a:srgbClr val="FF0000"/>
                </a:solidFill>
                <a:hlinkClick r:id="rId3"/>
              </a:rPr>
              <a:t>https://www.militaryonesource.mil</a:t>
            </a:r>
            <a:r>
              <a:rPr lang="en-US" sz="2000" dirty="0" smtClean="0">
                <a:solidFill>
                  <a:srgbClr val="FF0000"/>
                </a:solidFill>
                <a:hlinkClick r:id="rId3"/>
              </a:rPr>
              <a:t>/</a:t>
            </a:r>
            <a:r>
              <a:rPr lang="en-US" sz="2000" dirty="0">
                <a:solidFill>
                  <a:srgbClr val="FF0000"/>
                </a:solidFill>
              </a:rPr>
              <a:t> </a:t>
            </a:r>
            <a:r>
              <a:rPr lang="en-US" sz="2000" dirty="0" smtClean="0">
                <a:solidFill>
                  <a:srgbClr val="FF0000"/>
                </a:solidFill>
              </a:rPr>
              <a:t>and </a:t>
            </a:r>
            <a:r>
              <a:rPr lang="en-US" sz="2000" u="sng" dirty="0" smtClean="0">
                <a:solidFill>
                  <a:srgbClr val="0000FF"/>
                </a:solidFill>
                <a:hlinkClick r:id="rId4"/>
              </a:rPr>
              <a:t>https://myseco.militaryonesource.mil  </a:t>
            </a:r>
            <a:endParaRPr lang="en-US" sz="2000" u="sng" dirty="0" smtClean="0">
              <a:solidFill>
                <a:srgbClr val="0000FF"/>
              </a:solidFill>
            </a:endParaRPr>
          </a:p>
        </p:txBody>
      </p:sp>
      <p:sp>
        <p:nvSpPr>
          <p:cNvPr id="5" name="Content"/>
          <p:cNvSpPr>
            <a:spLocks noGrp="1"/>
          </p:cNvSpPr>
          <p:nvPr>
            <p:ph sz="half" idx="2"/>
          </p:nvPr>
        </p:nvSpPr>
        <p:spPr>
          <a:xfrm>
            <a:off x="457200" y="2286000"/>
            <a:ext cx="8229600" cy="4267200"/>
          </a:xfrm>
        </p:spPr>
        <p:txBody>
          <a:bodyPr>
            <a:noAutofit/>
          </a:bodyPr>
          <a:lstStyle/>
          <a:p>
            <a:pPr marL="465138" lvl="2" indent="-233363">
              <a:spcBef>
                <a:spcPts val="600"/>
              </a:spcBef>
            </a:pPr>
            <a:r>
              <a:rPr lang="en-US" sz="1800" kern="0" dirty="0">
                <a:cs typeface="Arial" pitchFamily="34" charset="0"/>
              </a:rPr>
              <a:t>Spouse Education and Career Opportunities comprehensive counseling service available to ALL military spouses</a:t>
            </a:r>
          </a:p>
          <a:p>
            <a:pPr marL="465138" lvl="2" indent="-233363">
              <a:spcBef>
                <a:spcPts val="600"/>
              </a:spcBef>
            </a:pPr>
            <a:r>
              <a:rPr lang="en-US" sz="1800" kern="0" dirty="0">
                <a:cs typeface="Arial" pitchFamily="34" charset="0"/>
              </a:rPr>
              <a:t>Career exploration/discovery – interest, skill, aptitude assessments</a:t>
            </a:r>
          </a:p>
          <a:p>
            <a:pPr marL="465138" lvl="2" indent="-233363">
              <a:spcBef>
                <a:spcPts val="600"/>
              </a:spcBef>
            </a:pPr>
            <a:r>
              <a:rPr lang="en-US" sz="1800" kern="0" dirty="0">
                <a:cs typeface="Arial" pitchFamily="34" charset="0"/>
              </a:rPr>
              <a:t>Education, training and state licensing/credentialing requirements – financial aid information and referral</a:t>
            </a:r>
          </a:p>
          <a:p>
            <a:pPr marL="465138" lvl="2" indent="-233363">
              <a:spcBef>
                <a:spcPts val="600"/>
              </a:spcBef>
            </a:pPr>
            <a:r>
              <a:rPr lang="en-US" sz="1800" kern="0" dirty="0">
                <a:cs typeface="Arial" pitchFamily="34" charset="0"/>
              </a:rPr>
              <a:t>Career readiness – interview skills, resumes, transportation, child care need </a:t>
            </a:r>
          </a:p>
          <a:p>
            <a:pPr marL="465138" lvl="2" indent="-233363">
              <a:spcBef>
                <a:spcPts val="600"/>
              </a:spcBef>
            </a:pPr>
            <a:r>
              <a:rPr lang="en-US" sz="1800" kern="0" dirty="0">
                <a:cs typeface="Arial" pitchFamily="34" charset="0"/>
              </a:rPr>
              <a:t>Career connections – links to Military Spouse Employment Partnership partners; USAjobs.gov; U.S. Department of Labor </a:t>
            </a:r>
          </a:p>
          <a:p>
            <a:pPr marL="0" indent="0" algn="ctr">
              <a:spcBef>
                <a:spcPts val="2000"/>
              </a:spcBef>
              <a:buNone/>
            </a:pPr>
            <a:r>
              <a:rPr lang="en-US" sz="3600" b="1" kern="0" dirty="0">
                <a:cs typeface="Arial" pitchFamily="34" charset="0"/>
              </a:rPr>
              <a:t>To speak with a SECO Career Counselor, call  </a:t>
            </a:r>
            <a:r>
              <a:rPr lang="en-US" sz="3600" b="1" dirty="0">
                <a:solidFill>
                  <a:srgbClr val="0070C0"/>
                </a:solidFill>
              </a:rPr>
              <a:t>800-342-9647</a:t>
            </a:r>
            <a:r>
              <a:rPr lang="en-US" sz="3600" b="1" dirty="0" smtClean="0"/>
              <a:t>.</a:t>
            </a:r>
            <a:endParaRPr lang="en-US" sz="3600" b="1" dirty="0"/>
          </a:p>
        </p:txBody>
      </p:sp>
      <p:sp>
        <p:nvSpPr>
          <p:cNvPr id="7" name="Date Placeholder"/>
          <p:cNvSpPr>
            <a:spLocks noGrp="1"/>
          </p:cNvSpPr>
          <p:nvPr>
            <p:ph type="dt" sz="half" idx="10"/>
          </p:nvPr>
        </p:nvSpPr>
        <p:spPr/>
        <p:txBody>
          <a:bodyPr/>
          <a:lstStyle/>
          <a:p>
            <a:fld id="{379D5324-AD2D-48EB-B1D4-ECE77A5ADB81}" type="datetime1">
              <a:rPr lang="en-US" smtClean="0"/>
              <a:t>1/24/2014</a:t>
            </a:fld>
            <a:endParaRPr lang="en-US" dirty="0"/>
          </a:p>
        </p:txBody>
      </p:sp>
      <p:sp>
        <p:nvSpPr>
          <p:cNvPr id="9" name="Slide Number Placeholder"/>
          <p:cNvSpPr>
            <a:spLocks noGrp="1"/>
          </p:cNvSpPr>
          <p:nvPr>
            <p:ph type="sldNum" sz="quarter" idx="12"/>
          </p:nvPr>
        </p:nvSpPr>
        <p:spPr/>
        <p:txBody>
          <a:bodyPr/>
          <a:lstStyle/>
          <a:p>
            <a:fld id="{06F3687E-023C-6D42-93D8-2F53A3EEE9B2}" type="slidenum">
              <a:rPr lang="en-US" smtClean="0"/>
              <a:t>6</a:t>
            </a:fld>
            <a:endParaRPr lang="en-US" dirty="0"/>
          </a:p>
        </p:txBody>
      </p:sp>
    </p:spTree>
    <p:extLst>
      <p:ext uri="{BB962C8B-B14F-4D97-AF65-F5344CB8AC3E}">
        <p14:creationId xmlns:p14="http://schemas.microsoft.com/office/powerpoint/2010/main" val="3340876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sz="2800" dirty="0"/>
              <a:t>Spouse Education and </a:t>
            </a:r>
            <a:r>
              <a:rPr lang="en-US" sz="2800" dirty="0" smtClean="0"/>
              <a:t/>
            </a:r>
            <a:br>
              <a:rPr lang="en-US" sz="2800" dirty="0" smtClean="0"/>
            </a:br>
            <a:r>
              <a:rPr lang="en-US" sz="2800" dirty="0" smtClean="0"/>
              <a:t>Career </a:t>
            </a:r>
            <a:r>
              <a:rPr lang="en-US" sz="2800" dirty="0"/>
              <a:t>Opportunities Program</a:t>
            </a:r>
          </a:p>
        </p:txBody>
      </p:sp>
      <p:sp>
        <p:nvSpPr>
          <p:cNvPr id="4" name="Content"/>
          <p:cNvSpPr>
            <a:spLocks noGrp="1"/>
          </p:cNvSpPr>
          <p:nvPr>
            <p:ph idx="1"/>
          </p:nvPr>
        </p:nvSpPr>
        <p:spPr/>
        <p:txBody>
          <a:bodyPr>
            <a:noAutofit/>
          </a:bodyPr>
          <a:lstStyle/>
          <a:p>
            <a:pPr marL="0" indent="0">
              <a:spcBef>
                <a:spcPts val="0"/>
              </a:spcBef>
              <a:buNone/>
            </a:pPr>
            <a:r>
              <a:rPr lang="en-US" sz="2400" b="1" kern="0" dirty="0" smtClean="0">
                <a:solidFill>
                  <a:srgbClr val="C00000"/>
                </a:solidFill>
                <a:cs typeface="Arial" pitchFamily="34" charset="0"/>
              </a:rPr>
              <a:t>Military </a:t>
            </a:r>
            <a:r>
              <a:rPr lang="en-US" sz="2400" b="1" kern="0" dirty="0">
                <a:solidFill>
                  <a:srgbClr val="C00000"/>
                </a:solidFill>
                <a:cs typeface="Arial" pitchFamily="34" charset="0"/>
              </a:rPr>
              <a:t>Spouse Employment </a:t>
            </a:r>
            <a:r>
              <a:rPr lang="en-US" sz="2400" b="1" kern="0" dirty="0" smtClean="0">
                <a:solidFill>
                  <a:srgbClr val="C00000"/>
                </a:solidFill>
                <a:cs typeface="Arial" pitchFamily="34" charset="0"/>
              </a:rPr>
              <a:t>Partnership</a:t>
            </a:r>
          </a:p>
          <a:p>
            <a:pPr marL="0" indent="0">
              <a:spcBef>
                <a:spcPts val="0"/>
              </a:spcBef>
              <a:buNone/>
            </a:pPr>
            <a:r>
              <a:rPr lang="en-US" sz="2000" kern="0" dirty="0">
                <a:solidFill>
                  <a:srgbClr val="C00000"/>
                </a:solidFill>
                <a:cs typeface="Arial" pitchFamily="34" charset="0"/>
                <a:hlinkClick r:id="rId3"/>
              </a:rPr>
              <a:t>h</a:t>
            </a:r>
            <a:r>
              <a:rPr lang="en-US" sz="2000" u="sng" dirty="0" smtClean="0">
                <a:hlinkClick r:id="rId3"/>
              </a:rPr>
              <a:t>ttps</a:t>
            </a:r>
            <a:r>
              <a:rPr lang="en-US" sz="2000" u="sng" dirty="0">
                <a:hlinkClick r:id="rId3"/>
              </a:rPr>
              <a:t>://msepjobs.militaryonesource.mil/</a:t>
            </a:r>
            <a:r>
              <a:rPr lang="en-US" sz="2000" dirty="0"/>
              <a:t> </a:t>
            </a:r>
          </a:p>
          <a:p>
            <a:pPr marL="465138" indent="-231775">
              <a:spcBef>
                <a:spcPts val="2400"/>
              </a:spcBef>
            </a:pPr>
            <a:r>
              <a:rPr lang="en-US" sz="2000" kern="0" dirty="0" smtClean="0">
                <a:cs typeface="Arial" pitchFamily="34" charset="0"/>
              </a:rPr>
              <a:t>Web-enabled </a:t>
            </a:r>
            <a:r>
              <a:rPr lang="en-US" sz="2000" kern="0" dirty="0">
                <a:cs typeface="Arial" pitchFamily="34" charset="0"/>
              </a:rPr>
              <a:t>employment and career partnership connecting military spouses with vetted Fortune 500 PLUS employers – more than 200 corporate </a:t>
            </a:r>
            <a:r>
              <a:rPr lang="en-US" sz="2000" kern="0" dirty="0" smtClean="0">
                <a:cs typeface="Arial" pitchFamily="34" charset="0"/>
              </a:rPr>
              <a:t>partners</a:t>
            </a:r>
          </a:p>
          <a:p>
            <a:pPr marL="465138" indent="-231775">
              <a:spcBef>
                <a:spcPts val="600"/>
              </a:spcBef>
            </a:pPr>
            <a:r>
              <a:rPr lang="en-US" sz="2000" kern="0" dirty="0" smtClean="0">
                <a:cs typeface="Arial" pitchFamily="34" charset="0"/>
              </a:rPr>
              <a:t>Partners</a:t>
            </a:r>
            <a:r>
              <a:rPr lang="en-US" sz="2000" kern="0" dirty="0">
                <a:cs typeface="Arial" pitchFamily="34" charset="0"/>
              </a:rPr>
              <a:t>’ Statements of Support to increase employment, provide career promotion opportunities and ensure pay equity for military </a:t>
            </a:r>
            <a:r>
              <a:rPr lang="en-US" sz="2000" kern="0" dirty="0" smtClean="0">
                <a:cs typeface="Arial" pitchFamily="34" charset="0"/>
              </a:rPr>
              <a:t>spouses</a:t>
            </a:r>
          </a:p>
          <a:p>
            <a:pPr marL="465138" indent="-231775">
              <a:spcBef>
                <a:spcPts val="600"/>
              </a:spcBef>
            </a:pPr>
            <a:r>
              <a:rPr lang="en-US" sz="2000" kern="0" dirty="0" smtClean="0">
                <a:cs typeface="Arial" pitchFamily="34" charset="0"/>
              </a:rPr>
              <a:t>Spouse </a:t>
            </a:r>
            <a:r>
              <a:rPr lang="en-US" sz="2000" kern="0" dirty="0">
                <a:cs typeface="Arial" pitchFamily="34" charset="0"/>
              </a:rPr>
              <a:t>Ambassador </a:t>
            </a:r>
            <a:r>
              <a:rPr lang="en-US" sz="2000" kern="0" dirty="0" smtClean="0">
                <a:cs typeface="Arial" pitchFamily="34" charset="0"/>
              </a:rPr>
              <a:t>Network</a:t>
            </a:r>
            <a:endParaRPr lang="en-US" sz="1750" b="1" kern="0" dirty="0" smtClean="0">
              <a:cs typeface="Arial" pitchFamily="34" charset="0"/>
            </a:endParaRPr>
          </a:p>
          <a:p>
            <a:pPr marL="0" indent="0" algn="ctr">
              <a:spcBef>
                <a:spcPts val="1200"/>
              </a:spcBef>
              <a:buNone/>
            </a:pPr>
            <a:r>
              <a:rPr lang="en-US" sz="3600" b="1" kern="0" dirty="0" smtClean="0">
                <a:cs typeface="Arial" pitchFamily="34" charset="0"/>
              </a:rPr>
              <a:t>To speak with a SECO Career Counselor, call  </a:t>
            </a:r>
            <a:r>
              <a:rPr lang="en-US" sz="3600" b="1" dirty="0" smtClean="0">
                <a:solidFill>
                  <a:srgbClr val="0070C0"/>
                </a:solidFill>
              </a:rPr>
              <a:t>800-342-9647</a:t>
            </a:r>
            <a:r>
              <a:rPr lang="en-US" sz="3600" b="1" dirty="0" smtClean="0"/>
              <a:t>.</a:t>
            </a:r>
            <a:endParaRPr lang="en-US" sz="3600" b="1" dirty="0"/>
          </a:p>
        </p:txBody>
      </p:sp>
      <p:sp>
        <p:nvSpPr>
          <p:cNvPr id="7" name="Date Placeholder"/>
          <p:cNvSpPr>
            <a:spLocks noGrp="1"/>
          </p:cNvSpPr>
          <p:nvPr>
            <p:ph type="dt" sz="half" idx="10"/>
          </p:nvPr>
        </p:nvSpPr>
        <p:spPr/>
        <p:txBody>
          <a:bodyPr/>
          <a:lstStyle/>
          <a:p>
            <a:fld id="{379D5324-AD2D-48EB-B1D4-ECE77A5ADB81}" type="datetime1">
              <a:rPr lang="en-US" smtClean="0"/>
              <a:t>1/24/2014</a:t>
            </a:fld>
            <a:endParaRPr lang="en-US" dirty="0"/>
          </a:p>
        </p:txBody>
      </p:sp>
      <p:sp>
        <p:nvSpPr>
          <p:cNvPr id="9" name="Slide Number Placeholder"/>
          <p:cNvSpPr>
            <a:spLocks noGrp="1"/>
          </p:cNvSpPr>
          <p:nvPr>
            <p:ph type="sldNum" sz="quarter" idx="12"/>
          </p:nvPr>
        </p:nvSpPr>
        <p:spPr/>
        <p:txBody>
          <a:bodyPr/>
          <a:lstStyle/>
          <a:p>
            <a:fld id="{06F3687E-023C-6D42-93D8-2F53A3EEE9B2}" type="slidenum">
              <a:rPr lang="en-US" smtClean="0"/>
              <a:t>7</a:t>
            </a:fld>
            <a:endParaRPr lang="en-US" dirty="0"/>
          </a:p>
        </p:txBody>
      </p:sp>
    </p:spTree>
    <p:extLst>
      <p:ext uri="{BB962C8B-B14F-4D97-AF65-F5344CB8AC3E}">
        <p14:creationId xmlns:p14="http://schemas.microsoft.com/office/powerpoint/2010/main" val="1366698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sz="2800" dirty="0"/>
              <a:t>Spouse Education and </a:t>
            </a:r>
            <a:r>
              <a:rPr lang="en-US" sz="2800" dirty="0" smtClean="0"/>
              <a:t/>
            </a:r>
            <a:br>
              <a:rPr lang="en-US" sz="2800" dirty="0" smtClean="0"/>
            </a:br>
            <a:r>
              <a:rPr lang="en-US" sz="2800" dirty="0" smtClean="0"/>
              <a:t>Career </a:t>
            </a:r>
            <a:r>
              <a:rPr lang="en-US" sz="2800" dirty="0"/>
              <a:t>Opportunities Program</a:t>
            </a:r>
          </a:p>
        </p:txBody>
      </p:sp>
      <p:sp>
        <p:nvSpPr>
          <p:cNvPr id="4" name="Content"/>
          <p:cNvSpPr>
            <a:spLocks noGrp="1"/>
          </p:cNvSpPr>
          <p:nvPr>
            <p:ph idx="1"/>
          </p:nvPr>
        </p:nvSpPr>
        <p:spPr/>
        <p:txBody>
          <a:bodyPr>
            <a:noAutofit/>
          </a:bodyPr>
          <a:lstStyle/>
          <a:p>
            <a:pPr marL="0" indent="0">
              <a:spcBef>
                <a:spcPts val="0"/>
              </a:spcBef>
              <a:buNone/>
            </a:pPr>
            <a:r>
              <a:rPr lang="en-US" sz="2400" b="1" kern="0" dirty="0">
                <a:solidFill>
                  <a:srgbClr val="C00000"/>
                </a:solidFill>
                <a:cs typeface="Arial" pitchFamily="34" charset="0"/>
              </a:rPr>
              <a:t>My Career Advancement Accounts Scholarship Program </a:t>
            </a:r>
            <a:r>
              <a:rPr lang="en-US" sz="2400" u="sng" dirty="0" smtClean="0">
                <a:hlinkClick r:id="rId3"/>
              </a:rPr>
              <a:t>https</a:t>
            </a:r>
            <a:r>
              <a:rPr lang="en-US" sz="2400" u="sng" dirty="0">
                <a:hlinkClick r:id="rId3"/>
              </a:rPr>
              <a:t>://aiportal.acc.af.mil/mycaa/</a:t>
            </a:r>
            <a:r>
              <a:rPr lang="en-US" sz="2400" dirty="0"/>
              <a:t> </a:t>
            </a:r>
          </a:p>
          <a:p>
            <a:pPr marL="465138" indent="-233363">
              <a:spcBef>
                <a:spcPts val="1800"/>
              </a:spcBef>
            </a:pPr>
            <a:r>
              <a:rPr lang="en-US" sz="2000" kern="0" dirty="0" smtClean="0">
                <a:cs typeface="Arial" pitchFamily="34" charset="0"/>
              </a:rPr>
              <a:t>Financial </a:t>
            </a:r>
            <a:r>
              <a:rPr lang="en-US" sz="2000" kern="0" dirty="0">
                <a:cs typeface="Arial" pitchFamily="34" charset="0"/>
              </a:rPr>
              <a:t>assistance for spouses of service members in pay-grades of  E1-E5, O1-O2 and </a:t>
            </a:r>
            <a:r>
              <a:rPr lang="en-US" sz="2000" kern="0" dirty="0" smtClean="0">
                <a:cs typeface="Arial" pitchFamily="34" charset="0"/>
              </a:rPr>
              <a:t>W1-W2</a:t>
            </a:r>
          </a:p>
          <a:p>
            <a:pPr marL="465138" indent="-233363">
              <a:spcBef>
                <a:spcPts val="0"/>
              </a:spcBef>
            </a:pPr>
            <a:r>
              <a:rPr lang="en-US" sz="2000" kern="0" dirty="0" smtClean="0">
                <a:cs typeface="Arial" pitchFamily="34" charset="0"/>
              </a:rPr>
              <a:t>Up </a:t>
            </a:r>
            <a:r>
              <a:rPr lang="en-US" sz="2000" kern="0" dirty="0">
                <a:cs typeface="Arial" pitchFamily="34" charset="0"/>
              </a:rPr>
              <a:t>to $4,000 for education/training and license/credential in a portable </a:t>
            </a:r>
            <a:r>
              <a:rPr lang="en-US" sz="2000" kern="0" dirty="0" smtClean="0">
                <a:cs typeface="Arial" pitchFamily="34" charset="0"/>
              </a:rPr>
              <a:t>career</a:t>
            </a:r>
          </a:p>
          <a:p>
            <a:pPr marL="465138" indent="-233363">
              <a:spcBef>
                <a:spcPts val="0"/>
              </a:spcBef>
            </a:pPr>
            <a:r>
              <a:rPr lang="en-US" sz="2000" kern="0" dirty="0" smtClean="0">
                <a:cs typeface="Arial" pitchFamily="34" charset="0"/>
              </a:rPr>
              <a:t>Financial </a:t>
            </a:r>
            <a:r>
              <a:rPr lang="en-US" sz="2000" kern="0" dirty="0">
                <a:cs typeface="Arial" pitchFamily="34" charset="0"/>
              </a:rPr>
              <a:t>assistance provided to more than 43,000 military spouses in </a:t>
            </a:r>
            <a:r>
              <a:rPr lang="en-US" sz="2000" kern="0" dirty="0" smtClean="0">
                <a:cs typeface="Arial" pitchFamily="34" charset="0"/>
              </a:rPr>
              <a:t>FY12</a:t>
            </a:r>
            <a:endParaRPr lang="en-US" sz="1750" b="1" kern="0" dirty="0" smtClean="0">
              <a:cs typeface="Arial" pitchFamily="34" charset="0"/>
            </a:endParaRPr>
          </a:p>
          <a:p>
            <a:pPr marL="0" indent="0" algn="ctr">
              <a:spcBef>
                <a:spcPts val="5000"/>
              </a:spcBef>
              <a:buNone/>
            </a:pPr>
            <a:r>
              <a:rPr lang="en-US" sz="3600" b="1" kern="0" dirty="0">
                <a:cs typeface="Arial" pitchFamily="34" charset="0"/>
              </a:rPr>
              <a:t>To speak with a SECO Career Counselor, call  </a:t>
            </a:r>
            <a:r>
              <a:rPr lang="en-US" sz="3600" b="1" dirty="0">
                <a:solidFill>
                  <a:srgbClr val="0070C0"/>
                </a:solidFill>
              </a:rPr>
              <a:t>800-342-9647</a:t>
            </a:r>
            <a:r>
              <a:rPr lang="en-US" sz="3600" b="1" dirty="0"/>
              <a:t>.</a:t>
            </a:r>
          </a:p>
        </p:txBody>
      </p:sp>
      <p:sp>
        <p:nvSpPr>
          <p:cNvPr id="7" name="Date Placeholder"/>
          <p:cNvSpPr>
            <a:spLocks noGrp="1"/>
          </p:cNvSpPr>
          <p:nvPr>
            <p:ph type="dt" sz="half" idx="10"/>
          </p:nvPr>
        </p:nvSpPr>
        <p:spPr/>
        <p:txBody>
          <a:bodyPr/>
          <a:lstStyle/>
          <a:p>
            <a:fld id="{379D5324-AD2D-48EB-B1D4-ECE77A5ADB81}" type="datetime1">
              <a:rPr lang="en-US" smtClean="0"/>
              <a:t>1/24/2014</a:t>
            </a:fld>
            <a:endParaRPr lang="en-US" dirty="0"/>
          </a:p>
        </p:txBody>
      </p:sp>
      <p:sp>
        <p:nvSpPr>
          <p:cNvPr id="9" name="Slide Number"/>
          <p:cNvSpPr>
            <a:spLocks noGrp="1"/>
          </p:cNvSpPr>
          <p:nvPr>
            <p:ph type="sldNum" sz="quarter" idx="12"/>
          </p:nvPr>
        </p:nvSpPr>
        <p:spPr/>
        <p:txBody>
          <a:bodyPr/>
          <a:lstStyle/>
          <a:p>
            <a:fld id="{06F3687E-023C-6D42-93D8-2F53A3EEE9B2}" type="slidenum">
              <a:rPr lang="en-US" smtClean="0"/>
              <a:t>8</a:t>
            </a:fld>
            <a:endParaRPr lang="en-US" dirty="0"/>
          </a:p>
        </p:txBody>
      </p:sp>
    </p:spTree>
    <p:extLst>
      <p:ext uri="{BB962C8B-B14F-4D97-AF65-F5344CB8AC3E}">
        <p14:creationId xmlns:p14="http://schemas.microsoft.com/office/powerpoint/2010/main" val="727546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US" sz="3200" dirty="0" smtClean="0"/>
              <a:t>MySECO Web Presence</a:t>
            </a:r>
            <a:endParaRPr lang="en-US" sz="3200" dirty="0"/>
          </a:p>
        </p:txBody>
      </p:sp>
      <p:sp>
        <p:nvSpPr>
          <p:cNvPr id="3" name="Content"/>
          <p:cNvSpPr>
            <a:spLocks noGrp="1"/>
          </p:cNvSpPr>
          <p:nvPr>
            <p:ph idx="1"/>
          </p:nvPr>
        </p:nvSpPr>
        <p:spPr>
          <a:xfrm>
            <a:off x="457200" y="1295400"/>
            <a:ext cx="4800600" cy="5257800"/>
          </a:xfrm>
        </p:spPr>
        <p:txBody>
          <a:bodyPr>
            <a:noAutofit/>
          </a:bodyPr>
          <a:lstStyle/>
          <a:p>
            <a:pPr marL="231775" indent="-231775"/>
            <a:r>
              <a:rPr lang="en-US" sz="2000" dirty="0"/>
              <a:t>NEW:  </a:t>
            </a:r>
            <a:r>
              <a:rPr lang="en-US" sz="2000" dirty="0" err="1"/>
              <a:t>MySECO</a:t>
            </a:r>
            <a:r>
              <a:rPr lang="en-US" sz="2000" dirty="0"/>
              <a:t> Web Presence and Updates </a:t>
            </a:r>
          </a:p>
          <a:p>
            <a:pPr marL="231775" indent="-231775">
              <a:buClr>
                <a:schemeClr val="accent6"/>
              </a:buClr>
              <a:buFont typeface="Arial" panose="020B0604020202020204" pitchFamily="34" charset="0"/>
              <a:buChar char="•"/>
            </a:pPr>
            <a:r>
              <a:rPr lang="en-US" sz="2000" dirty="0"/>
              <a:t>Includes the following features:</a:t>
            </a:r>
          </a:p>
          <a:p>
            <a:pPr marL="742950" lvl="1" indent="-285750">
              <a:buClr>
                <a:schemeClr val="accent6"/>
              </a:buClr>
              <a:buFont typeface="Calibri" panose="020F0502020204030204" pitchFamily="34" charset="0"/>
              <a:buChar char="⁻"/>
            </a:pPr>
            <a:r>
              <a:rPr lang="en-US" sz="1800" dirty="0"/>
              <a:t>Military Spouse Scholarship Database</a:t>
            </a:r>
          </a:p>
          <a:p>
            <a:pPr marL="742950" lvl="1" indent="-285750">
              <a:buClr>
                <a:schemeClr val="accent6"/>
              </a:buClr>
              <a:buFont typeface="Calibri" panose="020F0502020204030204" pitchFamily="34" charset="0"/>
              <a:buChar char="⁻"/>
            </a:pPr>
            <a:r>
              <a:rPr lang="en-US" sz="1800" dirty="0"/>
              <a:t>LinkedIn integration 	</a:t>
            </a:r>
          </a:p>
          <a:p>
            <a:pPr marL="742950" lvl="1" indent="-285750">
              <a:spcAft>
                <a:spcPts val="600"/>
              </a:spcAft>
              <a:buClr>
                <a:schemeClr val="accent6"/>
              </a:buClr>
              <a:buFont typeface="Calibri" panose="020F0502020204030204" pitchFamily="34" charset="0"/>
              <a:buChar char="⁻"/>
            </a:pPr>
            <a:r>
              <a:rPr lang="en-US" sz="1800" dirty="0"/>
              <a:t>Resume builder</a:t>
            </a:r>
          </a:p>
          <a:p>
            <a:pPr marL="285750" indent="-285750">
              <a:buClr>
                <a:schemeClr val="accent6"/>
              </a:buClr>
              <a:buFont typeface="Arial" panose="020B0604020202020204" pitchFamily="34" charset="0"/>
              <a:buChar char="•"/>
            </a:pPr>
            <a:r>
              <a:rPr lang="en-US" sz="2000" dirty="0"/>
              <a:t>Allows spouses to easily research occupations across a wide range of industries	</a:t>
            </a:r>
          </a:p>
          <a:p>
            <a:pPr marL="285750" indent="-285750">
              <a:buClr>
                <a:schemeClr val="accent6"/>
              </a:buClr>
              <a:buFont typeface="Arial" panose="020B0604020202020204" pitchFamily="34" charset="0"/>
              <a:buChar char="•"/>
            </a:pPr>
            <a:r>
              <a:rPr lang="en-US" sz="2000" dirty="0"/>
              <a:t>Integrates user feedback</a:t>
            </a:r>
            <a:endParaRPr lang="en-US" sz="2000" b="1" dirty="0"/>
          </a:p>
          <a:p>
            <a:pPr marL="285750" indent="-285750">
              <a:spcAft>
                <a:spcPts val="600"/>
              </a:spcAft>
              <a:buClr>
                <a:schemeClr val="accent6"/>
              </a:buClr>
              <a:buFont typeface="Arial" panose="020B0604020202020204" pitchFamily="34" charset="0"/>
              <a:buChar char="•"/>
            </a:pPr>
            <a:r>
              <a:rPr lang="en-US" sz="2000" b="1" dirty="0"/>
              <a:t>Access</a:t>
            </a:r>
          </a:p>
          <a:p>
            <a:pPr marL="738188" lvl="1" indent="-273050">
              <a:buClr>
                <a:schemeClr val="accent6"/>
              </a:buClr>
              <a:buFont typeface="Calibri" panose="020F0502020204030204" pitchFamily="34" charset="0"/>
              <a:buChar char="⁻"/>
            </a:pPr>
            <a:r>
              <a:rPr lang="en-US" sz="1800" dirty="0">
                <a:hlinkClick r:id="rId3"/>
              </a:rPr>
              <a:t>https://myseco.militaryonesource.mil </a:t>
            </a:r>
            <a:endParaRPr lang="en-US" sz="1800" dirty="0"/>
          </a:p>
          <a:p>
            <a:pPr marL="742950" lvl="1" indent="-285750">
              <a:buClr>
                <a:schemeClr val="accent6"/>
              </a:buClr>
              <a:buFont typeface="Calibri" panose="020F0502020204030204" pitchFamily="34" charset="0"/>
              <a:buChar char="⁻"/>
            </a:pPr>
            <a:r>
              <a:rPr lang="en-US" sz="1800" dirty="0"/>
              <a:t>Mobile website with </a:t>
            </a:r>
            <a:r>
              <a:rPr lang="en-US" sz="1800" dirty="0" err="1"/>
              <a:t>MySECO</a:t>
            </a:r>
            <a:r>
              <a:rPr lang="en-US" sz="1800" dirty="0"/>
              <a:t> QR code Delivered to mobile devices and tablets </a:t>
            </a:r>
            <a:br>
              <a:rPr lang="en-US" sz="1800" dirty="0"/>
            </a:br>
            <a:r>
              <a:rPr lang="en-US" sz="1800" dirty="0"/>
              <a:t>seamlessly and </a:t>
            </a:r>
            <a:r>
              <a:rPr lang="en-US" sz="1800" dirty="0" smtClean="0"/>
              <a:t>quickly</a:t>
            </a:r>
            <a:endParaRPr lang="en-US" sz="1800" dirty="0"/>
          </a:p>
        </p:txBody>
      </p:sp>
      <p:pic>
        <p:nvPicPr>
          <p:cNvPr id="11" name="MySeco Screenshot" descr="MySECO website screensho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991100" y="1481539"/>
            <a:ext cx="4038599" cy="468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p:cNvSpPr>
            <a:spLocks noGrp="1"/>
          </p:cNvSpPr>
          <p:nvPr>
            <p:ph type="dt" sz="half" idx="10"/>
          </p:nvPr>
        </p:nvSpPr>
        <p:spPr/>
        <p:txBody>
          <a:bodyPr/>
          <a:lstStyle/>
          <a:p>
            <a:fld id="{379D5324-AD2D-48EB-B1D4-ECE77A5ADB81}" type="datetime1">
              <a:rPr lang="en-US" smtClean="0"/>
              <a:t>1/24/2014</a:t>
            </a:fld>
            <a:endParaRPr lang="en-US" dirty="0"/>
          </a:p>
        </p:txBody>
      </p:sp>
      <p:sp>
        <p:nvSpPr>
          <p:cNvPr id="8" name="Footer Placeholder"/>
          <p:cNvSpPr>
            <a:spLocks noGrp="1"/>
          </p:cNvSpPr>
          <p:nvPr>
            <p:ph type="ftr" sz="quarter" idx="11"/>
          </p:nvPr>
        </p:nvSpPr>
        <p:spPr/>
        <p:txBody>
          <a:bodyPr/>
          <a:lstStyle/>
          <a:p>
            <a:r>
              <a:rPr lang="en-US" dirty="0" smtClean="0"/>
              <a:t>MySECO Website Launch</a:t>
            </a:r>
            <a:endParaRPr lang="en-US" dirty="0"/>
          </a:p>
        </p:txBody>
      </p:sp>
      <p:sp>
        <p:nvSpPr>
          <p:cNvPr id="9" name="Slide Number Placeholder"/>
          <p:cNvSpPr>
            <a:spLocks noGrp="1"/>
          </p:cNvSpPr>
          <p:nvPr>
            <p:ph type="sldNum" sz="quarter" idx="12"/>
          </p:nvPr>
        </p:nvSpPr>
        <p:spPr/>
        <p:txBody>
          <a:bodyPr/>
          <a:lstStyle/>
          <a:p>
            <a:fld id="{06F3687E-023C-6D42-93D8-2F53A3EEE9B2}" type="slidenum">
              <a:rPr lang="en-US" smtClean="0"/>
              <a:t>9</a:t>
            </a:fld>
            <a:endParaRPr lang="en-US" dirty="0"/>
          </a:p>
        </p:txBody>
      </p:sp>
    </p:spTree>
    <p:extLst>
      <p:ext uri="{BB962C8B-B14F-4D97-AF65-F5344CB8AC3E}">
        <p14:creationId xmlns:p14="http://schemas.microsoft.com/office/powerpoint/2010/main" val="4075887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O PPT Template - Govt approv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SEP_PowerPoint_16July2013_508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02851F-03D0-48E8-A5F6-F34574E99872}">
  <ds:schemaRefs>
    <ds:schemaRef ds:uri="http://schemas.openxmlformats.org/package/2006/metadata/core-properties"/>
    <ds:schemaRef ds:uri="http://purl.org/dc/elements/1.1/"/>
    <ds:schemaRef ds:uri="http://schemas.microsoft.com/office/infopath/2007/PartnerControls"/>
    <ds:schemaRef ds:uri="http://purl.org/dc/terms/"/>
    <ds:schemaRef ds:uri="http://schemas.microsoft.com/office/2006/documentManagement/types"/>
    <ds:schemaRef ds:uri="http://purl.org/dc/dcmitype/"/>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A7E53E75-8949-46B0-9F1C-230DCCD6E5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0DE3289-9960-4487-B489-E37B7D500A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SECO PPT Template - Govt approved</Template>
  <TotalTime>18077</TotalTime>
  <Words>3031</Words>
  <Application>Microsoft Office PowerPoint</Application>
  <PresentationFormat>On-screen Show (4:3)</PresentationFormat>
  <Paragraphs>330</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SECO PPT Template - Govt approved</vt:lpstr>
      <vt:lpstr>MSEP_PowerPoint_16July2013_508c</vt:lpstr>
      <vt:lpstr>Spouse Education and Career Opportunities Program</vt:lpstr>
      <vt:lpstr>Military Spouses – A Profile</vt:lpstr>
      <vt:lpstr>Military Spouses – A Profile</vt:lpstr>
      <vt:lpstr>The Challenge</vt:lpstr>
      <vt:lpstr>Office of Spouse Well Being Spouse Education and  Career Opportunities Program</vt:lpstr>
      <vt:lpstr>Spouse Education and  Career Opportunities Program</vt:lpstr>
      <vt:lpstr>Spouse Education and  Career Opportunities Program</vt:lpstr>
      <vt:lpstr>Spouse Education and  Career Opportunities Program</vt:lpstr>
      <vt:lpstr>MySECO Web Presence</vt:lpstr>
      <vt:lpstr> MSEP Career Portal https://msepjobs.militaryonesource.mil </vt:lpstr>
      <vt:lpstr>SECO Support to Spouses and SECO Services</vt:lpstr>
      <vt:lpstr>SECO Progress to Date (as of October 1, 2013)</vt:lpstr>
      <vt:lpstr>Spouse Ambassador Network</vt:lpstr>
      <vt:lpstr>Spouse Ambassador Network</vt:lpstr>
      <vt:lpstr>Spouse Ambassador Network</vt:lpstr>
      <vt:lpstr>Spreading the Word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MySECO Launch</dc:title>
  <dc:subject>MySECO Launch</dc:subject>
  <dc:creator>Spouse Education and Career Opportunities</dc:creator>
  <cp:keywords>Spouse Education and Career Opportunities, MySECO Launch</cp:keywords>
  <cp:lastModifiedBy>Jonathan Metz</cp:lastModifiedBy>
  <cp:revision>199</cp:revision>
  <dcterms:created xsi:type="dcterms:W3CDTF">2013-03-22T21:08:12Z</dcterms:created>
  <dcterms:modified xsi:type="dcterms:W3CDTF">2014-01-24T20:56:54Z</dcterms:modified>
</cp:coreProperties>
</file>