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3" r:id="rId4"/>
  </p:sldMasterIdLst>
  <p:notesMasterIdLst>
    <p:notesMasterId r:id="rId28"/>
  </p:notesMasterIdLst>
  <p:sldIdLst>
    <p:sldId id="283" r:id="rId5"/>
    <p:sldId id="257" r:id="rId6"/>
    <p:sldId id="258" r:id="rId7"/>
    <p:sldId id="259" r:id="rId8"/>
    <p:sldId id="260" r:id="rId9"/>
    <p:sldId id="261" r:id="rId10"/>
    <p:sldId id="262" r:id="rId11"/>
    <p:sldId id="263" r:id="rId12"/>
    <p:sldId id="264" r:id="rId13"/>
    <p:sldId id="265" r:id="rId14"/>
    <p:sldId id="284" r:id="rId15"/>
    <p:sldId id="285" r:id="rId16"/>
    <p:sldId id="286" r:id="rId17"/>
    <p:sldId id="287" r:id="rId18"/>
    <p:sldId id="288" r:id="rId19"/>
    <p:sldId id="289" r:id="rId20"/>
    <p:sldId id="290" r:id="rId21"/>
    <p:sldId id="291" r:id="rId22"/>
    <p:sldId id="270" r:id="rId23"/>
    <p:sldId id="271" r:id="rId24"/>
    <p:sldId id="272" r:id="rId25"/>
    <p:sldId id="273" r:id="rId26"/>
    <p:sldId id="274" r:id="rId27"/>
  </p:sldIdLst>
  <p:sldSz cx="9144000" cy="6858000" type="screen4x3"/>
  <p:notesSz cx="68580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ohondKC" initials="M" lastIdx="1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F0C1D"/>
    <a:srgbClr val="002658"/>
    <a:srgbClr val="00264D"/>
    <a:srgbClr val="ECC265"/>
    <a:srgbClr val="003A6D"/>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42" autoAdjust="0"/>
    <p:restoredTop sz="64981" autoAdjust="0"/>
  </p:normalViewPr>
  <p:slideViewPr>
    <p:cSldViewPr snapToGrid="0" snapToObjects="1">
      <p:cViewPr varScale="1">
        <p:scale>
          <a:sx n="38" d="100"/>
          <a:sy n="38" d="100"/>
        </p:scale>
        <p:origin x="-618"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p:scale>
          <a:sx n="90" d="100"/>
          <a:sy n="90" d="100"/>
        </p:scale>
        <p:origin x="-636" y="1104"/>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2830" tIns="46415" rIns="92830" bIns="46415"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2830" tIns="46415" rIns="92830" bIns="46415" rtlCol="0"/>
          <a:lstStyle>
            <a:lvl1pPr algn="r">
              <a:defRPr sz="1200"/>
            </a:lvl1pPr>
          </a:lstStyle>
          <a:p>
            <a:fld id="{04CE30CE-AB21-2E45-B521-30E835B03D0D}" type="datetimeFigureOut">
              <a:rPr lang="en-US" smtClean="0"/>
              <a:pPr/>
              <a:t>7/29/2013</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2830" tIns="46415" rIns="92830" bIns="46415" rtlCol="0" anchor="ctr"/>
          <a:lstStyle/>
          <a:p>
            <a:endParaRPr lang="en-US"/>
          </a:p>
        </p:txBody>
      </p:sp>
      <p:sp>
        <p:nvSpPr>
          <p:cNvPr id="5" name="Notes Placeholder 4"/>
          <p:cNvSpPr>
            <a:spLocks noGrp="1"/>
          </p:cNvSpPr>
          <p:nvPr>
            <p:ph type="body" sz="quarter" idx="3"/>
          </p:nvPr>
        </p:nvSpPr>
        <p:spPr>
          <a:xfrm>
            <a:off x="685800" y="4415791"/>
            <a:ext cx="5486400" cy="4183380"/>
          </a:xfrm>
          <a:prstGeom prst="rect">
            <a:avLst/>
          </a:prstGeom>
        </p:spPr>
        <p:txBody>
          <a:bodyPr vert="horz" lIns="92830" tIns="46415" rIns="92830" bIns="4641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6"/>
            <a:ext cx="2971800" cy="464820"/>
          </a:xfrm>
          <a:prstGeom prst="rect">
            <a:avLst/>
          </a:prstGeom>
        </p:spPr>
        <p:txBody>
          <a:bodyPr vert="horz" lIns="92830" tIns="46415" rIns="92830" bIns="46415"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6"/>
            <a:ext cx="2971800" cy="464820"/>
          </a:xfrm>
          <a:prstGeom prst="rect">
            <a:avLst/>
          </a:prstGeom>
        </p:spPr>
        <p:txBody>
          <a:bodyPr vert="horz" lIns="92830" tIns="46415" rIns="92830" bIns="46415" rtlCol="0" anchor="b"/>
          <a:lstStyle>
            <a:lvl1pPr algn="r">
              <a:defRPr sz="1200"/>
            </a:lvl1pPr>
          </a:lstStyle>
          <a:p>
            <a:fld id="{E74FC1A3-E520-BB47-966D-5CAAF0E05D70}" type="slidenum">
              <a:rPr lang="en-US" smtClean="0"/>
              <a:pPr/>
              <a:t>‹#›</a:t>
            </a:fld>
            <a:endParaRPr lang="en-US"/>
          </a:p>
        </p:txBody>
      </p:sp>
    </p:spTree>
    <p:extLst>
      <p:ext uri="{BB962C8B-B14F-4D97-AF65-F5344CB8AC3E}">
        <p14:creationId xmlns:p14="http://schemas.microsoft.com/office/powerpoint/2010/main" val="246822533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Military</a:t>
            </a:r>
            <a:r>
              <a:rPr lang="en-US" baseline="0" dirty="0" smtClean="0"/>
              <a:t> OneSource logo. Call. 800-342-9647, Click. www.militaryonesource.mil, Connect. 24/7</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r>
              <a:rPr lang="en-US" sz="1200" kern="1200" dirty="0" smtClean="0">
                <a:solidFill>
                  <a:schemeClr val="tx1"/>
                </a:solidFill>
                <a:effectLst/>
                <a:latin typeface="+mn-lt"/>
                <a:ea typeface="+mn-ea"/>
                <a:cs typeface="+mn-cs"/>
              </a:rPr>
              <a:t>Military OneSource is a Department of Defense-funded program providing comprehensive information on every aspect of military life at no cost to a</a:t>
            </a:r>
            <a:r>
              <a:rPr lang="en-US" dirty="0" smtClean="0"/>
              <a:t>ctive duty, National Guard and reserve component service members</a:t>
            </a:r>
            <a:r>
              <a:rPr lang="en-US" sz="1200" kern="1200" dirty="0" smtClean="0">
                <a:solidFill>
                  <a:schemeClr val="tx1"/>
                </a:solidFill>
                <a:effectLst/>
                <a:latin typeface="+mn-lt"/>
                <a:ea typeface="+mn-ea"/>
                <a:cs typeface="+mn-cs"/>
              </a:rPr>
              <a:t>, and their families. Information includes but is not limited to deployment, reunion, relationship, grief, spouse employment and education, parenting and child care, and much more.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Military OneSource has policy and programmatic information, helpful resources, products, articles and tips on numerous topics related to military life. Services are available 24 hours a day by telephone and online. In addition to the website support, Military OneSource offers call center and online support for consultations on a number of issues such as spouse education and career opportunities, issues specific to families with a member with special needs, health coaching, financial support and resources.</a:t>
            </a:r>
          </a:p>
        </p:txBody>
      </p:sp>
      <p:sp>
        <p:nvSpPr>
          <p:cNvPr id="4" name="Slide Number Placeholder 3"/>
          <p:cNvSpPr>
            <a:spLocks noGrp="1"/>
          </p:cNvSpPr>
          <p:nvPr>
            <p:ph type="sldNum" sz="quarter" idx="10"/>
          </p:nvPr>
        </p:nvSpPr>
        <p:spPr/>
        <p:txBody>
          <a:bodyPr/>
          <a:lstStyle/>
          <a:p>
            <a:fld id="{6C28D949-B16B-E84B-B434-391559256F84}"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31151273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dirty="0" smtClean="0">
                <a:latin typeface="Arial" charset="0"/>
                <a:cs typeface="Arial" charset="0"/>
              </a:rPr>
              <a:t>Talking points</a:t>
            </a:r>
            <a:endParaRPr lang="en-US" sz="1200" b="1" dirty="0" smtClean="0">
              <a:latin typeface="Arial" charset="0"/>
              <a:cs typeface="Arial" charset="0"/>
            </a:endParaRPr>
          </a:p>
          <a:p>
            <a:pPr marL="171450" indent="-171450">
              <a:spcBef>
                <a:spcPts val="250"/>
              </a:spcBef>
              <a:buFont typeface="Arial"/>
              <a:buChar char="•"/>
            </a:pPr>
            <a:r>
              <a:rPr lang="en-US" sz="1200" dirty="0" smtClean="0">
                <a:latin typeface="Arial" charset="0"/>
                <a:cs typeface="Arial" charset="0"/>
              </a:rPr>
              <a:t>In addition to a wide variety of financial resources available through Military OneSource, financial counseling is also available at no cost to the service member or family member. Please call the toll-free number to set up a phone consultation with one of our personal financial counselors.  Face-to-face financial counseling may also</a:t>
            </a:r>
            <a:r>
              <a:rPr lang="en-US" sz="1200" baseline="0" dirty="0" smtClean="0">
                <a:latin typeface="Arial" charset="0"/>
                <a:cs typeface="Arial" charset="0"/>
              </a:rPr>
              <a:t> be</a:t>
            </a:r>
            <a:r>
              <a:rPr lang="en-US" sz="1200" dirty="0" smtClean="0">
                <a:latin typeface="Arial" charset="0"/>
                <a:cs typeface="Arial" charset="0"/>
              </a:rPr>
              <a:t> available.  A Military OneSource consultant can let you know about</a:t>
            </a:r>
            <a:r>
              <a:rPr lang="en-US" sz="1200" baseline="0" dirty="0" smtClean="0">
                <a:latin typeface="Arial" charset="0"/>
                <a:cs typeface="Arial" charset="0"/>
              </a:rPr>
              <a:t> </a:t>
            </a:r>
            <a:r>
              <a:rPr lang="en-US" sz="1200" dirty="0" smtClean="0">
                <a:latin typeface="Arial" charset="0"/>
                <a:cs typeface="Arial" charset="0"/>
              </a:rPr>
              <a:t>availability in your area. </a:t>
            </a:r>
          </a:p>
          <a:p>
            <a:pPr marL="171450" indent="-171450">
              <a:spcBef>
                <a:spcPts val="250"/>
              </a:spcBef>
              <a:buFont typeface="Arial"/>
              <a:buChar char="•"/>
            </a:pPr>
            <a:r>
              <a:rPr lang="en-US" dirty="0" smtClean="0">
                <a:latin typeface="Arial" charset="0"/>
                <a:cs typeface="Arial" charset="0"/>
              </a:rPr>
              <a:t>Y</a:t>
            </a:r>
            <a:r>
              <a:rPr lang="en-US" sz="1200" dirty="0" smtClean="0">
                <a:latin typeface="Arial" charset="0"/>
                <a:cs typeface="Arial" charset="0"/>
              </a:rPr>
              <a:t>ou can talk with a certified financial counselor about budgeting and debt management.  You can even get information on housing issues, such as pre-purchase, foreclosure prevention and reverse mortgages.  Or, if you prefer, you can speak with a certified financial planner about everything from saving and investing to retirement planning.  When it comes to financial support, Military</a:t>
            </a:r>
            <a:r>
              <a:rPr lang="en-US" sz="1200" baseline="0" dirty="0" smtClean="0">
                <a:latin typeface="Arial" charset="0"/>
                <a:cs typeface="Arial" charset="0"/>
              </a:rPr>
              <a:t> OneSource </a:t>
            </a:r>
            <a:r>
              <a:rPr lang="en-US" sz="1200" dirty="0" smtClean="0">
                <a:latin typeface="Arial" charset="0"/>
                <a:cs typeface="Arial" charset="0"/>
              </a:rPr>
              <a:t>has something for everyone, no matter your financial situation.  </a:t>
            </a:r>
            <a:endParaRPr lang="en-US" sz="1200" b="1" u="sng" dirty="0" smtClean="0">
              <a:latin typeface="Arial" charset="0"/>
              <a:cs typeface="Arial" charset="0"/>
            </a:endParaRPr>
          </a:p>
          <a:p>
            <a:r>
              <a:rPr lang="en-US" sz="1200" b="1" u="sng" dirty="0" smtClean="0">
                <a:latin typeface="Arial" charset="0"/>
                <a:cs typeface="Arial" charset="0"/>
              </a:rPr>
              <a:t>Briefer notes</a:t>
            </a:r>
          </a:p>
          <a:p>
            <a:pPr marL="171450" indent="-171450">
              <a:buFont typeface="Arial" pitchFamily="34" charset="0"/>
              <a:buChar char="•"/>
            </a:pPr>
            <a:r>
              <a:rPr lang="en-US" sz="1200" dirty="0" smtClean="0">
                <a:latin typeface="Arial" charset="0"/>
                <a:cs typeface="Arial" charset="0"/>
              </a:rPr>
              <a:t>All Military OneSource financial counselors are accredited financial counselors.</a:t>
            </a:r>
          </a:p>
          <a:p>
            <a:pPr marL="171450" indent="-171450">
              <a:spcBef>
                <a:spcPts val="250"/>
              </a:spcBef>
              <a:buFont typeface="Arial"/>
              <a:buChar char="•"/>
            </a:pPr>
            <a:r>
              <a:rPr lang="en-US" sz="1200" dirty="0" smtClean="0">
                <a:latin typeface="Arial" charset="0"/>
                <a:cs typeface="Arial" charset="0"/>
              </a:rPr>
              <a:t>Military OneSource financial counselors are available to provide education and not to advise on options.</a:t>
            </a:r>
          </a:p>
          <a:p>
            <a:pPr marL="171450" indent="-171450">
              <a:spcBef>
                <a:spcPts val="250"/>
              </a:spcBef>
              <a:buFont typeface="Arial"/>
              <a:buChar char="•"/>
            </a:pPr>
            <a:r>
              <a:rPr lang="en-US" sz="1200" dirty="0" smtClean="0">
                <a:latin typeface="Arial" charset="0"/>
                <a:cs typeface="Arial" charset="0"/>
              </a:rPr>
              <a:t>Affiliates are prohibited from making referrals to themselves or to another network affiliate for fee-based work as a result of a consultation.  Also, sales of products or services to clients served through the financial counseling program are prohibited.</a:t>
            </a:r>
          </a:p>
        </p:txBody>
      </p:sp>
      <p:sp>
        <p:nvSpPr>
          <p:cNvPr id="4" name="Slide Number Placeholder 3"/>
          <p:cNvSpPr>
            <a:spLocks noGrp="1"/>
          </p:cNvSpPr>
          <p:nvPr>
            <p:ph type="sldNum" sz="quarter" idx="10"/>
          </p:nvPr>
        </p:nvSpPr>
        <p:spPr/>
        <p:txBody>
          <a:bodyPr/>
          <a:lstStyle/>
          <a:p>
            <a:fld id="{6C28D949-B16B-E84B-B434-391559256F84}" type="slidenum">
              <a:rPr lang="en-US" smtClean="0"/>
              <a:t>10</a:t>
            </a:fld>
            <a:endParaRPr lang="en-US"/>
          </a:p>
        </p:txBody>
      </p:sp>
    </p:spTree>
    <p:extLst>
      <p:ext uri="{BB962C8B-B14F-4D97-AF65-F5344CB8AC3E}">
        <p14:creationId xmlns:p14="http://schemas.microsoft.com/office/powerpoint/2010/main" val="20800840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dirty="0" smtClean="0">
                <a:latin typeface="Calibri" charset="0"/>
              </a:rPr>
              <a:t>Talking points</a:t>
            </a:r>
          </a:p>
          <a:p>
            <a:pPr marL="171450" indent="-171450">
              <a:buFont typeface="Arial"/>
              <a:buChar char="•"/>
            </a:pPr>
            <a:r>
              <a:rPr lang="en-US" sz="1200" dirty="0" smtClean="0">
                <a:latin typeface="Calibri" charset="0"/>
              </a:rPr>
              <a:t>These are the guidelines for Military OneSource financial services.</a:t>
            </a:r>
          </a:p>
          <a:p>
            <a:pPr marL="171450" indent="-171450">
              <a:buFont typeface="Arial"/>
              <a:buChar char="•"/>
            </a:pPr>
            <a:r>
              <a:rPr lang="en-US" sz="1200" dirty="0" smtClean="0">
                <a:latin typeface="Calibri" charset="0"/>
              </a:rPr>
              <a:t>Financial services offered through Military OneSource are information and education, not advice.</a:t>
            </a:r>
          </a:p>
        </p:txBody>
      </p:sp>
      <p:sp>
        <p:nvSpPr>
          <p:cNvPr id="4" name="Slide Number Placeholder 3"/>
          <p:cNvSpPr>
            <a:spLocks noGrp="1"/>
          </p:cNvSpPr>
          <p:nvPr>
            <p:ph type="sldNum" sz="quarter" idx="10"/>
          </p:nvPr>
        </p:nvSpPr>
        <p:spPr/>
        <p:txBody>
          <a:bodyPr/>
          <a:lstStyle/>
          <a:p>
            <a:fld id="{E74FC1A3-E520-BB47-966D-5CAAF0E05D70}" type="slidenum">
              <a:rPr lang="en-US" smtClean="0"/>
              <a:pPr/>
              <a:t>11</a:t>
            </a:fld>
            <a:endParaRPr lang="en-US"/>
          </a:p>
        </p:txBody>
      </p:sp>
    </p:spTree>
    <p:extLst>
      <p:ext uri="{BB962C8B-B14F-4D97-AF65-F5344CB8AC3E}">
        <p14:creationId xmlns:p14="http://schemas.microsoft.com/office/powerpoint/2010/main" val="1545959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pPr>
            <a:r>
              <a:rPr lang="en-US" sz="1200" b="1" u="sng" dirty="0" smtClean="0">
                <a:latin typeface="Calibri" charset="0"/>
              </a:rPr>
              <a:t>Talking</a:t>
            </a:r>
            <a:r>
              <a:rPr lang="en-US" sz="1200" b="1" u="sng" baseline="0" dirty="0" smtClean="0">
                <a:latin typeface="Calibri" charset="0"/>
              </a:rPr>
              <a:t> points</a:t>
            </a:r>
          </a:p>
          <a:p>
            <a:pPr marL="171450" indent="-171450">
              <a:lnSpc>
                <a:spcPct val="90000"/>
              </a:lnSpc>
              <a:buFont typeface="Arial" pitchFamily="34" charset="0"/>
              <a:buChar char="•"/>
            </a:pPr>
            <a:r>
              <a:rPr lang="en-US" sz="1200" b="0" u="none" baseline="0" dirty="0" smtClean="0">
                <a:latin typeface="Calibri" charset="0"/>
              </a:rPr>
              <a:t>Through these consultations, you can talk with a financial counselor for assistance with establishing a budget and answering questions related to general financial and debt management issues. Counselors can also assist you with information on housing issues, like pre-purchase, foreclosure prevention and eviction, as well as dealing with calls from collectors, identity theft or restoring credit.</a:t>
            </a:r>
          </a:p>
          <a:p>
            <a:pPr marL="171450" indent="-171450">
              <a:lnSpc>
                <a:spcPct val="90000"/>
              </a:lnSpc>
              <a:buFont typeface="Arial" pitchFamily="34" charset="0"/>
              <a:buChar char="•"/>
            </a:pPr>
            <a:r>
              <a:rPr lang="en-US" sz="1200" dirty="0" smtClean="0">
                <a:latin typeface="Calibri" charset="0"/>
              </a:rPr>
              <a:t>In-person financial counseling is available at many CONUS</a:t>
            </a:r>
            <a:r>
              <a:rPr lang="en-US" sz="1200" baseline="0" dirty="0" smtClean="0">
                <a:latin typeface="Calibri" charset="0"/>
              </a:rPr>
              <a:t> locations through Military OneSource in partnership with the National Foundation for Credit Counseling. </a:t>
            </a:r>
          </a:p>
          <a:p>
            <a:pPr marL="171450" indent="-171450">
              <a:lnSpc>
                <a:spcPct val="90000"/>
              </a:lnSpc>
              <a:buFont typeface="Arial" pitchFamily="34" charset="0"/>
              <a:buChar char="•"/>
            </a:pPr>
            <a:r>
              <a:rPr lang="en-US" sz="1200" baseline="0" dirty="0" smtClean="0">
                <a:latin typeface="Calibri" charset="0"/>
              </a:rPr>
              <a:t>Through coaching and education, counselors will assist service members and family members in creating a realistic plan with specific, manageable steps.</a:t>
            </a:r>
          </a:p>
          <a:p>
            <a:pPr marL="171450" indent="-171450">
              <a:lnSpc>
                <a:spcPct val="90000"/>
              </a:lnSpc>
              <a:buFont typeface="Arial" pitchFamily="34" charset="0"/>
              <a:buChar char="•"/>
            </a:pPr>
            <a:r>
              <a:rPr lang="en-US" sz="1200" baseline="0" dirty="0" smtClean="0">
                <a:latin typeface="Calibri" charset="0"/>
              </a:rPr>
              <a:t>Military OneSource counselors are equipped to address military-specific financial matters, like credit issues impacting security clearances, money management before, during and after deployment, and coaching regarding military benefits (SCRA, Thrift Savings Plans, etc.). </a:t>
            </a:r>
          </a:p>
          <a:p>
            <a:pPr>
              <a:lnSpc>
                <a:spcPct val="90000"/>
              </a:lnSpc>
            </a:pPr>
            <a:r>
              <a:rPr lang="en-US" sz="1200" b="1" u="sng" dirty="0" smtClean="0">
                <a:latin typeface="Calibri" charset="0"/>
              </a:rPr>
              <a:t>Briefer notes</a:t>
            </a:r>
          </a:p>
          <a:p>
            <a:pPr marL="171450" indent="-171450">
              <a:lnSpc>
                <a:spcPct val="90000"/>
              </a:lnSpc>
              <a:buFont typeface="Arial" pitchFamily="34" charset="0"/>
              <a:buChar char="•"/>
            </a:pPr>
            <a:r>
              <a:rPr lang="en-US" sz="1200" b="0" u="none" dirty="0" smtClean="0">
                <a:latin typeface="Calibri" charset="0"/>
              </a:rPr>
              <a:t>Additional examples of counseling services could include information on loan consolidation, budgeting for child care, pre-tax plans (FSA, HSA,</a:t>
            </a:r>
            <a:r>
              <a:rPr lang="en-US" sz="1200" b="0" u="none" baseline="0" dirty="0" smtClean="0">
                <a:latin typeface="Calibri" charset="0"/>
              </a:rPr>
              <a:t> DCFSA), earned income tax credit, and re-establishing credit after divorce.</a:t>
            </a:r>
          </a:p>
          <a:p>
            <a:pPr marL="171450" indent="-171450">
              <a:lnSpc>
                <a:spcPct val="90000"/>
              </a:lnSpc>
              <a:buFont typeface="Arial" pitchFamily="34" charset="0"/>
              <a:buChar char="•"/>
            </a:pPr>
            <a:r>
              <a:rPr lang="en-US" sz="1200" b="0" u="none" baseline="0" dirty="0" smtClean="0">
                <a:latin typeface="Calibri" charset="0"/>
              </a:rPr>
              <a:t>All Military OneSource financial counselors are accredited financial counselors,  certified credit counselors, certified financial planners or chartered financial consultants.</a:t>
            </a:r>
          </a:p>
          <a:p>
            <a:pPr marL="171450" indent="-171450">
              <a:lnSpc>
                <a:spcPct val="90000"/>
              </a:lnSpc>
              <a:buFont typeface="Arial" pitchFamily="34" charset="0"/>
              <a:buChar char="•"/>
            </a:pPr>
            <a:r>
              <a:rPr lang="en-US" sz="1200" b="0" u="none" baseline="0" dirty="0" smtClean="0">
                <a:latin typeface="Calibri" charset="0"/>
              </a:rPr>
              <a:t>Service members may incur a cost for referrals to organizations providing long-term debt restructuring or consolidation programs.</a:t>
            </a:r>
          </a:p>
          <a:p>
            <a:pPr marL="171450" indent="-171450">
              <a:lnSpc>
                <a:spcPct val="90000"/>
              </a:lnSpc>
              <a:buFont typeface="Arial" pitchFamily="34" charset="0"/>
              <a:buChar char="•"/>
            </a:pPr>
            <a:r>
              <a:rPr lang="en-US" sz="1200" b="0" u="none" baseline="0" dirty="0" smtClean="0">
                <a:latin typeface="Calibri" charset="0"/>
              </a:rPr>
              <a:t>Small business owners or those considering starting a business can contact Military OneSource for referrals to the Small Business Association.</a:t>
            </a:r>
          </a:p>
          <a:p>
            <a:pPr marL="171450" indent="-171450">
              <a:lnSpc>
                <a:spcPct val="90000"/>
              </a:lnSpc>
              <a:buFont typeface="Arial" pitchFamily="34" charset="0"/>
              <a:buChar char="•"/>
            </a:pPr>
            <a:r>
              <a:rPr lang="en-US" sz="1200" b="0" u="none" baseline="0" dirty="0" smtClean="0">
                <a:latin typeface="Calibri" charset="0"/>
              </a:rPr>
              <a:t>Before briefing, confirm whether in-person financial counseling via the NFCC is available in your state.</a:t>
            </a:r>
            <a:endParaRPr lang="en-US" sz="1200" b="1" u="sng" dirty="0" smtClean="0">
              <a:solidFill>
                <a:srgbClr val="FF0000"/>
              </a:solidFill>
              <a:latin typeface="Calibri" charset="0"/>
            </a:endParaRPr>
          </a:p>
        </p:txBody>
      </p:sp>
      <p:sp>
        <p:nvSpPr>
          <p:cNvPr id="4" name="Slide Number Placeholder 3"/>
          <p:cNvSpPr>
            <a:spLocks noGrp="1"/>
          </p:cNvSpPr>
          <p:nvPr>
            <p:ph type="sldNum" sz="quarter" idx="10"/>
          </p:nvPr>
        </p:nvSpPr>
        <p:spPr/>
        <p:txBody>
          <a:bodyPr/>
          <a:lstStyle/>
          <a:p>
            <a:fld id="{E74FC1A3-E520-BB47-966D-5CAAF0E05D70}" type="slidenum">
              <a:rPr lang="en-US" smtClean="0"/>
              <a:pPr/>
              <a:t>12</a:t>
            </a:fld>
            <a:endParaRPr lang="en-US"/>
          </a:p>
        </p:txBody>
      </p:sp>
    </p:spTree>
    <p:extLst>
      <p:ext uri="{BB962C8B-B14F-4D97-AF65-F5344CB8AC3E}">
        <p14:creationId xmlns:p14="http://schemas.microsoft.com/office/powerpoint/2010/main" val="42255981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dirty="0" smtClean="0">
                <a:latin typeface="Calibri" charset="0"/>
              </a:rPr>
              <a:t>Talking points</a:t>
            </a:r>
            <a:endParaRPr lang="en-US" sz="1200" dirty="0" smtClean="0">
              <a:latin typeface="Calibri" charset="0"/>
            </a:endParaRPr>
          </a:p>
          <a:p>
            <a:pPr marL="171450" indent="-171450">
              <a:buFont typeface="Arial"/>
              <a:buChar char="•"/>
            </a:pPr>
            <a:r>
              <a:rPr lang="en-US" sz="1200" dirty="0" smtClean="0">
                <a:latin typeface="Calibri" charset="0"/>
              </a:rPr>
              <a:t>Financial planning consultations are available to address issues such as investing, retirement planning, planning for college and questions regarding 401K, 403B (used by universities) TSP and IRA</a:t>
            </a:r>
            <a:r>
              <a:rPr lang="ja-JP" altLang="en-US" sz="1200" dirty="0" smtClean="0">
                <a:latin typeface="Calibri" charset="0"/>
              </a:rPr>
              <a:t>’</a:t>
            </a:r>
            <a:r>
              <a:rPr lang="en-US" sz="1200" dirty="0" smtClean="0">
                <a:latin typeface="Calibri" charset="0"/>
              </a:rPr>
              <a:t>s/Roth IRA</a:t>
            </a:r>
            <a:r>
              <a:rPr lang="ja-JP" altLang="en-US" sz="1200" dirty="0" smtClean="0">
                <a:latin typeface="Calibri" charset="0"/>
              </a:rPr>
              <a:t>’</a:t>
            </a:r>
            <a:r>
              <a:rPr lang="en-US" sz="1200" dirty="0" smtClean="0">
                <a:latin typeface="Calibri" charset="0"/>
              </a:rPr>
              <a:t>s, including the new TSP Roth IRA option. </a:t>
            </a:r>
          </a:p>
          <a:p>
            <a:pPr marL="171450" indent="-171450">
              <a:buFont typeface="Arial"/>
              <a:buChar char="•"/>
            </a:pPr>
            <a:r>
              <a:rPr lang="en-US" sz="1200" dirty="0" smtClean="0">
                <a:latin typeface="Calibri" charset="0"/>
              </a:rPr>
              <a:t>Financial planners can provide information on investment vehicles such as stocks, bonds, mutual funds, etc.; how they work and the risk associated with various investment options. </a:t>
            </a:r>
          </a:p>
          <a:p>
            <a:pPr marL="171450" indent="-171450">
              <a:buFont typeface="Arial"/>
              <a:buChar char="•"/>
            </a:pPr>
            <a:r>
              <a:rPr lang="en-US" sz="1200" dirty="0" smtClean="0">
                <a:latin typeface="Calibri" charset="0"/>
              </a:rPr>
              <a:t>They may also provide assistance with retirement planning, including projecting a budget and Social Security income. </a:t>
            </a:r>
          </a:p>
          <a:p>
            <a:pPr marL="171450" indent="-171450">
              <a:buFont typeface="Arial"/>
              <a:buChar char="•"/>
            </a:pPr>
            <a:r>
              <a:rPr lang="en-US" sz="1200" dirty="0" smtClean="0">
                <a:latin typeface="Calibri" charset="0"/>
              </a:rPr>
              <a:t>Additionally, financial planners can provide information on how to save for your children</a:t>
            </a:r>
            <a:r>
              <a:rPr lang="ja-JP" altLang="en-US" sz="1200" dirty="0" smtClean="0">
                <a:latin typeface="Calibri" charset="0"/>
              </a:rPr>
              <a:t>’</a:t>
            </a:r>
            <a:r>
              <a:rPr lang="en-US" sz="1200" dirty="0" smtClean="0">
                <a:latin typeface="Calibri" charset="0"/>
              </a:rPr>
              <a:t>s education.</a:t>
            </a:r>
          </a:p>
          <a:p>
            <a:pPr marL="171450" indent="-171450">
              <a:buFont typeface="Arial"/>
              <a:buChar char="•"/>
            </a:pPr>
            <a:r>
              <a:rPr lang="en-US" sz="1200" dirty="0" smtClean="0">
                <a:latin typeface="Calibri" charset="0"/>
              </a:rPr>
              <a:t>Military</a:t>
            </a:r>
            <a:r>
              <a:rPr lang="en-US" sz="1200" baseline="0" dirty="0" smtClean="0">
                <a:latin typeface="Calibri" charset="0"/>
              </a:rPr>
              <a:t> OneSource</a:t>
            </a:r>
            <a:r>
              <a:rPr lang="en-US" sz="1200" dirty="0" smtClean="0">
                <a:latin typeface="Calibri" charset="0"/>
              </a:rPr>
              <a:t> can assist in locating  local certified financial planners as well.</a:t>
            </a:r>
          </a:p>
          <a:p>
            <a:endParaRPr lang="en-US" dirty="0"/>
          </a:p>
        </p:txBody>
      </p:sp>
      <p:sp>
        <p:nvSpPr>
          <p:cNvPr id="4" name="Slide Number Placeholder 3"/>
          <p:cNvSpPr>
            <a:spLocks noGrp="1"/>
          </p:cNvSpPr>
          <p:nvPr>
            <p:ph type="sldNum" sz="quarter" idx="10"/>
          </p:nvPr>
        </p:nvSpPr>
        <p:spPr/>
        <p:txBody>
          <a:bodyPr/>
          <a:lstStyle/>
          <a:p>
            <a:fld id="{E74FC1A3-E520-BB47-966D-5CAAF0E05D70}" type="slidenum">
              <a:rPr lang="en-US" smtClean="0"/>
              <a:pPr/>
              <a:t>13</a:t>
            </a:fld>
            <a:endParaRPr lang="en-US"/>
          </a:p>
        </p:txBody>
      </p:sp>
    </p:spTree>
    <p:extLst>
      <p:ext uri="{BB962C8B-B14F-4D97-AF65-F5344CB8AC3E}">
        <p14:creationId xmlns:p14="http://schemas.microsoft.com/office/powerpoint/2010/main" val="36964973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sz="1200" b="1" u="sng" dirty="0" smtClean="0">
                <a:latin typeface="Calibri" charset="0"/>
              </a:rPr>
              <a:t>**Optional</a:t>
            </a:r>
            <a:r>
              <a:rPr lang="en-US" sz="1200" b="1" u="sng" baseline="0" dirty="0" smtClean="0">
                <a:latin typeface="Calibri" charset="0"/>
              </a:rPr>
              <a:t> slide**</a:t>
            </a:r>
            <a:endParaRPr lang="en-US" sz="1200" b="1" i="1" u="sng" dirty="0" smtClean="0">
              <a:solidFill>
                <a:srgbClr val="FF0000"/>
              </a:solidFill>
              <a:latin typeface="Calibri" charset="0"/>
            </a:endParaRPr>
          </a:p>
          <a:p>
            <a:pPr>
              <a:lnSpc>
                <a:spcPct val="80000"/>
              </a:lnSpc>
            </a:pPr>
            <a:r>
              <a:rPr lang="en-US" sz="1200" dirty="0" smtClean="0">
                <a:latin typeface="Calibri" charset="0"/>
              </a:rPr>
              <a:t>For use during tax season.</a:t>
            </a:r>
          </a:p>
          <a:p>
            <a:pPr>
              <a:lnSpc>
                <a:spcPct val="80000"/>
              </a:lnSpc>
            </a:pPr>
            <a:endParaRPr lang="en-US" sz="1200" b="1" u="sng" dirty="0" smtClean="0">
              <a:latin typeface="Calibri" charset="0"/>
            </a:endParaRPr>
          </a:p>
          <a:p>
            <a:pPr>
              <a:lnSpc>
                <a:spcPct val="80000"/>
              </a:lnSpc>
            </a:pPr>
            <a:r>
              <a:rPr lang="en-US" sz="1200" b="1" u="sng" dirty="0" smtClean="0">
                <a:latin typeface="Calibri" charset="0"/>
              </a:rPr>
              <a:t>Talking points</a:t>
            </a:r>
          </a:p>
          <a:p>
            <a:pPr marL="171450" indent="-171450">
              <a:lnSpc>
                <a:spcPct val="80000"/>
              </a:lnSpc>
              <a:buFont typeface="Arial"/>
              <a:buChar char="•"/>
            </a:pPr>
            <a:r>
              <a:rPr lang="en-US" sz="1200" dirty="0" smtClean="0">
                <a:latin typeface="Calibri" charset="0"/>
              </a:rPr>
              <a:t>Generally beginning around the middle of January, Military OneSource provides free tax-filing services and free tax consultations to service members and family members throughout tax</a:t>
            </a:r>
            <a:r>
              <a:rPr lang="en-US" sz="1200" baseline="0" dirty="0" smtClean="0">
                <a:latin typeface="Calibri" charset="0"/>
              </a:rPr>
              <a:t> season.</a:t>
            </a:r>
            <a:r>
              <a:rPr lang="en-US" sz="1200" dirty="0" smtClean="0">
                <a:latin typeface="Calibri" charset="0"/>
              </a:rPr>
              <a:t> </a:t>
            </a:r>
          </a:p>
          <a:p>
            <a:pPr marL="171450" indent="-171450">
              <a:lnSpc>
                <a:spcPct val="80000"/>
              </a:lnSpc>
              <a:buFont typeface="Arial"/>
              <a:buChar char="•"/>
            </a:pPr>
            <a:r>
              <a:rPr lang="en-US" sz="1200" b="0" dirty="0" smtClean="0">
                <a:latin typeface="Calibri" charset="0"/>
              </a:rPr>
              <a:t>Active duty, reservists and their legal dependents can file using the H&amp;R Block </a:t>
            </a:r>
            <a:r>
              <a:rPr lang="en-US" sz="1200" b="0" dirty="0" smtClean="0">
                <a:latin typeface="Calibri" charset="0"/>
              </a:rPr>
              <a:t>At Home</a:t>
            </a:r>
            <a:r>
              <a:rPr lang="en-US" sz="1200" dirty="0" smtClean="0">
                <a:latin typeface="Calibri" charset="0"/>
              </a:rPr>
              <a:t>®</a:t>
            </a:r>
            <a:r>
              <a:rPr lang="en-US" sz="1200" b="0" dirty="0" smtClean="0">
                <a:latin typeface="Calibri" charset="0"/>
              </a:rPr>
              <a:t> </a:t>
            </a:r>
            <a:r>
              <a:rPr lang="en-US" sz="1200" b="0" dirty="0" smtClean="0">
                <a:latin typeface="Calibri" charset="0"/>
              </a:rPr>
              <a:t>tool.</a:t>
            </a:r>
          </a:p>
          <a:p>
            <a:pPr marL="171450" indent="-171450">
              <a:lnSpc>
                <a:spcPct val="80000"/>
              </a:lnSpc>
              <a:buFont typeface="Arial"/>
              <a:buChar char="•"/>
            </a:pPr>
            <a:r>
              <a:rPr lang="en-US" sz="1200" dirty="0" smtClean="0">
                <a:latin typeface="Calibri" charset="0"/>
              </a:rPr>
              <a:t>Participants can now e-file a federal and up to three state resident returns with the H&amp;R Block At Home® product.</a:t>
            </a:r>
          </a:p>
          <a:p>
            <a:pPr marL="171450" indent="-171450">
              <a:lnSpc>
                <a:spcPct val="80000"/>
              </a:lnSpc>
              <a:buFont typeface="Arial"/>
              <a:buChar char="•"/>
            </a:pPr>
            <a:r>
              <a:rPr lang="en-US" sz="1200" dirty="0" smtClean="0">
                <a:latin typeface="Calibri" charset="0"/>
              </a:rPr>
              <a:t>Participants must use the link on Military OneSource to access the customized H&amp;R Block At Home@ product.  You will click </a:t>
            </a:r>
            <a:r>
              <a:rPr lang="ja-JP" altLang="en-US" sz="1200" dirty="0" smtClean="0">
                <a:latin typeface="Calibri" charset="0"/>
              </a:rPr>
              <a:t>“</a:t>
            </a:r>
            <a:r>
              <a:rPr lang="en-US" altLang="ja-JP" sz="1200" dirty="0" smtClean="0">
                <a:latin typeface="Calibri" charset="0"/>
              </a:rPr>
              <a:t>r</a:t>
            </a:r>
            <a:r>
              <a:rPr lang="en-US" sz="1200" dirty="0" smtClean="0">
                <a:latin typeface="Calibri" charset="0"/>
              </a:rPr>
              <a:t>egister</a:t>
            </a:r>
            <a:r>
              <a:rPr lang="ja-JP" altLang="en-US" sz="1200" dirty="0" smtClean="0">
                <a:latin typeface="Calibri" charset="0"/>
              </a:rPr>
              <a:t>”</a:t>
            </a:r>
            <a:r>
              <a:rPr lang="en-US" sz="1200" dirty="0" smtClean="0">
                <a:latin typeface="Calibri" charset="0"/>
              </a:rPr>
              <a:t> from the Military</a:t>
            </a:r>
            <a:r>
              <a:rPr lang="en-US" sz="1200" baseline="0" dirty="0" smtClean="0">
                <a:latin typeface="Calibri" charset="0"/>
              </a:rPr>
              <a:t> OneSource</a:t>
            </a:r>
            <a:r>
              <a:rPr lang="en-US" sz="1200" dirty="0" smtClean="0">
                <a:latin typeface="Calibri" charset="0"/>
              </a:rPr>
              <a:t> page to enter the H&amp;R Block site.  You will then create a separate user ID and password in H&amp;R Block. Keep in mind that those who access the public H&amp;R Block product directly via the H&amp;R Block website may incur charges. To access the link, you must be registered and logged in to</a:t>
            </a:r>
            <a:r>
              <a:rPr lang="en-US" sz="1200" baseline="0" dirty="0" smtClean="0">
                <a:latin typeface="Calibri" charset="0"/>
              </a:rPr>
              <a:t> </a:t>
            </a:r>
            <a:r>
              <a:rPr lang="en-US" sz="1200" dirty="0" smtClean="0">
                <a:latin typeface="Calibri" charset="0"/>
              </a:rPr>
              <a:t>www.MilitaryOneSource.mil.</a:t>
            </a:r>
          </a:p>
          <a:p>
            <a:pPr marL="171450" indent="-171450">
              <a:lnSpc>
                <a:spcPct val="80000"/>
              </a:lnSpc>
              <a:buFont typeface="Arial"/>
              <a:buChar char="•"/>
            </a:pPr>
            <a:r>
              <a:rPr lang="en-US" sz="1200" dirty="0" smtClean="0">
                <a:latin typeface="Calibri" charset="0"/>
              </a:rPr>
              <a:t>Military OneSource tax consultants are available by phone and by e-mail to help you with personal federal tax-related questions and financial planning from 7:00 a.m.</a:t>
            </a:r>
            <a:r>
              <a:rPr lang="en-US" sz="1200" baseline="0" dirty="0" smtClean="0">
                <a:latin typeface="Calibri" charset="0"/>
              </a:rPr>
              <a:t>-11:00 p.m.</a:t>
            </a:r>
            <a:r>
              <a:rPr lang="en-US" sz="1200" dirty="0" smtClean="0">
                <a:latin typeface="Calibri" charset="0"/>
              </a:rPr>
              <a:t> EST daily by calling 800-342-9647.</a:t>
            </a:r>
          </a:p>
        </p:txBody>
      </p:sp>
      <p:sp>
        <p:nvSpPr>
          <p:cNvPr id="4" name="Slide Number Placeholder 3"/>
          <p:cNvSpPr>
            <a:spLocks noGrp="1"/>
          </p:cNvSpPr>
          <p:nvPr>
            <p:ph type="sldNum" sz="quarter" idx="10"/>
          </p:nvPr>
        </p:nvSpPr>
        <p:spPr/>
        <p:txBody>
          <a:bodyPr/>
          <a:lstStyle/>
          <a:p>
            <a:fld id="{E74FC1A3-E520-BB47-966D-5CAAF0E05D70}" type="slidenum">
              <a:rPr lang="en-US" smtClean="0"/>
              <a:pPr/>
              <a:t>14</a:t>
            </a:fld>
            <a:endParaRPr lang="en-US"/>
          </a:p>
        </p:txBody>
      </p:sp>
    </p:spTree>
    <p:extLst>
      <p:ext uri="{BB962C8B-B14F-4D97-AF65-F5344CB8AC3E}">
        <p14:creationId xmlns:p14="http://schemas.microsoft.com/office/powerpoint/2010/main" val="328103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dirty="0" smtClean="0">
                <a:latin typeface="Calibri" charset="0"/>
              </a:rPr>
              <a:t>Talking points</a:t>
            </a:r>
            <a:endParaRPr lang="en-US" sz="1200" dirty="0" smtClean="0">
              <a:latin typeface="Calibri" charset="0"/>
            </a:endParaRPr>
          </a:p>
          <a:p>
            <a:pPr marL="171450" indent="-171450">
              <a:buFont typeface="Arial"/>
              <a:buChar char="•"/>
            </a:pPr>
            <a:r>
              <a:rPr lang="en-US" sz="1200" dirty="0" smtClean="0">
                <a:latin typeface="Calibri" charset="0"/>
              </a:rPr>
              <a:t>Tax consultations are available for information and answers to questions on a wide variety of services, such as federal tax-filing requirements and special tax circumstances,</a:t>
            </a:r>
            <a:r>
              <a:rPr lang="en-US" sz="1200" baseline="0" dirty="0" smtClean="0">
                <a:latin typeface="Calibri" charset="0"/>
              </a:rPr>
              <a:t> including</a:t>
            </a:r>
            <a:r>
              <a:rPr lang="en-US" sz="1200" dirty="0" smtClean="0">
                <a:latin typeface="Calibri" charset="0"/>
              </a:rPr>
              <a:t> deployment, divorce or capital gains.  </a:t>
            </a:r>
          </a:p>
          <a:p>
            <a:pPr marL="171450" indent="-171450">
              <a:buFont typeface="Arial"/>
              <a:buChar char="•"/>
            </a:pPr>
            <a:r>
              <a:rPr lang="en-US" sz="1200" dirty="0" smtClean="0">
                <a:latin typeface="Calibri" charset="0"/>
              </a:rPr>
              <a:t>Specialized telephonic financial tax consultations are provided by a Military</a:t>
            </a:r>
            <a:r>
              <a:rPr lang="en-US" sz="1200" baseline="0" dirty="0" smtClean="0">
                <a:latin typeface="Calibri" charset="0"/>
              </a:rPr>
              <a:t> OneSource</a:t>
            </a:r>
            <a:r>
              <a:rPr lang="en-US" sz="1200" dirty="0" smtClean="0">
                <a:latin typeface="Calibri" charset="0"/>
              </a:rPr>
              <a:t> trained tax consultant.</a:t>
            </a:r>
          </a:p>
          <a:p>
            <a:pPr marL="171450" indent="-171450">
              <a:buFont typeface="Arial"/>
              <a:buChar char="•"/>
            </a:pPr>
            <a:r>
              <a:rPr lang="en-US" sz="1200" dirty="0" smtClean="0">
                <a:latin typeface="Calibri" charset="0"/>
              </a:rPr>
              <a:t>Military OneSource will arrange a telephonic appointment with these financial tax consultants to provide information and education about federal tax issues. </a:t>
            </a:r>
          </a:p>
          <a:p>
            <a:r>
              <a:rPr lang="en-US" sz="1200" dirty="0" smtClean="0">
                <a:latin typeface="Calibri" charset="0"/>
              </a:rPr>
              <a:t>**NOTE: This service is available year round and separate from the Military OneSource tax program, which includes access to H&amp;R Block at Home® free electronic filing from January to June.</a:t>
            </a:r>
          </a:p>
          <a:p>
            <a:endParaRPr lang="en-US" dirty="0" smtClean="0">
              <a:latin typeface="Calibri" charset="0"/>
            </a:endParaRPr>
          </a:p>
          <a:p>
            <a:endParaRPr lang="en-US" dirty="0"/>
          </a:p>
        </p:txBody>
      </p:sp>
      <p:sp>
        <p:nvSpPr>
          <p:cNvPr id="4" name="Slide Number Placeholder 3"/>
          <p:cNvSpPr>
            <a:spLocks noGrp="1"/>
          </p:cNvSpPr>
          <p:nvPr>
            <p:ph type="sldNum" sz="quarter" idx="10"/>
          </p:nvPr>
        </p:nvSpPr>
        <p:spPr/>
        <p:txBody>
          <a:bodyPr/>
          <a:lstStyle/>
          <a:p>
            <a:fld id="{E74FC1A3-E520-BB47-966D-5CAAF0E05D70}" type="slidenum">
              <a:rPr lang="en-US" smtClean="0"/>
              <a:pPr/>
              <a:t>15</a:t>
            </a:fld>
            <a:endParaRPr lang="en-US"/>
          </a:p>
        </p:txBody>
      </p:sp>
    </p:spTree>
    <p:extLst>
      <p:ext uri="{BB962C8B-B14F-4D97-AF65-F5344CB8AC3E}">
        <p14:creationId xmlns:p14="http://schemas.microsoft.com/office/powerpoint/2010/main" val="22755437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dirty="0" smtClean="0">
                <a:latin typeface="Calibri" charset="0"/>
              </a:rPr>
              <a:t>Talking points</a:t>
            </a:r>
            <a:endParaRPr lang="en-US" sz="1200" dirty="0" smtClean="0">
              <a:latin typeface="Calibri" charset="0"/>
            </a:endParaRPr>
          </a:p>
          <a:p>
            <a:pPr marL="171450" indent="-171450">
              <a:buFont typeface="Arial"/>
              <a:buChar char="•"/>
            </a:pPr>
            <a:r>
              <a:rPr lang="en-US" sz="1200" dirty="0" smtClean="0">
                <a:latin typeface="Calibri" charset="0"/>
              </a:rPr>
              <a:t>Counselors are members of the accredited financial counselors, certified credit counselors, certified financial planners or chartered financial consultants which is the same as installation personal financial managers.  </a:t>
            </a:r>
          </a:p>
          <a:p>
            <a:pPr marL="171450" indent="-171450">
              <a:buFont typeface="Arial"/>
              <a:buChar char="•"/>
            </a:pPr>
            <a:r>
              <a:rPr lang="en-US" sz="1200" dirty="0" smtClean="0">
                <a:latin typeface="Calibri" charset="0"/>
              </a:rPr>
              <a:t>Military OneSource also has a partnership with National Foundation for Credit Counseling to provide face-to-face, telephonic and online financial counseling.  </a:t>
            </a:r>
          </a:p>
          <a:p>
            <a:pPr marL="171450" indent="-171450">
              <a:buFont typeface="Arial"/>
              <a:buChar char="•"/>
            </a:pPr>
            <a:r>
              <a:rPr lang="en-US" sz="1200" dirty="0" smtClean="0">
                <a:latin typeface="Calibri" charset="0"/>
              </a:rPr>
              <a:t>NFCC, a non-profit national agency, provides financial education and counseling services at hundreds of local offices nationwide.  </a:t>
            </a:r>
          </a:p>
          <a:p>
            <a:pPr marL="171450" indent="-171450">
              <a:buFont typeface="Arial"/>
              <a:buChar char="•"/>
            </a:pPr>
            <a:r>
              <a:rPr lang="en-US" sz="1200" dirty="0" smtClean="0">
                <a:latin typeface="Calibri" charset="0"/>
              </a:rPr>
              <a:t>Military OneSource must arrange for you to meet with an NFCC financial consultant in your community in order for you to receive the service at no cost.</a:t>
            </a:r>
          </a:p>
          <a:p>
            <a:r>
              <a:rPr lang="en-US" sz="1200" dirty="0" smtClean="0">
                <a:latin typeface="Calibri" charset="0"/>
              </a:rPr>
              <a:t> </a:t>
            </a:r>
          </a:p>
          <a:p>
            <a:r>
              <a:rPr lang="en-US" sz="1200" b="1" u="sng" dirty="0" smtClean="0">
                <a:latin typeface="Calibri" charset="0"/>
              </a:rPr>
              <a:t>Briefer notes</a:t>
            </a:r>
            <a:endParaRPr lang="en-US" sz="1200" dirty="0" smtClean="0">
              <a:latin typeface="Calibri" charset="0"/>
            </a:endParaRPr>
          </a:p>
          <a:p>
            <a:pPr marL="171450" indent="-171450">
              <a:buFont typeface="Arial"/>
              <a:buChar char="•"/>
            </a:pPr>
            <a:r>
              <a:rPr lang="en-US" sz="1200" b="1" dirty="0" smtClean="0">
                <a:latin typeface="Calibri" charset="0"/>
              </a:rPr>
              <a:t>Before briefing</a:t>
            </a:r>
            <a:r>
              <a:rPr lang="en-US" sz="1200" dirty="0" smtClean="0">
                <a:latin typeface="Calibri" charset="0"/>
              </a:rPr>
              <a:t>, confirm whether in-person financial counseling via the NFCC is available in your state. </a:t>
            </a:r>
          </a:p>
          <a:p>
            <a:pPr marL="171450" indent="-171450">
              <a:buFont typeface="Arial"/>
              <a:buChar char="•"/>
            </a:pPr>
            <a:r>
              <a:rPr lang="en-US" sz="1200" dirty="0" smtClean="0">
                <a:latin typeface="Calibri" charset="0"/>
              </a:rPr>
              <a:t>Entering into a debt management program does incur a nominal fee from the NFCC agency for ongoing management of the plan.</a:t>
            </a:r>
          </a:p>
        </p:txBody>
      </p:sp>
      <p:sp>
        <p:nvSpPr>
          <p:cNvPr id="4" name="Slide Number Placeholder 3"/>
          <p:cNvSpPr>
            <a:spLocks noGrp="1"/>
          </p:cNvSpPr>
          <p:nvPr>
            <p:ph type="sldNum" sz="quarter" idx="10"/>
          </p:nvPr>
        </p:nvSpPr>
        <p:spPr/>
        <p:txBody>
          <a:bodyPr/>
          <a:lstStyle/>
          <a:p>
            <a:fld id="{E74FC1A3-E520-BB47-966D-5CAAF0E05D70}" type="slidenum">
              <a:rPr lang="en-US" smtClean="0"/>
              <a:pPr/>
              <a:t>16</a:t>
            </a:fld>
            <a:endParaRPr lang="en-US"/>
          </a:p>
        </p:txBody>
      </p:sp>
    </p:spTree>
    <p:extLst>
      <p:ext uri="{BB962C8B-B14F-4D97-AF65-F5344CB8AC3E}">
        <p14:creationId xmlns:p14="http://schemas.microsoft.com/office/powerpoint/2010/main" val="13925529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dirty="0" smtClean="0">
                <a:latin typeface="Calibri" charset="0"/>
              </a:rPr>
              <a:t>Talking points</a:t>
            </a:r>
          </a:p>
          <a:p>
            <a:pPr marL="171450" indent="-171450">
              <a:buFont typeface="Arial" pitchFamily="34" charset="0"/>
              <a:buChar char="•"/>
            </a:pPr>
            <a:r>
              <a:rPr lang="en-US" sz="1200" b="0" u="none" dirty="0" smtClean="0">
                <a:latin typeface="Calibri" charset="0"/>
              </a:rPr>
              <a:t>The</a:t>
            </a:r>
            <a:r>
              <a:rPr lang="en-US" sz="1200" b="0" u="none" baseline="0" dirty="0" smtClean="0">
                <a:latin typeface="Calibri" charset="0"/>
              </a:rPr>
              <a:t> military life topics tab can be found at the top of any Military OneSource page.</a:t>
            </a:r>
          </a:p>
          <a:p>
            <a:pPr marL="171450" indent="-171450">
              <a:buFont typeface="Arial" pitchFamily="34" charset="0"/>
              <a:buChar char="•"/>
            </a:pPr>
            <a:r>
              <a:rPr lang="en-US" sz="1200" b="0" u="none" baseline="0" dirty="0" smtClean="0">
                <a:latin typeface="Calibri" charset="0"/>
              </a:rPr>
              <a:t>After clicking the money management link, you’ll see links to articles and resources on various financial topics.</a:t>
            </a:r>
            <a:endParaRPr lang="en-US" dirty="0"/>
          </a:p>
        </p:txBody>
      </p:sp>
      <p:sp>
        <p:nvSpPr>
          <p:cNvPr id="4" name="Slide Number Placeholder 3"/>
          <p:cNvSpPr>
            <a:spLocks noGrp="1"/>
          </p:cNvSpPr>
          <p:nvPr>
            <p:ph type="sldNum" sz="quarter" idx="10"/>
          </p:nvPr>
        </p:nvSpPr>
        <p:spPr/>
        <p:txBody>
          <a:bodyPr/>
          <a:lstStyle/>
          <a:p>
            <a:fld id="{E74FC1A3-E520-BB47-966D-5CAAF0E05D70}" type="slidenum">
              <a:rPr lang="en-US" smtClean="0"/>
              <a:pPr/>
              <a:t>17</a:t>
            </a:fld>
            <a:endParaRPr lang="en-US"/>
          </a:p>
        </p:txBody>
      </p:sp>
    </p:spTree>
    <p:extLst>
      <p:ext uri="{BB962C8B-B14F-4D97-AF65-F5344CB8AC3E}">
        <p14:creationId xmlns:p14="http://schemas.microsoft.com/office/powerpoint/2010/main" val="31757307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Talking points</a:t>
            </a:r>
          </a:p>
          <a:p>
            <a:pPr marL="171450" indent="-171450">
              <a:buFont typeface="Arial" pitchFamily="34" charset="0"/>
              <a:buChar char="•"/>
            </a:pPr>
            <a:r>
              <a:rPr lang="en-US" b="0" u="none" dirty="0" smtClean="0"/>
              <a:t>Military OneSource offers a wide range of financial tools available through the website,</a:t>
            </a:r>
            <a:r>
              <a:rPr lang="en-US" b="0" u="none" baseline="0" dirty="0" smtClean="0"/>
              <a:t> including financial calculators and a long list of money management Podcasts.</a:t>
            </a:r>
          </a:p>
          <a:p>
            <a:pPr marL="171450" indent="-171450">
              <a:buFont typeface="Arial" pitchFamily="34" charset="0"/>
              <a:buChar char="•"/>
            </a:pPr>
            <a:endParaRPr lang="en-US" b="0" u="none" baseline="0" dirty="0" smtClean="0"/>
          </a:p>
          <a:p>
            <a:pPr marL="171450" indent="-171450">
              <a:buFont typeface="Arial" pitchFamily="34" charset="0"/>
              <a:buChar char="•"/>
            </a:pPr>
            <a:r>
              <a:rPr lang="en-US" b="0" u="none" baseline="0" dirty="0" smtClean="0"/>
              <a:t>The following slide will help you navigate to the many financial resources.</a:t>
            </a:r>
            <a:endParaRPr lang="en-US" b="0" u="none" dirty="0"/>
          </a:p>
        </p:txBody>
      </p:sp>
      <p:sp>
        <p:nvSpPr>
          <p:cNvPr id="4" name="Slide Number Placeholder 3"/>
          <p:cNvSpPr>
            <a:spLocks noGrp="1"/>
          </p:cNvSpPr>
          <p:nvPr>
            <p:ph type="sldNum" sz="quarter" idx="10"/>
          </p:nvPr>
        </p:nvSpPr>
        <p:spPr/>
        <p:txBody>
          <a:bodyPr/>
          <a:lstStyle/>
          <a:p>
            <a:fld id="{E74FC1A3-E520-BB47-966D-5CAAF0E05D70}" type="slidenum">
              <a:rPr lang="en-US" smtClean="0"/>
              <a:pPr/>
              <a:t>18</a:t>
            </a:fld>
            <a:endParaRPr lang="en-US"/>
          </a:p>
        </p:txBody>
      </p:sp>
    </p:spTree>
    <p:extLst>
      <p:ext uri="{BB962C8B-B14F-4D97-AF65-F5344CB8AC3E}">
        <p14:creationId xmlns:p14="http://schemas.microsoft.com/office/powerpoint/2010/main" val="2685160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latin typeface="Arial" pitchFamily="34" charset="0"/>
                <a:cs typeface="Arial" pitchFamily="34" charset="0"/>
              </a:rPr>
              <a:t>Talking points</a:t>
            </a:r>
          </a:p>
          <a:p>
            <a:pPr marL="171450" indent="-171450">
              <a:buFont typeface="Arial" pitchFamily="34" charset="0"/>
              <a:buChar char="•"/>
            </a:pPr>
            <a:r>
              <a:rPr lang="en-US" dirty="0" smtClean="0">
                <a:latin typeface="Arial" pitchFamily="34" charset="0"/>
                <a:cs typeface="Arial" pitchFamily="34" charset="0"/>
              </a:rPr>
              <a:t>Access to Military OneSource social media outlets is conveniently located on the homepage.</a:t>
            </a:r>
          </a:p>
          <a:p>
            <a:pPr marL="628650" lvl="1" indent="-171450">
              <a:buFont typeface="Arial" pitchFamily="34" charset="0"/>
              <a:buChar char="•"/>
            </a:pPr>
            <a:r>
              <a:rPr lang="en-US" dirty="0" smtClean="0">
                <a:latin typeface="Arial" pitchFamily="34" charset="0"/>
                <a:cs typeface="Arial" pitchFamily="34" charset="0"/>
              </a:rPr>
              <a:t>View the Twitter feed on the right-hand side of the page.</a:t>
            </a:r>
          </a:p>
          <a:p>
            <a:pPr marL="628650" lvl="1" indent="-171450">
              <a:buFont typeface="Arial" pitchFamily="34" charset="0"/>
              <a:buChar char="•"/>
            </a:pPr>
            <a:r>
              <a:rPr lang="en-US" dirty="0" smtClean="0">
                <a:latin typeface="Arial" pitchFamily="34" charset="0"/>
                <a:cs typeface="Arial" pitchFamily="34" charset="0"/>
              </a:rPr>
              <a:t>Follow</a:t>
            </a:r>
            <a:r>
              <a:rPr lang="en-US" baseline="0" dirty="0" smtClean="0">
                <a:latin typeface="Arial" pitchFamily="34" charset="0"/>
                <a:cs typeface="Arial" pitchFamily="34" charset="0"/>
              </a:rPr>
              <a:t> the link to the Military OneSource Facebook page.</a:t>
            </a:r>
            <a:endParaRPr lang="en-US" dirty="0" smtClean="0">
              <a:latin typeface="Arial" pitchFamily="34" charset="0"/>
              <a:cs typeface="Arial" pitchFamily="34" charset="0"/>
            </a:endParaRPr>
          </a:p>
          <a:p>
            <a:pPr marL="628650" lvl="1" indent="-171450">
              <a:buFont typeface="Arial" pitchFamily="34" charset="0"/>
              <a:buChar char="•"/>
            </a:pPr>
            <a:r>
              <a:rPr lang="en-US" dirty="0" smtClean="0">
                <a:latin typeface="Arial" pitchFamily="34" charset="0"/>
                <a:cs typeface="Arial" pitchFamily="34" charset="0"/>
              </a:rPr>
              <a:t>The latest Blog Brigade entry can be found just below the image box, in the middle of the page.</a:t>
            </a:r>
          </a:p>
          <a:p>
            <a:pPr marL="171450" indent="-171450">
              <a:buFont typeface="Arial" pitchFamily="34" charset="0"/>
              <a:buChar char="•"/>
            </a:pPr>
            <a:r>
              <a:rPr lang="en-US" dirty="0" smtClean="0">
                <a:latin typeface="Arial" pitchFamily="34" charset="0"/>
                <a:cs typeface="Arial" pitchFamily="34" charset="0"/>
              </a:rPr>
              <a:t>More complete access to social media can be found by hovering over the “Social Media Hub” tab at the top of the homepage. Here you’ll find links to:</a:t>
            </a:r>
          </a:p>
          <a:p>
            <a:pPr marL="628650" lvl="1" indent="-171450">
              <a:buFont typeface="Arial" pitchFamily="34" charset="0"/>
              <a:buChar char="•"/>
            </a:pPr>
            <a:r>
              <a:rPr lang="en-US" dirty="0" smtClean="0">
                <a:latin typeface="Arial" pitchFamily="34" charset="0"/>
                <a:cs typeface="Arial" pitchFamily="34" charset="0"/>
              </a:rPr>
              <a:t>Social media hub</a:t>
            </a:r>
          </a:p>
          <a:p>
            <a:pPr marL="628650" lvl="1" indent="-171450">
              <a:buFont typeface="Arial" pitchFamily="34" charset="0"/>
              <a:buChar char="•"/>
            </a:pPr>
            <a:r>
              <a:rPr lang="en-US" dirty="0" smtClean="0">
                <a:latin typeface="Arial" pitchFamily="34" charset="0"/>
                <a:cs typeface="Arial" pitchFamily="34" charset="0"/>
              </a:rPr>
              <a:t>Blog Brigade</a:t>
            </a:r>
          </a:p>
          <a:p>
            <a:pPr marL="628650" lvl="1" indent="-171450">
              <a:buFont typeface="Arial" pitchFamily="34" charset="0"/>
              <a:buChar char="•"/>
            </a:pPr>
            <a:r>
              <a:rPr lang="en-US" dirty="0" smtClean="0">
                <a:latin typeface="Arial" pitchFamily="34" charset="0"/>
                <a:cs typeface="Arial" pitchFamily="34" charset="0"/>
              </a:rPr>
              <a:t>Discussion boards</a:t>
            </a:r>
          </a:p>
          <a:p>
            <a:pPr marL="628650" lvl="1" indent="-171450">
              <a:buFont typeface="Arial" pitchFamily="34" charset="0"/>
              <a:buChar char="•"/>
            </a:pPr>
            <a:r>
              <a:rPr lang="en-US" dirty="0" smtClean="0">
                <a:latin typeface="Arial" pitchFamily="34" charset="0"/>
                <a:cs typeface="Arial" pitchFamily="34" charset="0"/>
              </a:rPr>
              <a:t>Podcasts</a:t>
            </a:r>
          </a:p>
          <a:p>
            <a:pPr marL="628650" lvl="1" indent="-171450">
              <a:buFont typeface="Arial" pitchFamily="34" charset="0"/>
              <a:buChar char="•"/>
            </a:pPr>
            <a:r>
              <a:rPr lang="en-US" dirty="0" smtClean="0">
                <a:latin typeface="Arial" pitchFamily="34" charset="0"/>
                <a:cs typeface="Arial" pitchFamily="34" charset="0"/>
              </a:rPr>
              <a:t>Webinars</a:t>
            </a:r>
          </a:p>
          <a:p>
            <a:pPr marL="628650" lvl="1" indent="-171450">
              <a:buFont typeface="Arial" pitchFamily="34" charset="0"/>
              <a:buChar char="•"/>
            </a:pPr>
            <a:r>
              <a:rPr lang="en-US" dirty="0" smtClean="0">
                <a:latin typeface="Arial" pitchFamily="34" charset="0"/>
                <a:cs typeface="Arial" pitchFamily="34" charset="0"/>
              </a:rPr>
              <a:t>Widgets</a:t>
            </a:r>
          </a:p>
          <a:p>
            <a:pPr marL="628650" lvl="1" indent="-171450">
              <a:buFont typeface="Arial" pitchFamily="34" charset="0"/>
              <a:buChar char="•"/>
            </a:pPr>
            <a:r>
              <a:rPr lang="en-US" dirty="0" smtClean="0">
                <a:latin typeface="Arial" pitchFamily="34" charset="0"/>
                <a:cs typeface="Arial" pitchFamily="34" charset="0"/>
              </a:rPr>
              <a:t>Videos</a:t>
            </a:r>
          </a:p>
          <a:p>
            <a:pPr marL="628650" lvl="1" indent="-171450">
              <a:buFont typeface="Arial" pitchFamily="34" charset="0"/>
              <a:buChar char="•"/>
            </a:pPr>
            <a:endParaRPr lang="en-US" dirty="0" smtClean="0">
              <a:latin typeface="Arial" pitchFamily="34" charset="0"/>
              <a:cs typeface="Arial" pitchFamily="34" charset="0"/>
            </a:endParaRPr>
          </a:p>
          <a:p>
            <a:pPr marL="0" lvl="0" indent="0">
              <a:buFont typeface="Arial" pitchFamily="34" charset="0"/>
              <a:buNone/>
            </a:pPr>
            <a:r>
              <a:rPr lang="en-US" b="1" u="sng" dirty="0" smtClean="0">
                <a:latin typeface="Arial" pitchFamily="34" charset="0"/>
                <a:cs typeface="Arial" pitchFamily="34" charset="0"/>
              </a:rPr>
              <a:t>Briefer notes</a:t>
            </a:r>
          </a:p>
          <a:p>
            <a:pPr marL="171450" lvl="0" indent="-171450">
              <a:buFont typeface="Arial" pitchFamily="34" charset="0"/>
              <a:buChar char="•"/>
            </a:pPr>
            <a:r>
              <a:rPr lang="en-US" b="0" u="none" dirty="0" smtClean="0">
                <a:latin typeface="Arial" pitchFamily="34" charset="0"/>
                <a:cs typeface="Arial" pitchFamily="34" charset="0"/>
              </a:rPr>
              <a:t>Explain</a:t>
            </a:r>
            <a:r>
              <a:rPr lang="en-US" b="0" u="none" baseline="0" dirty="0" smtClean="0">
                <a:latin typeface="Arial" pitchFamily="34" charset="0"/>
                <a:cs typeface="Arial" pitchFamily="34" charset="0"/>
              </a:rPr>
              <a:t> some of the social media offerings and remind audience of upcoming webinars.</a:t>
            </a:r>
            <a:endParaRPr lang="en-US" b="0" u="none"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6C28D949-B16B-E84B-B434-391559256F84}" type="slidenum">
              <a:rPr lang="en-US" smtClean="0"/>
              <a:t>19</a:t>
            </a:fld>
            <a:endParaRPr lang="en-US"/>
          </a:p>
        </p:txBody>
      </p:sp>
    </p:spTree>
    <p:extLst>
      <p:ext uri="{BB962C8B-B14F-4D97-AF65-F5344CB8AC3E}">
        <p14:creationId xmlns:p14="http://schemas.microsoft.com/office/powerpoint/2010/main" val="41867342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Bef>
                <a:spcPct val="0"/>
              </a:spcBef>
            </a:pPr>
            <a:r>
              <a:rPr lang="en-US" sz="800" b="1" u="sng" dirty="0" smtClean="0">
                <a:latin typeface="Arial" pitchFamily="34" charset="0"/>
                <a:ea typeface="Calibri" charset="0"/>
                <a:cs typeface="Arial" pitchFamily="34" charset="0"/>
              </a:rPr>
              <a:t>Talking points</a:t>
            </a:r>
            <a:endParaRPr lang="en-US" sz="800" b="1" dirty="0" smtClean="0">
              <a:latin typeface="Arial" pitchFamily="34" charset="0"/>
              <a:ea typeface="Calibri" charset="0"/>
              <a:cs typeface="Arial" pitchFamily="34" charset="0"/>
            </a:endParaRPr>
          </a:p>
          <a:p>
            <a:pPr marL="171450" indent="-171450">
              <a:lnSpc>
                <a:spcPct val="115000"/>
              </a:lnSpc>
              <a:spcBef>
                <a:spcPts val="250"/>
              </a:spcBef>
              <a:buFont typeface="Arial"/>
              <a:buChar char="•"/>
            </a:pPr>
            <a:r>
              <a:rPr lang="en-US" sz="800" dirty="0" smtClean="0">
                <a:latin typeface="Arial" pitchFamily="34" charset="0"/>
                <a:ea typeface="Calibri" charset="0"/>
                <a:cs typeface="Arial" pitchFamily="34" charset="0"/>
              </a:rPr>
              <a:t>All </a:t>
            </a:r>
            <a:r>
              <a:rPr lang="en-US" sz="800" kern="1200" dirty="0" smtClean="0">
                <a:solidFill>
                  <a:schemeClr val="tx1"/>
                </a:solidFill>
                <a:effectLst/>
                <a:latin typeface="+mn-lt"/>
                <a:ea typeface="+mn-ea"/>
                <a:cs typeface="+mn-cs"/>
              </a:rPr>
              <a:t>a</a:t>
            </a:r>
            <a:r>
              <a:rPr lang="en-US" sz="800" dirty="0" smtClean="0"/>
              <a:t>ctive duty, National Guard and reserve component service members </a:t>
            </a:r>
            <a:r>
              <a:rPr lang="en-US" sz="800" dirty="0" smtClean="0">
                <a:latin typeface="Arial" pitchFamily="34" charset="0"/>
                <a:ea typeface="Calibri" charset="0"/>
                <a:cs typeface="Arial" pitchFamily="34" charset="0"/>
              </a:rPr>
              <a:t>and their immediate families, including spouses, children or anyone legally responsible for a service member’s children during a time of separation or deployment are eligible, regardless of activation. </a:t>
            </a:r>
          </a:p>
          <a:p>
            <a:pPr marL="171450" indent="-171450">
              <a:buFont typeface="Arial"/>
              <a:buChar char="•"/>
            </a:pPr>
            <a:r>
              <a:rPr lang="en-US" sz="800" dirty="0" smtClean="0">
                <a:latin typeface="Arial" pitchFamily="34" charset="0"/>
                <a:ea typeface="Calibri" charset="0"/>
                <a:cs typeface="Arial" pitchFamily="34" charset="0"/>
              </a:rPr>
              <a:t>Members of the Coast Guard are eligible when activated and deployed with the Navy.</a:t>
            </a:r>
          </a:p>
          <a:p>
            <a:pPr marL="171450" indent="-171450">
              <a:buFont typeface="Arial"/>
              <a:buChar char="•"/>
            </a:pPr>
            <a:r>
              <a:rPr lang="en-US" sz="800" dirty="0" smtClean="0">
                <a:latin typeface="Arial" pitchFamily="34" charset="0"/>
                <a:ea typeface="Calibri" charset="0"/>
                <a:cs typeface="Arial" pitchFamily="34" charset="0"/>
              </a:rPr>
              <a:t>Civilian</a:t>
            </a:r>
            <a:r>
              <a:rPr lang="en-US" sz="800" baseline="0" dirty="0" smtClean="0">
                <a:latin typeface="Arial" pitchFamily="34" charset="0"/>
                <a:ea typeface="Calibri" charset="0"/>
                <a:cs typeface="Arial" pitchFamily="34" charset="0"/>
              </a:rPr>
              <a:t> Expeditionary Workforce members and their families are eligible while deployed and 90 days prior and 180 days post deployment.</a:t>
            </a:r>
            <a:endParaRPr lang="en-US" sz="800" dirty="0" smtClean="0">
              <a:latin typeface="Calibri" charset="0"/>
              <a:ea typeface="Calibri" charset="0"/>
              <a:cs typeface="Times New Roman" charset="0"/>
            </a:endParaRPr>
          </a:p>
          <a:p>
            <a:pPr>
              <a:lnSpc>
                <a:spcPct val="115000"/>
              </a:lnSpc>
              <a:spcBef>
                <a:spcPct val="0"/>
              </a:spcBef>
            </a:pPr>
            <a:r>
              <a:rPr lang="en-US" sz="800" b="1" u="sng" dirty="0" smtClean="0">
                <a:latin typeface="Arial" charset="0"/>
                <a:ea typeface="Calibri" charset="0"/>
                <a:cs typeface="Times New Roman" charset="0"/>
              </a:rPr>
              <a:t>Briefer notes</a:t>
            </a:r>
          </a:p>
          <a:p>
            <a:pPr marL="171450" indent="-171450">
              <a:lnSpc>
                <a:spcPct val="115000"/>
              </a:lnSpc>
              <a:spcBef>
                <a:spcPct val="0"/>
              </a:spcBef>
              <a:buFont typeface="Arial" pitchFamily="34" charset="0"/>
              <a:buChar char="•"/>
            </a:pPr>
            <a:r>
              <a:rPr lang="en-US" sz="800" dirty="0" smtClean="0">
                <a:latin typeface="Arial" charset="0"/>
                <a:ea typeface="Calibri" charset="0"/>
                <a:cs typeface="Times New Roman" charset="0"/>
              </a:rPr>
              <a:t>Individual Ready Reserve personnel are eligible.</a:t>
            </a:r>
          </a:p>
          <a:p>
            <a:pPr marL="171450" indent="-171450">
              <a:lnSpc>
                <a:spcPct val="115000"/>
              </a:lnSpc>
              <a:spcBef>
                <a:spcPct val="0"/>
              </a:spcBef>
              <a:buFont typeface="Arial" pitchFamily="34" charset="0"/>
              <a:buChar char="•"/>
            </a:pPr>
            <a:r>
              <a:rPr lang="en-US" sz="800" dirty="0" smtClean="0">
                <a:latin typeface="Arial" charset="0"/>
                <a:ea typeface="Calibri" charset="0"/>
                <a:cs typeface="Times New Roman" charset="0"/>
              </a:rPr>
              <a:t>Eligibility begins on the initial entrance date (i.e., official entrance date into the</a:t>
            </a:r>
            <a:r>
              <a:rPr lang="en-US" sz="800" baseline="0" dirty="0" smtClean="0">
                <a:latin typeface="Arial" charset="0"/>
                <a:ea typeface="Calibri" charset="0"/>
                <a:cs typeface="Times New Roman" charset="0"/>
              </a:rPr>
              <a:t> military </a:t>
            </a:r>
            <a:r>
              <a:rPr lang="en-US" sz="800" dirty="0" smtClean="0">
                <a:latin typeface="Arial" charset="0"/>
                <a:ea typeface="Calibri" charset="0"/>
                <a:cs typeface="Times New Roman" charset="0"/>
              </a:rPr>
              <a:t>or date of delayed enlistment).</a:t>
            </a:r>
          </a:p>
          <a:p>
            <a:pPr marL="171450" indent="-171450">
              <a:lnSpc>
                <a:spcPct val="115000"/>
              </a:lnSpc>
              <a:spcBef>
                <a:spcPct val="0"/>
              </a:spcBef>
              <a:buFont typeface="Arial" pitchFamily="34" charset="0"/>
              <a:buChar char="•"/>
            </a:pPr>
            <a:r>
              <a:rPr lang="en-US" sz="800" dirty="0" smtClean="0">
                <a:latin typeface="Arial" charset="0"/>
                <a:ea typeface="Calibri" charset="0"/>
                <a:cs typeface="Times New Roman" charset="0"/>
              </a:rPr>
              <a:t>A person transitioning out of the military by way of honorable discharge or retirement (up to 180 days)</a:t>
            </a:r>
          </a:p>
          <a:p>
            <a:pPr marL="171450" indent="-171450">
              <a:lnSpc>
                <a:spcPct val="115000"/>
              </a:lnSpc>
              <a:spcBef>
                <a:spcPct val="0"/>
              </a:spcBef>
              <a:buFont typeface="Arial" pitchFamily="34" charset="0"/>
              <a:buChar char="•"/>
            </a:pPr>
            <a:r>
              <a:rPr lang="en-US" sz="800" dirty="0" smtClean="0">
                <a:latin typeface="Arial" charset="0"/>
                <a:ea typeface="Calibri" charset="0"/>
                <a:cs typeface="Times New Roman" charset="0"/>
              </a:rPr>
              <a:t>In general, extended family is not eligible.</a:t>
            </a:r>
          </a:p>
          <a:p>
            <a:pPr marL="171450" indent="-171450">
              <a:lnSpc>
                <a:spcPct val="115000"/>
              </a:lnSpc>
              <a:spcBef>
                <a:spcPct val="0"/>
              </a:spcBef>
              <a:buFont typeface="Arial" pitchFamily="34" charset="0"/>
              <a:buChar char="•"/>
            </a:pPr>
            <a:r>
              <a:rPr lang="en-US" sz="800" dirty="0" smtClean="0">
                <a:latin typeface="Arial" charset="0"/>
                <a:ea typeface="Calibri" charset="0"/>
                <a:cs typeface="Times New Roman" charset="0"/>
              </a:rPr>
              <a:t>Ineligible Coast Guard members don’t qualify because they are under the Department of Homeland Security, not </a:t>
            </a:r>
            <a:r>
              <a:rPr lang="en-US" sz="800" dirty="0" err="1" smtClean="0">
                <a:latin typeface="Arial" charset="0"/>
                <a:ea typeface="Calibri" charset="0"/>
                <a:cs typeface="Times New Roman" charset="0"/>
              </a:rPr>
              <a:t>DoD</a:t>
            </a:r>
            <a:r>
              <a:rPr lang="en-US" sz="800" dirty="0" smtClean="0">
                <a:latin typeface="Arial" charset="0"/>
                <a:ea typeface="Calibri" charset="0"/>
                <a:cs typeface="Times New Roman" charset="0"/>
              </a:rPr>
              <a:t>.</a:t>
            </a:r>
          </a:p>
          <a:p>
            <a:pPr marL="171450" indent="-171450">
              <a:lnSpc>
                <a:spcPct val="115000"/>
              </a:lnSpc>
              <a:spcBef>
                <a:spcPct val="0"/>
              </a:spcBef>
              <a:buFont typeface="Arial" pitchFamily="34" charset="0"/>
              <a:buChar char="•"/>
            </a:pPr>
            <a:r>
              <a:rPr lang="en-US" sz="800" dirty="0" smtClean="0">
                <a:latin typeface="Arial" charset="0"/>
                <a:ea typeface="Calibri" charset="0"/>
                <a:cs typeface="Times New Roman" charset="0"/>
              </a:rPr>
              <a:t>Extended program eligibility reaches anyone who is DEERS eligible, including survivors (non-remarried spouses and children) of </a:t>
            </a:r>
            <a:r>
              <a:rPr lang="en-US" sz="800" kern="1200" dirty="0" smtClean="0">
                <a:solidFill>
                  <a:schemeClr val="tx1"/>
                </a:solidFill>
                <a:effectLst/>
                <a:latin typeface="+mn-lt"/>
                <a:ea typeface="+mn-ea"/>
                <a:cs typeface="+mn-cs"/>
              </a:rPr>
              <a:t>a</a:t>
            </a:r>
            <a:r>
              <a:rPr lang="en-US" sz="800" dirty="0" smtClean="0"/>
              <a:t>ctive duty, National Guard and reserve component service members </a:t>
            </a:r>
            <a:r>
              <a:rPr lang="en-US" sz="800" dirty="0" smtClean="0">
                <a:latin typeface="Arial" charset="0"/>
                <a:ea typeface="Calibri" charset="0"/>
                <a:cs typeface="Times New Roman" charset="0"/>
              </a:rPr>
              <a:t>regardless of activation status and lifetime eligibility through the Wounded Warrior Resources. </a:t>
            </a:r>
            <a:endParaRPr lang="en-US" sz="800" dirty="0">
              <a:latin typeface="Calibri" charset="0"/>
              <a:ea typeface="Calibri" charset="0"/>
              <a:cs typeface="Times New Roman" charset="0"/>
            </a:endParaRPr>
          </a:p>
        </p:txBody>
      </p:sp>
      <p:sp>
        <p:nvSpPr>
          <p:cNvPr id="4" name="Slide Number Placeholder 3"/>
          <p:cNvSpPr>
            <a:spLocks noGrp="1"/>
          </p:cNvSpPr>
          <p:nvPr>
            <p:ph type="sldNum" sz="quarter" idx="10"/>
          </p:nvPr>
        </p:nvSpPr>
        <p:spPr/>
        <p:txBody>
          <a:bodyPr/>
          <a:lstStyle/>
          <a:p>
            <a:fld id="{6C28D949-B16B-E84B-B434-391559256F84}"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35779961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kern="1200" dirty="0" smtClean="0">
                <a:solidFill>
                  <a:schemeClr val="tx1"/>
                </a:solidFill>
                <a:effectLst/>
                <a:latin typeface="+mn-lt"/>
                <a:ea typeface="+mn-ea"/>
                <a:cs typeface="+mn-cs"/>
              </a:rPr>
              <a:t>Talking Points</a:t>
            </a:r>
            <a:endParaRPr lang="en-US" sz="1200" kern="1200" dirty="0" smtClean="0">
              <a:solidFill>
                <a:schemeClr val="tx1"/>
              </a:solidFill>
              <a:effectLst/>
              <a:latin typeface="+mn-lt"/>
              <a:ea typeface="+mn-ea"/>
              <a:cs typeface="+mn-cs"/>
            </a:endParaRPr>
          </a:p>
          <a:p>
            <a:pPr marL="171450" indent="-171450">
              <a:buFont typeface="Arial" pitchFamily="34" charset="0"/>
              <a:buChar char="•"/>
            </a:pPr>
            <a:r>
              <a:rPr lang="en-US" sz="1200" kern="1200" dirty="0" smtClean="0">
                <a:solidFill>
                  <a:schemeClr val="tx1"/>
                </a:solidFill>
                <a:effectLst/>
                <a:latin typeface="+mn-lt"/>
                <a:ea typeface="+mn-ea"/>
                <a:cs typeface="+mn-cs"/>
              </a:rPr>
              <a:t>Military One Source provides electronic library resources at no cost 24 hours a day, 7 days a week and 365 days a year.  </a:t>
            </a:r>
            <a:r>
              <a:rPr lang="en-US" sz="1200" b="0" u="sng" kern="1200" dirty="0" smtClean="0">
                <a:solidFill>
                  <a:schemeClr val="tx1"/>
                </a:solidFill>
                <a:effectLst/>
                <a:latin typeface="+mn-lt"/>
                <a:ea typeface="+mn-ea"/>
                <a:cs typeface="+mn-cs"/>
              </a:rPr>
              <a:t>**Note for Guard, reserve and remote location audiences: This is a particularly helpful benefit for those of you who may not have physical access to an installation library. </a:t>
            </a:r>
            <a:endParaRPr lang="en-US" sz="1200" b="0" kern="1200" dirty="0" smtClean="0">
              <a:solidFill>
                <a:schemeClr val="tx1"/>
              </a:solidFill>
              <a:effectLst/>
              <a:latin typeface="+mn-lt"/>
              <a:ea typeface="+mn-ea"/>
              <a:cs typeface="+mn-cs"/>
            </a:endParaRPr>
          </a:p>
          <a:p>
            <a:pPr marL="171450" indent="-171450">
              <a:buFont typeface="Arial" pitchFamily="34" charset="0"/>
              <a:buChar char="•"/>
            </a:pPr>
            <a:r>
              <a:rPr lang="en-US" sz="1200" kern="1200" dirty="0" smtClean="0">
                <a:solidFill>
                  <a:schemeClr val="tx1"/>
                </a:solidFill>
                <a:effectLst/>
                <a:latin typeface="+mn-lt"/>
                <a:ea typeface="+mn-ea"/>
                <a:cs typeface="+mn-cs"/>
              </a:rPr>
              <a:t>The Online resources are provided by the </a:t>
            </a:r>
            <a:r>
              <a:rPr lang="en-US" sz="1200" kern="1200" dirty="0" err="1" smtClean="0">
                <a:solidFill>
                  <a:schemeClr val="tx1"/>
                </a:solidFill>
                <a:effectLst/>
                <a:latin typeface="+mn-lt"/>
                <a:ea typeface="+mn-ea"/>
                <a:cs typeface="+mn-cs"/>
              </a:rPr>
              <a:t>DoD</a:t>
            </a:r>
            <a:r>
              <a:rPr lang="en-US" sz="1200" kern="1200" dirty="0" smtClean="0">
                <a:solidFill>
                  <a:schemeClr val="tx1"/>
                </a:solidFill>
                <a:effectLst/>
                <a:latin typeface="+mn-lt"/>
                <a:ea typeface="+mn-ea"/>
                <a:cs typeface="+mn-cs"/>
              </a:rPr>
              <a:t> MWR Library program and can be accessed through the </a:t>
            </a:r>
            <a:r>
              <a:rPr lang="en-US" sz="1200" b="0" kern="1200" dirty="0" smtClean="0">
                <a:solidFill>
                  <a:schemeClr val="tx1"/>
                </a:solidFill>
                <a:effectLst/>
                <a:latin typeface="+mn-lt"/>
                <a:ea typeface="+mn-ea"/>
                <a:cs typeface="+mn-cs"/>
              </a:rPr>
              <a:t>Morale, Welfare and Recreation link under the Military Life Topics tab</a:t>
            </a:r>
            <a:r>
              <a:rPr lang="en-US" sz="1200" kern="1200" dirty="0" smtClean="0">
                <a:solidFill>
                  <a:schemeClr val="tx1"/>
                </a:solidFill>
                <a:effectLst/>
                <a:latin typeface="+mn-lt"/>
                <a:ea typeface="+mn-ea"/>
                <a:cs typeface="+mn-cs"/>
              </a:rPr>
              <a:t>. </a:t>
            </a:r>
          </a:p>
          <a:p>
            <a:pPr marL="171450" indent="-171450">
              <a:buFont typeface="Arial" pitchFamily="34" charset="0"/>
              <a:buChar char="•"/>
            </a:pPr>
            <a:r>
              <a:rPr lang="en-US" sz="1200" kern="1200" dirty="0" smtClean="0">
                <a:solidFill>
                  <a:schemeClr val="tx1"/>
                </a:solidFill>
                <a:effectLst/>
                <a:latin typeface="+mn-lt"/>
                <a:ea typeface="+mn-ea"/>
                <a:cs typeface="+mn-cs"/>
              </a:rPr>
              <a:t>Discuss some of the information that is available, using the selected widgets on the slide.  Not all resources available are represented on the slide. </a:t>
            </a:r>
          </a:p>
          <a:p>
            <a:pPr marL="628650" lvl="1" indent="-171450">
              <a:buFont typeface="Arial" pitchFamily="34" charset="0"/>
              <a:buChar char="•"/>
            </a:pPr>
            <a:r>
              <a:rPr lang="en-US" sz="1200" b="0" kern="1200" dirty="0" smtClean="0">
                <a:solidFill>
                  <a:schemeClr val="tx1"/>
                </a:solidFill>
                <a:effectLst/>
                <a:latin typeface="+mn-lt"/>
                <a:ea typeface="+mn-ea"/>
                <a:cs typeface="+mn-cs"/>
              </a:rPr>
              <a:t>Peterson’s Education Resource Center: Study guides and practice tests for SAT, ACT, CLEP, ASVAB, certifications and more.  Help with Scholarships and the admissions process.</a:t>
            </a:r>
          </a:p>
          <a:p>
            <a:pPr marL="628650" lvl="1" indent="-171450">
              <a:buFont typeface="Arial" pitchFamily="34" charset="0"/>
              <a:buChar char="•"/>
            </a:pPr>
            <a:r>
              <a:rPr lang="en-US" sz="1200" b="0" kern="1200" dirty="0" smtClean="0">
                <a:solidFill>
                  <a:schemeClr val="tx1"/>
                </a:solidFill>
                <a:effectLst/>
                <a:latin typeface="+mn-lt"/>
                <a:ea typeface="+mn-ea"/>
                <a:cs typeface="+mn-cs"/>
              </a:rPr>
              <a:t>Morningstar Investment Research Center: Information and advice on mutual funds, stocks, exchange traded funds and companies. </a:t>
            </a:r>
          </a:p>
          <a:p>
            <a:pPr marL="628650" lvl="1" indent="-171450">
              <a:buFont typeface="Arial" pitchFamily="34" charset="0"/>
              <a:buChar char="•"/>
            </a:pPr>
            <a:r>
              <a:rPr lang="en-US" sz="1200" b="0" kern="1200" dirty="0" smtClean="0">
                <a:solidFill>
                  <a:schemeClr val="tx1"/>
                </a:solidFill>
                <a:effectLst/>
                <a:latin typeface="+mn-lt"/>
                <a:ea typeface="+mn-ea"/>
                <a:cs typeface="+mn-cs"/>
              </a:rPr>
              <a:t>Career Transitions: Find job announcements, write a resume, map military experience to civilian jobs, write a cover letter, access your career interests, participate in an interview simulation.</a:t>
            </a:r>
          </a:p>
          <a:p>
            <a:pPr marL="628650" lvl="1" indent="-171450">
              <a:buFont typeface="Arial" pitchFamily="34" charset="0"/>
              <a:buChar char="•"/>
            </a:pPr>
            <a:r>
              <a:rPr lang="en-US" sz="1200" b="0" kern="1200" dirty="0" smtClean="0">
                <a:solidFill>
                  <a:schemeClr val="tx1"/>
                </a:solidFill>
                <a:effectLst/>
                <a:latin typeface="+mn-lt"/>
                <a:ea typeface="+mn-ea"/>
                <a:cs typeface="+mn-cs"/>
              </a:rPr>
              <a:t>Master File Premier and Academic One Source: Resources to scholarly and informational full-text journal articles.  Extensive coverage of the sciences, technology, medicine, the arts, theology, literature, history and culture. </a:t>
            </a:r>
          </a:p>
          <a:p>
            <a:pPr marL="628650" lvl="1" indent="-171450">
              <a:buFont typeface="Arial" pitchFamily="34" charset="0"/>
              <a:buChar char="•"/>
            </a:pPr>
            <a:r>
              <a:rPr lang="en-US" sz="1200" b="0" kern="1200" dirty="0" smtClean="0">
                <a:solidFill>
                  <a:schemeClr val="tx1"/>
                </a:solidFill>
                <a:effectLst/>
                <a:latin typeface="+mn-lt"/>
                <a:ea typeface="+mn-ea"/>
                <a:cs typeface="+mn-cs"/>
              </a:rPr>
              <a:t>Auto Repair Reference Center: Complete automotive repair manuals, 1954-to current.</a:t>
            </a:r>
          </a:p>
          <a:p>
            <a:pPr marL="628650" lvl="1" indent="-171450">
              <a:buFont typeface="Arial" pitchFamily="34" charset="0"/>
              <a:buChar char="•"/>
            </a:pPr>
            <a:r>
              <a:rPr lang="en-US" sz="1200" b="0" kern="1200" dirty="0" smtClean="0">
                <a:solidFill>
                  <a:schemeClr val="tx1"/>
                </a:solidFill>
                <a:effectLst/>
                <a:latin typeface="+mn-lt"/>
                <a:ea typeface="+mn-ea"/>
                <a:cs typeface="+mn-cs"/>
              </a:rPr>
              <a:t>Heritage Quest: An essential collection of unique materials for both genealogical and historical researchers, with coverage dating back to the late 1700s. </a:t>
            </a:r>
          </a:p>
          <a:p>
            <a:pPr marL="628650" lvl="1" indent="-171450">
              <a:buFont typeface="Arial" pitchFamily="34" charset="0"/>
              <a:buChar char="•"/>
            </a:pPr>
            <a:r>
              <a:rPr lang="en-US" sz="1200" b="0" kern="1200" dirty="0" smtClean="0">
                <a:solidFill>
                  <a:schemeClr val="tx1"/>
                </a:solidFill>
                <a:effectLst/>
                <a:latin typeface="+mn-lt"/>
                <a:ea typeface="+mn-ea"/>
                <a:cs typeface="+mn-cs"/>
              </a:rPr>
              <a:t>Kids </a:t>
            </a:r>
            <a:r>
              <a:rPr lang="en-US" sz="1200" b="0" kern="1200" dirty="0" err="1" smtClean="0">
                <a:solidFill>
                  <a:schemeClr val="tx1"/>
                </a:solidFill>
                <a:effectLst/>
                <a:latin typeface="+mn-lt"/>
                <a:ea typeface="+mn-ea"/>
                <a:cs typeface="+mn-cs"/>
              </a:rPr>
              <a:t>InfoBits</a:t>
            </a:r>
            <a:r>
              <a:rPr lang="en-US" sz="1200" b="0" kern="1200" dirty="0" smtClean="0">
                <a:solidFill>
                  <a:schemeClr val="tx1"/>
                </a:solidFill>
                <a:effectLst/>
                <a:latin typeface="+mn-lt"/>
                <a:ea typeface="+mn-ea"/>
                <a:cs typeface="+mn-cs"/>
              </a:rPr>
              <a:t>: Designed especially for students in kindergarten through grade five. </a:t>
            </a:r>
          </a:p>
          <a:p>
            <a:pPr marL="628650" lvl="1" indent="-171450">
              <a:buFont typeface="Arial" pitchFamily="34" charset="0"/>
              <a:buChar char="•"/>
            </a:pPr>
            <a:r>
              <a:rPr lang="en-US" sz="1200" b="0" kern="1200" dirty="0" smtClean="0">
                <a:solidFill>
                  <a:schemeClr val="tx1"/>
                </a:solidFill>
                <a:effectLst/>
                <a:latin typeface="+mn-lt"/>
                <a:ea typeface="+mn-ea"/>
                <a:cs typeface="+mn-cs"/>
              </a:rPr>
              <a:t>Culture Grams: Experience the world and its people through detailed cultural information on more than 200 countries. Adult and Kids interfaces.</a:t>
            </a:r>
          </a:p>
          <a:p>
            <a:pPr marL="628650" lvl="1" indent="-171450">
              <a:buFont typeface="Arial" pitchFamily="34" charset="0"/>
              <a:buChar char="•"/>
            </a:pPr>
            <a:r>
              <a:rPr lang="en-US" sz="1200" b="0" kern="1200" dirty="0" smtClean="0">
                <a:solidFill>
                  <a:schemeClr val="tx1"/>
                </a:solidFill>
                <a:effectLst/>
                <a:latin typeface="+mn-lt"/>
                <a:ea typeface="+mn-ea"/>
                <a:cs typeface="+mn-cs"/>
              </a:rPr>
              <a:t>One Click Digital and EBSCO eBooks Collection:  Downloadable Audio and eBooks for checkout.</a:t>
            </a:r>
          </a:p>
          <a:p>
            <a:pPr marL="628650" lvl="1" indent="-171450">
              <a:buFont typeface="Arial" pitchFamily="34" charset="0"/>
              <a:buChar char="•"/>
            </a:pPr>
            <a:r>
              <a:rPr lang="en-US" sz="1200" b="0" kern="1200" dirty="0" err="1" smtClean="0">
                <a:solidFill>
                  <a:schemeClr val="tx1"/>
                </a:solidFill>
                <a:effectLst/>
                <a:latin typeface="+mn-lt"/>
                <a:ea typeface="+mn-ea"/>
                <a:cs typeface="+mn-cs"/>
              </a:rPr>
              <a:t>TumbleBook</a:t>
            </a:r>
            <a:r>
              <a:rPr lang="en-US" sz="1200" b="0" kern="1200" dirty="0" smtClean="0">
                <a:solidFill>
                  <a:schemeClr val="tx1"/>
                </a:solidFill>
                <a:effectLst/>
                <a:latin typeface="+mn-lt"/>
                <a:ea typeface="+mn-ea"/>
                <a:cs typeface="+mn-cs"/>
              </a:rPr>
              <a:t> Library: Online collection of eBooks for reading, listening and playing games for ages 4-12.</a:t>
            </a:r>
          </a:p>
          <a:p>
            <a:pPr marL="628650" lvl="1" indent="-171450">
              <a:buFont typeface="Arial" pitchFamily="34" charset="0"/>
              <a:buChar char="•"/>
            </a:pPr>
            <a:r>
              <a:rPr lang="en-US" sz="1200" b="0" kern="1200" dirty="0" smtClean="0">
                <a:solidFill>
                  <a:schemeClr val="tx1"/>
                </a:solidFill>
                <a:effectLst/>
                <a:latin typeface="+mn-lt"/>
                <a:ea typeface="+mn-ea"/>
                <a:cs typeface="+mn-cs"/>
              </a:rPr>
              <a:t>Safari Books Online: An </a:t>
            </a:r>
            <a:r>
              <a:rPr lang="en-US" sz="1200" b="0" kern="1200" dirty="0" err="1" smtClean="0">
                <a:solidFill>
                  <a:schemeClr val="tx1"/>
                </a:solidFill>
                <a:effectLst/>
                <a:latin typeface="+mn-lt"/>
                <a:ea typeface="+mn-ea"/>
                <a:cs typeface="+mn-cs"/>
              </a:rPr>
              <a:t>eReference</a:t>
            </a:r>
            <a:r>
              <a:rPr lang="en-US" sz="1200" b="0" kern="1200" dirty="0" smtClean="0">
                <a:solidFill>
                  <a:schemeClr val="tx1"/>
                </a:solidFill>
                <a:effectLst/>
                <a:latin typeface="+mn-lt"/>
                <a:ea typeface="+mn-ea"/>
                <a:cs typeface="+mn-cs"/>
              </a:rPr>
              <a:t> library of thousands of business and information technology books. </a:t>
            </a:r>
          </a:p>
          <a:p>
            <a:pPr marL="628650" lvl="1" indent="-171450">
              <a:buFont typeface="Arial" pitchFamily="34" charset="0"/>
              <a:buChar char="•"/>
            </a:pPr>
            <a:r>
              <a:rPr lang="en-US" sz="1200" b="0" kern="1200" dirty="0" smtClean="0">
                <a:solidFill>
                  <a:schemeClr val="tx1"/>
                </a:solidFill>
                <a:effectLst/>
                <a:latin typeface="+mn-lt"/>
                <a:ea typeface="+mn-ea"/>
                <a:cs typeface="+mn-cs"/>
              </a:rPr>
              <a:t>Tutor.com: A one-on-one Online Live Homework help site.  See registration site for eligibility.</a:t>
            </a:r>
          </a:p>
          <a:p>
            <a:pPr marL="628650" lvl="1" indent="-171450">
              <a:buFont typeface="Arial" pitchFamily="34" charset="0"/>
              <a:buChar char="•"/>
            </a:pPr>
            <a:r>
              <a:rPr lang="en-US" sz="1200" b="0" kern="1200" dirty="0" err="1" smtClean="0">
                <a:solidFill>
                  <a:schemeClr val="tx1"/>
                </a:solidFill>
                <a:effectLst/>
                <a:latin typeface="+mn-lt"/>
                <a:ea typeface="+mn-ea"/>
                <a:cs typeface="+mn-cs"/>
              </a:rPr>
              <a:t>NewsBank</a:t>
            </a:r>
            <a:r>
              <a:rPr lang="en-US" sz="1200" b="0" kern="1200" dirty="0" smtClean="0">
                <a:solidFill>
                  <a:schemeClr val="tx1"/>
                </a:solidFill>
                <a:effectLst/>
                <a:latin typeface="+mn-lt"/>
                <a:ea typeface="+mn-ea"/>
                <a:cs typeface="+mn-cs"/>
              </a:rPr>
              <a:t>: Electronic editions of the Army, Air Force, Marine Corps, Navy, and Federal Times and other Defense and Government publications.</a:t>
            </a:r>
          </a:p>
          <a:p>
            <a:pPr marL="628650" lvl="1" indent="-171450">
              <a:buFont typeface="Arial" pitchFamily="34" charset="0"/>
              <a:buChar char="•"/>
            </a:pPr>
            <a:r>
              <a:rPr lang="en-US" sz="1200" b="0" kern="1200" dirty="0" smtClean="0">
                <a:solidFill>
                  <a:schemeClr val="tx1"/>
                </a:solidFill>
                <a:effectLst/>
                <a:latin typeface="+mn-lt"/>
                <a:ea typeface="+mn-ea"/>
                <a:cs typeface="+mn-cs"/>
              </a:rPr>
              <a:t>Military and Intelligence Database: A custom collection of over 500 journals, articles, books, and magazines with military and government relevance.</a:t>
            </a:r>
          </a:p>
        </p:txBody>
      </p:sp>
      <p:sp>
        <p:nvSpPr>
          <p:cNvPr id="4" name="Slide Number Placeholder 3"/>
          <p:cNvSpPr>
            <a:spLocks noGrp="1"/>
          </p:cNvSpPr>
          <p:nvPr>
            <p:ph type="sldNum" sz="quarter" idx="10"/>
          </p:nvPr>
        </p:nvSpPr>
        <p:spPr/>
        <p:txBody>
          <a:bodyPr/>
          <a:lstStyle/>
          <a:p>
            <a:fld id="{6C28D949-B16B-E84B-B434-391559256F84}" type="slidenum">
              <a:rPr lang="en-US" smtClean="0"/>
              <a:pPr/>
              <a:t>20</a:t>
            </a:fld>
            <a:endParaRPr lang="en-US"/>
          </a:p>
        </p:txBody>
      </p:sp>
    </p:spTree>
    <p:extLst>
      <p:ext uri="{BB962C8B-B14F-4D97-AF65-F5344CB8AC3E}">
        <p14:creationId xmlns:p14="http://schemas.microsoft.com/office/powerpoint/2010/main" val="13578981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dirty="0" smtClean="0">
                <a:latin typeface="Arial" charset="0"/>
                <a:cs typeface="Arial" charset="0"/>
              </a:rPr>
              <a:t>Talking points</a:t>
            </a:r>
          </a:p>
          <a:p>
            <a:pPr marL="171450" indent="-171450">
              <a:buFont typeface="Arial" pitchFamily="34" charset="0"/>
              <a:buChar char="•"/>
            </a:pPr>
            <a:r>
              <a:rPr lang="en-US" sz="1200" dirty="0" smtClean="0">
                <a:latin typeface="Arial" charset="0"/>
                <a:cs typeface="Arial" charset="0"/>
              </a:rPr>
              <a:t>Military OneSource is available </a:t>
            </a:r>
            <a:r>
              <a:rPr lang="en-US" sz="1200" b="1" dirty="0" smtClean="0">
                <a:latin typeface="Arial" charset="0"/>
                <a:cs typeface="Arial" charset="0"/>
              </a:rPr>
              <a:t>24/7/365</a:t>
            </a:r>
            <a:r>
              <a:rPr lang="en-US" sz="1200" dirty="0" smtClean="0">
                <a:latin typeface="Arial" charset="0"/>
                <a:cs typeface="Arial" charset="0"/>
              </a:rPr>
              <a:t>, in other words, when you need us, we are there.</a:t>
            </a:r>
          </a:p>
          <a:p>
            <a:pPr marL="171450" indent="-171450">
              <a:buFont typeface="Arial" pitchFamily="34" charset="0"/>
              <a:buChar char="•"/>
            </a:pPr>
            <a:r>
              <a:rPr lang="en-US" sz="1200" dirty="0" smtClean="0">
                <a:latin typeface="Arial" charset="0"/>
                <a:cs typeface="Arial" charset="0"/>
              </a:rPr>
              <a:t>You can </a:t>
            </a:r>
            <a:r>
              <a:rPr lang="en-US" sz="1200" b="1" dirty="0" smtClean="0">
                <a:latin typeface="Arial" charset="0"/>
                <a:cs typeface="Arial" charset="0"/>
              </a:rPr>
              <a:t>call our toll-free number </a:t>
            </a:r>
            <a:r>
              <a:rPr lang="en-US" sz="1200" dirty="0" smtClean="0">
                <a:latin typeface="Arial" charset="0"/>
                <a:cs typeface="Arial" charset="0"/>
              </a:rPr>
              <a:t>to talk to a </a:t>
            </a:r>
            <a:r>
              <a:rPr lang="en-US" sz="1200" b="1" dirty="0" smtClean="0">
                <a:latin typeface="Arial" charset="0"/>
                <a:cs typeface="Arial" charset="0"/>
              </a:rPr>
              <a:t>trained master’s-level consultant </a:t>
            </a:r>
            <a:r>
              <a:rPr lang="en-US" sz="1200" dirty="0" smtClean="0">
                <a:latin typeface="Arial" charset="0"/>
                <a:cs typeface="Arial" charset="0"/>
              </a:rPr>
              <a:t>who can offer confidential support and up-to-date practical solutions or appropriate referrals.</a:t>
            </a:r>
          </a:p>
          <a:p>
            <a:pPr marL="171450" indent="-171450">
              <a:buFont typeface="Arial" pitchFamily="34" charset="0"/>
              <a:buChar char="•"/>
            </a:pPr>
            <a:r>
              <a:rPr lang="en-US" sz="1200" dirty="0" smtClean="0">
                <a:latin typeface="Arial" charset="0"/>
                <a:cs typeface="Arial" charset="0"/>
              </a:rPr>
              <a:t>Or, access our website and browse through everything the site has to offer, including webinars, newsletters and all of the other support discussed during this presentation.</a:t>
            </a:r>
          </a:p>
          <a:p>
            <a:pPr marL="171450" indent="-171450">
              <a:buFont typeface="Arial" pitchFamily="34" charset="0"/>
              <a:buChar char="•"/>
            </a:pPr>
            <a:r>
              <a:rPr lang="en-US" sz="1200" dirty="0" smtClean="0">
                <a:latin typeface="Arial" charset="0"/>
                <a:cs typeface="Arial" charset="0"/>
              </a:rPr>
              <a:t>Even</a:t>
            </a:r>
            <a:r>
              <a:rPr lang="en-US" sz="1200" baseline="0" dirty="0" smtClean="0">
                <a:latin typeface="Arial" charset="0"/>
                <a:cs typeface="Arial" charset="0"/>
              </a:rPr>
              <a:t> on the go, Military OneSource is at your fingertips. The new mobile site allows you to reach all of the resources of the traditional Military OneSource website no matter where you are.</a:t>
            </a:r>
            <a:endParaRPr lang="en-US" sz="1200" dirty="0" smtClean="0">
              <a:latin typeface="Arial" charset="0"/>
              <a:cs typeface="Arial" charset="0"/>
            </a:endParaRPr>
          </a:p>
          <a:p>
            <a:pPr marL="171450" indent="-171450">
              <a:buFont typeface="Arial" pitchFamily="34" charset="0"/>
              <a:buChar char="•"/>
            </a:pPr>
            <a:r>
              <a:rPr lang="en-US" sz="1200" dirty="0" smtClean="0">
                <a:latin typeface="Arial" charset="0"/>
                <a:cs typeface="Arial" charset="0"/>
              </a:rPr>
              <a:t>Access to some information and services, including non-medical counseling, requires you to log-in. To do so, you will need to create your own user name and password.</a:t>
            </a:r>
          </a:p>
          <a:p>
            <a:pPr marL="171450" indent="-171450">
              <a:buFont typeface="Arial" pitchFamily="34" charset="0"/>
              <a:buChar char="•"/>
            </a:pPr>
            <a:r>
              <a:rPr lang="en-US" sz="1200" dirty="0" smtClean="0">
                <a:latin typeface="Arial" charset="0"/>
                <a:cs typeface="Arial" charset="0"/>
              </a:rPr>
              <a:t>You also have the option to </a:t>
            </a:r>
            <a:r>
              <a:rPr lang="en-US" sz="1200" b="1" dirty="0" smtClean="0">
                <a:latin typeface="Arial" charset="0"/>
                <a:cs typeface="Arial" charset="0"/>
              </a:rPr>
              <a:t>email a consultant</a:t>
            </a:r>
            <a:r>
              <a:rPr lang="en-US" sz="1200" dirty="0" smtClean="0">
                <a:latin typeface="Arial" charset="0"/>
                <a:cs typeface="Arial" charset="0"/>
              </a:rPr>
              <a:t> your question. The consultant will research your request and get back to you. If your request is urgent or time sensitive, you will want to call the toll-free number to speak with a live consultant.</a:t>
            </a:r>
          </a:p>
          <a:p>
            <a:pPr marL="171450" indent="-171450">
              <a:buFont typeface="Arial" pitchFamily="34" charset="0"/>
              <a:buChar char="•"/>
            </a:pPr>
            <a:r>
              <a:rPr lang="en-US" sz="1200" dirty="0" smtClean="0">
                <a:latin typeface="Arial" charset="0"/>
                <a:cs typeface="Arial" charset="0"/>
              </a:rPr>
              <a:t>In recognition of the unique needs of geographically dispersed military families, Congress mandated the Joint Family Support Assistance Program through Public Law 109-364, “National Defense Authorization Act for Fiscal Year 2007.” The NDAA authorized the JFSAP to augment existing military family support programs by providing resources and services to service members and their families who are geographically isolated from a military installation.</a:t>
            </a:r>
          </a:p>
          <a:p>
            <a:pPr marL="171450" indent="-171450">
              <a:buFont typeface="Arial" pitchFamily="34" charset="0"/>
              <a:buChar char="•"/>
            </a:pPr>
            <a:r>
              <a:rPr lang="en-US" sz="1200" b="1" dirty="0" smtClean="0">
                <a:latin typeface="Arial" charset="0"/>
                <a:cs typeface="Arial" charset="0"/>
              </a:rPr>
              <a:t>All Military OneSource services and materials are available at no cost to service members and their families.</a:t>
            </a:r>
          </a:p>
          <a:p>
            <a:pPr marL="171450" indent="-171450">
              <a:buFont typeface="Arial" pitchFamily="34" charset="0"/>
              <a:buChar char="•"/>
            </a:pPr>
            <a:r>
              <a:rPr lang="en-US" sz="1200" dirty="0" smtClean="0">
                <a:latin typeface="Arial" charset="0"/>
                <a:cs typeface="Arial" charset="0"/>
              </a:rPr>
              <a:t>Additionally, Military OneSource is constantly looking for ways to improve the service, and values all feedback. We conduct surveys asking for information on your experience. The 12-question survey will periodically appear on the website, or you can access it direct via the “Contact Us” link.</a:t>
            </a:r>
          </a:p>
          <a:p>
            <a:pPr marL="171450" indent="-171450">
              <a:buFont typeface="Arial" pitchFamily="34" charset="0"/>
              <a:buChar char="•"/>
            </a:pPr>
            <a:r>
              <a:rPr lang="en-US" sz="1200" dirty="0" smtClean="0">
                <a:latin typeface="Arial" charset="0"/>
                <a:cs typeface="Arial" charset="0"/>
              </a:rPr>
              <a:t>For a situation where the service did not meet the expectation, there is a </a:t>
            </a:r>
            <a:r>
              <a:rPr lang="en-US" sz="1200" b="1" dirty="0" smtClean="0">
                <a:latin typeface="Arial" charset="0"/>
                <a:cs typeface="Arial" charset="0"/>
              </a:rPr>
              <a:t>customer recovery </a:t>
            </a:r>
            <a:r>
              <a:rPr lang="en-US" sz="1200" dirty="0" smtClean="0">
                <a:latin typeface="Arial" charset="0"/>
                <a:cs typeface="Arial" charset="0"/>
              </a:rPr>
              <a:t>process in place. Each complaint is documented and taken very seriously. All departments are notified to ensure proper training and actions are taken to immediately respond to the breakdown. </a:t>
            </a:r>
            <a:r>
              <a:rPr lang="en-US" sz="1200" smtClean="0">
                <a:latin typeface="Arial" charset="0"/>
                <a:cs typeface="Arial" charset="0"/>
              </a:rPr>
              <a:t>Rest assured that Military OneSource truly cares for, and is committed to service members and families and </a:t>
            </a:r>
            <a:r>
              <a:rPr lang="en-US" sz="1200" b="1" smtClean="0">
                <a:latin typeface="Arial" charset="0"/>
                <a:cs typeface="Arial" charset="0"/>
              </a:rPr>
              <a:t>strives for 100% customer satisfaction.</a:t>
            </a:r>
            <a:endParaRPr lang="en-US" sz="1200" dirty="0" smtClean="0">
              <a:latin typeface="Arial" charset="0"/>
              <a:cs typeface="Arial" charset="0"/>
            </a:endParaRPr>
          </a:p>
        </p:txBody>
      </p:sp>
      <p:sp>
        <p:nvSpPr>
          <p:cNvPr id="4" name="Slide Number Placeholder 3"/>
          <p:cNvSpPr>
            <a:spLocks noGrp="1"/>
          </p:cNvSpPr>
          <p:nvPr>
            <p:ph type="sldNum" sz="quarter" idx="10"/>
          </p:nvPr>
        </p:nvSpPr>
        <p:spPr/>
        <p:txBody>
          <a:bodyPr/>
          <a:lstStyle/>
          <a:p>
            <a:fld id="{6C28D949-B16B-E84B-B434-391559256F84}" type="slidenum">
              <a:rPr lang="en-US" smtClean="0"/>
              <a:t>21</a:t>
            </a:fld>
            <a:endParaRPr lang="en-US"/>
          </a:p>
        </p:txBody>
      </p:sp>
    </p:spTree>
    <p:extLst>
      <p:ext uri="{BB962C8B-B14F-4D97-AF65-F5344CB8AC3E}">
        <p14:creationId xmlns:p14="http://schemas.microsoft.com/office/powerpoint/2010/main" val="26570388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dirty="0" smtClean="0">
                <a:latin typeface="Arial" charset="0"/>
                <a:cs typeface="Arial" charset="0"/>
              </a:rPr>
              <a:t>Talking points</a:t>
            </a:r>
            <a:endParaRPr lang="en-US" sz="1200" dirty="0" smtClean="0">
              <a:latin typeface="Arial" charset="0"/>
              <a:cs typeface="Arial" charset="0"/>
            </a:endParaRPr>
          </a:p>
          <a:p>
            <a:pPr marL="171450" indent="-171450">
              <a:buFont typeface="Arial"/>
              <a:buChar char="•"/>
            </a:pPr>
            <a:r>
              <a:rPr lang="en-US" sz="1200" dirty="0" smtClean="0">
                <a:latin typeface="Arial" charset="0"/>
                <a:cs typeface="Arial" charset="0"/>
              </a:rPr>
              <a:t>Does anyone have any questions?   </a:t>
            </a:r>
          </a:p>
          <a:p>
            <a:pPr marL="171450" indent="-171450">
              <a:buFont typeface="Arial"/>
              <a:buChar char="•"/>
            </a:pPr>
            <a:r>
              <a:rPr lang="en-US" sz="1200" dirty="0" smtClean="0">
                <a:latin typeface="Arial" charset="0"/>
                <a:cs typeface="Arial" charset="0"/>
              </a:rPr>
              <a:t>Let them know </a:t>
            </a:r>
            <a:r>
              <a:rPr lang="en-US" sz="1200" b="1" dirty="0" smtClean="0">
                <a:latin typeface="Arial" charset="0"/>
                <a:cs typeface="Arial" charset="0"/>
              </a:rPr>
              <a:t>how long you will be around </a:t>
            </a:r>
            <a:r>
              <a:rPr lang="en-US" sz="1200" dirty="0" smtClean="0">
                <a:latin typeface="Arial" charset="0"/>
                <a:cs typeface="Arial" charset="0"/>
              </a:rPr>
              <a:t>after the presentation and where they can find you if they think of a question they would like to ask later on.</a:t>
            </a:r>
          </a:p>
          <a:p>
            <a:pPr marL="171450" indent="-171450">
              <a:buFont typeface="Arial"/>
              <a:buChar char="•"/>
            </a:pPr>
            <a:r>
              <a:rPr lang="en-US" sz="1200" dirty="0" smtClean="0">
                <a:latin typeface="Arial" charset="0"/>
                <a:cs typeface="Arial" charset="0"/>
              </a:rPr>
              <a:t>Direct additional questions to the Military OneSource call center</a:t>
            </a:r>
            <a:r>
              <a:rPr lang="en-US" sz="1200" baseline="0" dirty="0" smtClean="0">
                <a:latin typeface="Arial" charset="0"/>
                <a:cs typeface="Arial" charset="0"/>
              </a:rPr>
              <a:t> at 800-342-9647.</a:t>
            </a:r>
            <a:endParaRPr lang="en-US" sz="1200" dirty="0" smtClean="0">
              <a:latin typeface="Arial" charset="0"/>
              <a:cs typeface="Arial" charset="0"/>
            </a:endParaRPr>
          </a:p>
        </p:txBody>
      </p:sp>
      <p:sp>
        <p:nvSpPr>
          <p:cNvPr id="4" name="Slide Number Placeholder 3"/>
          <p:cNvSpPr>
            <a:spLocks noGrp="1"/>
          </p:cNvSpPr>
          <p:nvPr>
            <p:ph type="sldNum" sz="quarter" idx="10"/>
          </p:nvPr>
        </p:nvSpPr>
        <p:spPr/>
        <p:txBody>
          <a:bodyPr/>
          <a:lstStyle/>
          <a:p>
            <a:fld id="{6C28D949-B16B-E84B-B434-391559256F84}" type="slidenum">
              <a:rPr lang="en-US" smtClean="0"/>
              <a:t>22</a:t>
            </a:fld>
            <a:endParaRPr lang="en-US"/>
          </a:p>
        </p:txBody>
      </p:sp>
    </p:spTree>
    <p:extLst>
      <p:ext uri="{BB962C8B-B14F-4D97-AF65-F5344CB8AC3E}">
        <p14:creationId xmlns:p14="http://schemas.microsoft.com/office/powerpoint/2010/main" val="22794061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Briefer</a:t>
            </a:r>
            <a:r>
              <a:rPr lang="en-US" b="1" u="sng" baseline="0" dirty="0" smtClean="0"/>
              <a:t> notes</a:t>
            </a:r>
            <a:endParaRPr lang="en-US" b="1" u="sng" dirty="0" smtClean="0"/>
          </a:p>
          <a:p>
            <a:r>
              <a:rPr lang="en-US" b="0" u="none" dirty="0" smtClean="0"/>
              <a:t>Point out the contact phone</a:t>
            </a:r>
            <a:r>
              <a:rPr lang="en-US" b="0" u="none" baseline="0" dirty="0" smtClean="0"/>
              <a:t> number and website to audience members and remind them to direct additional questions and concerns to a Military OneSource consultant through the call center. </a:t>
            </a:r>
            <a:endParaRPr lang="en-US" b="0" u="none" dirty="0"/>
          </a:p>
        </p:txBody>
      </p:sp>
      <p:sp>
        <p:nvSpPr>
          <p:cNvPr id="4" name="Slide Number Placeholder 3"/>
          <p:cNvSpPr>
            <a:spLocks noGrp="1"/>
          </p:cNvSpPr>
          <p:nvPr>
            <p:ph type="sldNum" sz="quarter" idx="10"/>
          </p:nvPr>
        </p:nvSpPr>
        <p:spPr/>
        <p:txBody>
          <a:bodyPr/>
          <a:lstStyle/>
          <a:p>
            <a:fld id="{6C28D949-B16B-E84B-B434-391559256F84}" type="slidenum">
              <a:rPr lang="en-US" smtClean="0"/>
              <a:t>23</a:t>
            </a:fld>
            <a:endParaRPr lang="en-US"/>
          </a:p>
        </p:txBody>
      </p:sp>
    </p:spTree>
    <p:extLst>
      <p:ext uri="{BB962C8B-B14F-4D97-AF65-F5344CB8AC3E}">
        <p14:creationId xmlns:p14="http://schemas.microsoft.com/office/powerpoint/2010/main" val="34121089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Bef>
                <a:spcPct val="0"/>
              </a:spcBef>
            </a:pPr>
            <a:r>
              <a:rPr lang="en-US" sz="1000" b="1" u="sng" dirty="0" smtClean="0">
                <a:latin typeface="Arial" charset="0"/>
                <a:ea typeface="Calibri" charset="0"/>
                <a:cs typeface="Times New Roman" charset="0"/>
              </a:rPr>
              <a:t>Talking points</a:t>
            </a:r>
            <a:endParaRPr lang="en-US" sz="1000" u="sng" dirty="0" smtClean="0">
              <a:latin typeface="Calibri" charset="0"/>
              <a:ea typeface="Calibri" charset="0"/>
              <a:cs typeface="Times New Roman" charset="0"/>
            </a:endParaRPr>
          </a:p>
          <a:p>
            <a:pPr marL="171450" indent="-171450">
              <a:spcBef>
                <a:spcPts val="300"/>
              </a:spcBef>
              <a:buFont typeface="Arial"/>
              <a:buChar char="•"/>
            </a:pPr>
            <a:r>
              <a:rPr lang="en-US" sz="1000" dirty="0" smtClean="0">
                <a:latin typeface="Arial" charset="0"/>
                <a:ea typeface="Calibri" charset="0"/>
                <a:cs typeface="Times New Roman" charset="0"/>
              </a:rPr>
              <a:t>Contacts</a:t>
            </a:r>
            <a:r>
              <a:rPr lang="en-US" sz="1000" b="1" dirty="0" smtClean="0">
                <a:latin typeface="Arial" charset="0"/>
                <a:ea typeface="Calibri" charset="0"/>
                <a:cs typeface="Times New Roman" charset="0"/>
              </a:rPr>
              <a:t> </a:t>
            </a:r>
            <a:r>
              <a:rPr lang="en-US" sz="1000" dirty="0" smtClean="0">
                <a:latin typeface="Arial" charset="0"/>
                <a:ea typeface="Calibri" charset="0"/>
                <a:cs typeface="Times New Roman" charset="0"/>
              </a:rPr>
              <a:t>with Military OneSource, whether by telephone, online or face-to-face non-medical counseling, are</a:t>
            </a:r>
            <a:r>
              <a:rPr lang="en-US" sz="1000" b="1" dirty="0" smtClean="0">
                <a:latin typeface="Arial" charset="0"/>
                <a:ea typeface="Calibri" charset="0"/>
                <a:cs typeface="Times New Roman" charset="0"/>
              </a:rPr>
              <a:t> </a:t>
            </a:r>
            <a:r>
              <a:rPr lang="en-US" sz="1000" dirty="0" smtClean="0">
                <a:latin typeface="Arial" charset="0"/>
                <a:ea typeface="Calibri" charset="0"/>
                <a:cs typeface="Times New Roman" charset="0"/>
              </a:rPr>
              <a:t>private.  </a:t>
            </a:r>
            <a:endParaRPr lang="en-US" sz="1000" dirty="0" smtClean="0">
              <a:latin typeface="Calibri" charset="0"/>
              <a:ea typeface="Calibri" charset="0"/>
              <a:cs typeface="Times New Roman" charset="0"/>
            </a:endParaRPr>
          </a:p>
          <a:p>
            <a:pPr marL="171450" indent="-171450">
              <a:spcBef>
                <a:spcPts val="300"/>
              </a:spcBef>
              <a:buFont typeface="Arial"/>
              <a:buChar char="•"/>
            </a:pPr>
            <a:r>
              <a:rPr lang="en-US" sz="1000" dirty="0" smtClean="0">
                <a:latin typeface="Arial" charset="0"/>
                <a:ea typeface="Calibri" charset="0"/>
                <a:cs typeface="Times New Roman" charset="0"/>
              </a:rPr>
              <a:t>Military OneSource ensures that personal information is secure and each user is treated confidentially</a:t>
            </a:r>
            <a:r>
              <a:rPr lang="en-US" sz="1000" b="1" dirty="0" smtClean="0">
                <a:latin typeface="Arial" charset="0"/>
                <a:ea typeface="Calibri" charset="0"/>
                <a:cs typeface="Times New Roman" charset="0"/>
              </a:rPr>
              <a:t> </a:t>
            </a:r>
            <a:r>
              <a:rPr lang="en-US" sz="1000" dirty="0" smtClean="0">
                <a:latin typeface="Arial" charset="0"/>
                <a:ea typeface="Calibri" charset="0"/>
                <a:cs typeface="Times New Roman" charset="0"/>
              </a:rPr>
              <a:t>and with respect, regardless of rank. </a:t>
            </a:r>
          </a:p>
          <a:p>
            <a:pPr marL="171450" indent="-171450">
              <a:spcBef>
                <a:spcPts val="300"/>
              </a:spcBef>
              <a:buFont typeface="Arial"/>
              <a:buChar char="•"/>
            </a:pPr>
            <a:r>
              <a:rPr lang="en-US" sz="1000" dirty="0" smtClean="0">
                <a:latin typeface="Arial" charset="0"/>
                <a:ea typeface="Calibri" charset="0"/>
                <a:cs typeface="Times New Roman" charset="0"/>
              </a:rPr>
              <a:t>Neither service members nor their commanders are advised when a family member seeks Military OneSource non-medical counseling.</a:t>
            </a:r>
            <a:endParaRPr lang="en-US" sz="1000" dirty="0" smtClean="0">
              <a:latin typeface="Calibri" charset="0"/>
              <a:ea typeface="Calibri" charset="0"/>
              <a:cs typeface="Times New Roman" charset="0"/>
            </a:endParaRPr>
          </a:p>
          <a:p>
            <a:pPr marL="171450" indent="-171450">
              <a:spcBef>
                <a:spcPts val="300"/>
              </a:spcBef>
              <a:buFont typeface="Arial"/>
              <a:buChar char="•"/>
            </a:pPr>
            <a:r>
              <a:rPr lang="en-US" sz="1000" dirty="0" smtClean="0">
                <a:latin typeface="Arial" charset="0"/>
                <a:ea typeface="Calibri" charset="0"/>
                <a:cs typeface="Times New Roman" charset="0"/>
              </a:rPr>
              <a:t>Privacy</a:t>
            </a:r>
            <a:r>
              <a:rPr lang="en-US" sz="1000" b="1" dirty="0" smtClean="0">
                <a:latin typeface="Arial" charset="0"/>
                <a:ea typeface="Calibri" charset="0"/>
                <a:cs typeface="Times New Roman" charset="0"/>
              </a:rPr>
              <a:t> exceptions </a:t>
            </a:r>
            <a:r>
              <a:rPr lang="en-US" sz="1000" dirty="0" smtClean="0">
                <a:latin typeface="Arial" charset="0"/>
                <a:ea typeface="Calibri" charset="0"/>
                <a:cs typeface="Times New Roman" charset="0"/>
              </a:rPr>
              <a:t>include</a:t>
            </a:r>
            <a:r>
              <a:rPr lang="en-US" sz="1000" b="1" dirty="0" smtClean="0">
                <a:latin typeface="Arial" charset="0"/>
                <a:ea typeface="Calibri" charset="0"/>
                <a:cs typeface="Times New Roman" charset="0"/>
              </a:rPr>
              <a:t> </a:t>
            </a:r>
            <a:r>
              <a:rPr lang="en-US" sz="1000" dirty="0" smtClean="0">
                <a:latin typeface="Arial" charset="0"/>
                <a:ea typeface="Calibri" charset="0"/>
                <a:cs typeface="Times New Roman" charset="0"/>
              </a:rPr>
              <a:t>suspected family maltreatment (e.g., domestic violence, child or elder abuse/neglect), threats to harm self or others and illegal activities.</a:t>
            </a:r>
            <a:r>
              <a:rPr lang="en-US" sz="1000" dirty="0" smtClean="0">
                <a:latin typeface="Calibri" charset="0"/>
                <a:ea typeface="Calibri" charset="0"/>
                <a:cs typeface="Times New Roman" charset="0"/>
              </a:rPr>
              <a:t> </a:t>
            </a:r>
            <a:r>
              <a:rPr lang="en-US" sz="1000" dirty="0" smtClean="0">
                <a:latin typeface="Arial" charset="0"/>
                <a:ea typeface="Calibri" charset="0"/>
                <a:cs typeface="Times New Roman" charset="0"/>
              </a:rPr>
              <a:t>In these cases, Military OneSource consultants have a duty to report to the appropriate military and civilian authorities.  Face-to-face counselors are an extension of Military OneSource, so these reporting requirements apply to them as well. </a:t>
            </a:r>
          </a:p>
          <a:p>
            <a:pPr marL="6350" lvl="1">
              <a:spcBef>
                <a:spcPts val="300"/>
              </a:spcBef>
            </a:pPr>
            <a:r>
              <a:rPr lang="en-US" sz="1000" b="1" u="sng" dirty="0" smtClean="0">
                <a:latin typeface="Arial" charset="0"/>
                <a:ea typeface="Calibri" charset="0"/>
                <a:cs typeface="Times New Roman" charset="0"/>
              </a:rPr>
              <a:t>Briefer notes</a:t>
            </a:r>
          </a:p>
          <a:p>
            <a:pPr marL="177800" lvl="1" indent="-171450">
              <a:spcBef>
                <a:spcPts val="300"/>
              </a:spcBef>
              <a:buFont typeface="Arial" pitchFamily="34" charset="0"/>
              <a:buChar char="•"/>
            </a:pPr>
            <a:r>
              <a:rPr lang="en-US" sz="1000" dirty="0" smtClean="0">
                <a:latin typeface="Arial" charset="0"/>
                <a:ea typeface="Calibri" charset="0"/>
                <a:cs typeface="Times New Roman" charset="0"/>
              </a:rPr>
              <a:t>Substance or alcohol abuse is disclosed only when:</a:t>
            </a:r>
          </a:p>
          <a:p>
            <a:pPr marL="635000" lvl="2" indent="-171450">
              <a:spcBef>
                <a:spcPts val="300"/>
              </a:spcBef>
              <a:buFont typeface="Arial" pitchFamily="34" charset="0"/>
              <a:buChar char="•"/>
            </a:pPr>
            <a:r>
              <a:rPr lang="en-US" sz="1000" dirty="0" smtClean="0">
                <a:latin typeface="Arial" charset="0"/>
                <a:ea typeface="Calibri" charset="0"/>
                <a:cs typeface="Times New Roman" charset="0"/>
              </a:rPr>
              <a:t>The service member self-reports drug abuse violating </a:t>
            </a:r>
            <a:r>
              <a:rPr lang="en-US" sz="1000" dirty="0" err="1" smtClean="0">
                <a:latin typeface="Arial" charset="0"/>
                <a:ea typeface="Calibri" charset="0"/>
                <a:cs typeface="Times New Roman" charset="0"/>
              </a:rPr>
              <a:t>DoD</a:t>
            </a:r>
            <a:r>
              <a:rPr lang="en-US" sz="1000" dirty="0" smtClean="0">
                <a:latin typeface="Arial" charset="0"/>
                <a:ea typeface="Calibri" charset="0"/>
                <a:cs typeface="Times New Roman" charset="0"/>
              </a:rPr>
              <a:t> regulations.</a:t>
            </a:r>
          </a:p>
          <a:p>
            <a:pPr marL="635000" lvl="2" indent="-171450">
              <a:spcBef>
                <a:spcPts val="300"/>
              </a:spcBef>
              <a:buFont typeface="Arial" pitchFamily="34" charset="0"/>
              <a:buChar char="•"/>
            </a:pPr>
            <a:r>
              <a:rPr lang="en-US" sz="1000" dirty="0" smtClean="0">
                <a:latin typeface="Arial" charset="0"/>
                <a:ea typeface="Calibri" charset="0"/>
                <a:cs typeface="Times New Roman" charset="0"/>
              </a:rPr>
              <a:t>The</a:t>
            </a:r>
            <a:r>
              <a:rPr lang="en-US" sz="1000" baseline="0" dirty="0" smtClean="0">
                <a:latin typeface="Arial" charset="0"/>
                <a:ea typeface="Calibri" charset="0"/>
                <a:cs typeface="Times New Roman" charset="0"/>
              </a:rPr>
              <a:t> </a:t>
            </a:r>
            <a:r>
              <a:rPr lang="en-US" sz="1000" dirty="0" smtClean="0">
                <a:latin typeface="Arial" charset="0"/>
                <a:ea typeface="Calibri" charset="0"/>
                <a:cs typeface="Times New Roman" charset="0"/>
              </a:rPr>
              <a:t>family member reports alcohol abuse related to domestic violence perpetrated by the service member or abuse/neglect of a child or special needs family member.</a:t>
            </a:r>
          </a:p>
          <a:p>
            <a:pPr marL="635000" lvl="2" indent="-171450">
              <a:spcBef>
                <a:spcPts val="300"/>
              </a:spcBef>
              <a:buFont typeface="Arial" pitchFamily="34" charset="0"/>
              <a:buChar char="•"/>
            </a:pPr>
            <a:r>
              <a:rPr lang="en-US" sz="1000" dirty="0" smtClean="0">
                <a:latin typeface="Arial" charset="0"/>
                <a:ea typeface="Calibri" charset="0"/>
                <a:cs typeface="Times New Roman" charset="0"/>
              </a:rPr>
              <a:t>Illegal activity has occurred (anything</a:t>
            </a:r>
            <a:r>
              <a:rPr lang="en-US" sz="1000" baseline="0" dirty="0" smtClean="0">
                <a:latin typeface="Arial" charset="0"/>
                <a:ea typeface="Calibri" charset="0"/>
                <a:cs typeface="Times New Roman" charset="0"/>
              </a:rPr>
              <a:t> that breaks local, state or federal law will be reported under duty to warn, including illegal drug use, operating a vehicle under the influence, underage drinking, etc.) </a:t>
            </a:r>
            <a:endParaRPr lang="en-US" sz="1000" dirty="0" smtClean="0">
              <a:latin typeface="Arial" charset="0"/>
              <a:ea typeface="Calibri" charset="0"/>
              <a:cs typeface="Times New Roman" charset="0"/>
            </a:endParaRPr>
          </a:p>
          <a:p>
            <a:pPr marL="177800" lvl="1" indent="-171450">
              <a:spcBef>
                <a:spcPts val="300"/>
              </a:spcBef>
              <a:buFont typeface="Arial" pitchFamily="34" charset="0"/>
              <a:buChar char="•"/>
            </a:pPr>
            <a:r>
              <a:rPr lang="en-US" sz="1000" dirty="0" smtClean="0">
                <a:latin typeface="Arial" charset="0"/>
                <a:ea typeface="Calibri" charset="0"/>
                <a:cs typeface="Times New Roman" charset="0"/>
              </a:rPr>
              <a:t>Air Force personnel are read the following additional statement regarding the Personnel Reliability Program self-reporting requirement: “As a PRP certified or administrative qualified member, you are responsible to self-notify your Certifying Official of any behavior or circumstances that may or could reduce effectiveness or capability in your job performance, safety or personal reliability. This includes your physical and mental wellness, dependability, or financial or legal concerns. You are also required to self-notify prior to any health care evaluation or treatment, whether military or private that you are a PRP individual. Failure to make notification may cast doubt on your reliability and violates </a:t>
            </a:r>
            <a:r>
              <a:rPr lang="en-US" sz="1000" dirty="0" err="1" smtClean="0">
                <a:latin typeface="Arial" charset="0"/>
                <a:ea typeface="Calibri" charset="0"/>
                <a:cs typeface="Times New Roman" charset="0"/>
              </a:rPr>
              <a:t>DoD</a:t>
            </a:r>
            <a:r>
              <a:rPr lang="en-US" sz="1000" dirty="0" smtClean="0">
                <a:latin typeface="Arial" charset="0"/>
                <a:ea typeface="Calibri" charset="0"/>
                <a:cs typeface="Times New Roman" charset="0"/>
              </a:rPr>
              <a:t> and USAF policy in </a:t>
            </a:r>
            <a:r>
              <a:rPr lang="en-US" sz="1000" dirty="0" err="1" smtClean="0">
                <a:latin typeface="Arial" charset="0"/>
                <a:ea typeface="Calibri" charset="0"/>
                <a:cs typeface="Times New Roman" charset="0"/>
              </a:rPr>
              <a:t>DoD</a:t>
            </a:r>
            <a:r>
              <a:rPr lang="en-US" sz="1000" dirty="0" smtClean="0">
                <a:latin typeface="Arial" charset="0"/>
                <a:ea typeface="Calibri" charset="0"/>
                <a:cs typeface="Times New Roman" charset="0"/>
              </a:rPr>
              <a:t> Regulation 5210.42.”</a:t>
            </a:r>
            <a:endParaRPr lang="en-US" sz="1000" dirty="0" smtClean="0">
              <a:latin typeface="Arial" charset="0"/>
              <a:cs typeface="Arial" charset="0"/>
            </a:endParaRPr>
          </a:p>
        </p:txBody>
      </p:sp>
      <p:sp>
        <p:nvSpPr>
          <p:cNvPr id="4" name="Slide Number Placeholder 3"/>
          <p:cNvSpPr>
            <a:spLocks noGrp="1"/>
          </p:cNvSpPr>
          <p:nvPr>
            <p:ph type="sldNum" sz="quarter" idx="10"/>
          </p:nvPr>
        </p:nvSpPr>
        <p:spPr/>
        <p:txBody>
          <a:bodyPr/>
          <a:lstStyle/>
          <a:p>
            <a:fld id="{6C28D949-B16B-E84B-B434-391559256F84}" type="slidenum">
              <a:rPr lang="en-US" smtClean="0"/>
              <a:t>3</a:t>
            </a:fld>
            <a:endParaRPr lang="en-US"/>
          </a:p>
        </p:txBody>
      </p:sp>
    </p:spTree>
    <p:extLst>
      <p:ext uri="{BB962C8B-B14F-4D97-AF65-F5344CB8AC3E}">
        <p14:creationId xmlns:p14="http://schemas.microsoft.com/office/powerpoint/2010/main" val="913281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Bef>
                <a:spcPct val="0"/>
              </a:spcBef>
            </a:pPr>
            <a:r>
              <a:rPr lang="en-US" sz="1200" b="1" u="sng" dirty="0" smtClean="0">
                <a:latin typeface="Arial" charset="0"/>
                <a:ea typeface="Calibri" charset="0"/>
                <a:cs typeface="Arial" charset="0"/>
              </a:rPr>
              <a:t>Talking points</a:t>
            </a:r>
            <a:endParaRPr lang="en-US" sz="1200" b="1" dirty="0" smtClean="0">
              <a:latin typeface="Arial" charset="0"/>
              <a:ea typeface="Calibri" charset="0"/>
              <a:cs typeface="Arial" charset="0"/>
            </a:endParaRPr>
          </a:p>
          <a:p>
            <a:pPr marL="171450" indent="-171450">
              <a:lnSpc>
                <a:spcPct val="115000"/>
              </a:lnSpc>
              <a:spcBef>
                <a:spcPts val="250"/>
              </a:spcBef>
              <a:buFont typeface="Arial"/>
              <a:buChar char="•"/>
            </a:pPr>
            <a:r>
              <a:rPr lang="en-US" sz="1200" dirty="0" smtClean="0">
                <a:latin typeface="Arial" charset="0"/>
                <a:ea typeface="Calibri" charset="0"/>
                <a:cs typeface="Arial" charset="0"/>
              </a:rPr>
              <a:t>Military OneSource offers support on a wide variety of topics. Many are interconnected, depending on the situation.</a:t>
            </a:r>
            <a:r>
              <a:rPr lang="en-US" sz="1200" baseline="0" dirty="0" smtClean="0">
                <a:latin typeface="Arial" charset="0"/>
                <a:ea typeface="Calibri" charset="0"/>
                <a:cs typeface="Arial" charset="0"/>
              </a:rPr>
              <a:t> </a:t>
            </a:r>
            <a:r>
              <a:rPr lang="en-US" sz="1200" dirty="0" smtClean="0">
                <a:latin typeface="Arial" charset="0"/>
                <a:ea typeface="Calibri" charset="0"/>
                <a:cs typeface="Arial" charset="0"/>
              </a:rPr>
              <a:t>For example, a family may call about relocation issues. Discussion of those issues may lead to assistance with child care</a:t>
            </a:r>
            <a:r>
              <a:rPr lang="en-US" sz="1200" baseline="0" dirty="0" smtClean="0">
                <a:latin typeface="Arial" charset="0"/>
                <a:ea typeface="Calibri" charset="0"/>
                <a:cs typeface="Arial" charset="0"/>
              </a:rPr>
              <a:t> </a:t>
            </a:r>
            <a:r>
              <a:rPr lang="en-US" sz="1200" dirty="0" smtClean="0">
                <a:latin typeface="Arial" charset="0"/>
                <a:ea typeface="Calibri" charset="0"/>
                <a:cs typeface="Arial" charset="0"/>
              </a:rPr>
              <a:t>concerns, new jobs, education counseling if the spouse is in the middle of school, etc.  </a:t>
            </a:r>
          </a:p>
          <a:p>
            <a:pPr>
              <a:lnSpc>
                <a:spcPct val="115000"/>
              </a:lnSpc>
              <a:spcBef>
                <a:spcPct val="0"/>
              </a:spcBef>
            </a:pPr>
            <a:endParaRPr lang="en-US" sz="1200" dirty="0" smtClean="0">
              <a:latin typeface="Arial" charset="0"/>
              <a:ea typeface="Calibri" charset="0"/>
              <a:cs typeface="Arial" charset="0"/>
            </a:endParaRPr>
          </a:p>
          <a:p>
            <a:pPr>
              <a:lnSpc>
                <a:spcPct val="115000"/>
              </a:lnSpc>
              <a:spcBef>
                <a:spcPct val="0"/>
              </a:spcBef>
            </a:pPr>
            <a:r>
              <a:rPr lang="en-US" sz="1200" b="1" u="sng" dirty="0" smtClean="0">
                <a:latin typeface="Arial" charset="0"/>
                <a:ea typeface="Calibri" charset="0"/>
                <a:cs typeface="Arial" charset="0"/>
              </a:rPr>
              <a:t>Briefer notes</a:t>
            </a:r>
          </a:p>
          <a:p>
            <a:pPr marL="171450" indent="-171450">
              <a:lnSpc>
                <a:spcPct val="115000"/>
              </a:lnSpc>
              <a:spcBef>
                <a:spcPts val="250"/>
              </a:spcBef>
              <a:buFont typeface="Arial"/>
              <a:buChar char="•"/>
            </a:pPr>
            <a:r>
              <a:rPr lang="en-US" sz="1200" dirty="0" smtClean="0">
                <a:latin typeface="Arial" charset="0"/>
                <a:cs typeface="Arial" charset="0"/>
              </a:rPr>
              <a:t>Presenter</a:t>
            </a:r>
            <a:r>
              <a:rPr lang="en-US" sz="1200" baseline="0" dirty="0" smtClean="0">
                <a:latin typeface="Arial" charset="0"/>
                <a:cs typeface="Arial" charset="0"/>
              </a:rPr>
              <a:t> can share relevant examples about the many uses of Military OneSource.</a:t>
            </a:r>
            <a:endParaRPr lang="en-US" sz="1200" dirty="0" smtClean="0">
              <a:latin typeface="Arial" charset="0"/>
              <a:cs typeface="Arial" charset="0"/>
            </a:endParaRPr>
          </a:p>
          <a:p>
            <a:endParaRPr lang="en-US" dirty="0"/>
          </a:p>
        </p:txBody>
      </p:sp>
      <p:sp>
        <p:nvSpPr>
          <p:cNvPr id="4" name="Slide Number Placeholder 3"/>
          <p:cNvSpPr>
            <a:spLocks noGrp="1"/>
          </p:cNvSpPr>
          <p:nvPr>
            <p:ph type="sldNum" sz="quarter" idx="10"/>
          </p:nvPr>
        </p:nvSpPr>
        <p:spPr/>
        <p:txBody>
          <a:bodyPr/>
          <a:lstStyle/>
          <a:p>
            <a:fld id="{6C28D949-B16B-E84B-B434-391559256F84}" type="slidenum">
              <a:rPr lang="en-US" smtClean="0"/>
              <a:t>4</a:t>
            </a:fld>
            <a:endParaRPr lang="en-US"/>
          </a:p>
        </p:txBody>
      </p:sp>
    </p:spTree>
    <p:extLst>
      <p:ext uri="{BB962C8B-B14F-4D97-AF65-F5344CB8AC3E}">
        <p14:creationId xmlns:p14="http://schemas.microsoft.com/office/powerpoint/2010/main" val="25055070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latin typeface="Arial" charset="0"/>
                <a:cs typeface="Arial" charset="0"/>
              </a:rPr>
              <a:t>Talking points</a:t>
            </a:r>
            <a:endParaRPr lang="en-US" b="1" dirty="0" smtClean="0">
              <a:latin typeface="Arial" charset="0"/>
              <a:cs typeface="Arial" charset="0"/>
            </a:endParaRPr>
          </a:p>
          <a:p>
            <a:pPr marL="171450" indent="-171450">
              <a:spcBef>
                <a:spcPts val="600"/>
              </a:spcBef>
              <a:buFont typeface="Arial"/>
              <a:buChar char="•"/>
            </a:pPr>
            <a:r>
              <a:rPr lang="en-US" dirty="0" smtClean="0">
                <a:latin typeface="Arial" charset="0"/>
                <a:cs typeface="Arial" charset="0"/>
              </a:rPr>
              <a:t>Military OneSource</a:t>
            </a:r>
            <a:r>
              <a:rPr lang="en-US" baseline="0" dirty="0" smtClean="0">
                <a:latin typeface="Arial" charset="0"/>
                <a:cs typeface="Arial" charset="0"/>
              </a:rPr>
              <a:t> </a:t>
            </a:r>
            <a:r>
              <a:rPr lang="en-US" dirty="0" smtClean="0">
                <a:latin typeface="Arial" charset="0"/>
                <a:cs typeface="Arial" charset="0"/>
              </a:rPr>
              <a:t>has resources for everyone, no matter how long they have been affiliated with the military,</a:t>
            </a:r>
            <a:r>
              <a:rPr lang="en-US" baseline="0" dirty="0" smtClean="0">
                <a:latin typeface="Arial" charset="0"/>
                <a:cs typeface="Arial" charset="0"/>
              </a:rPr>
              <a:t> </a:t>
            </a:r>
            <a:r>
              <a:rPr lang="en-US" dirty="0" smtClean="0">
                <a:latin typeface="Arial" charset="0"/>
                <a:cs typeface="Arial" charset="0"/>
              </a:rPr>
              <a:t>and the resources are not just related to military life, but life in general.</a:t>
            </a:r>
          </a:p>
          <a:p>
            <a:pPr marL="171450" indent="-171450">
              <a:spcBef>
                <a:spcPts val="600"/>
              </a:spcBef>
              <a:buFont typeface="Arial"/>
              <a:buChar char="•"/>
            </a:pPr>
            <a:r>
              <a:rPr lang="en-US" dirty="0" smtClean="0">
                <a:latin typeface="Arial" charset="0"/>
                <a:cs typeface="Arial" charset="0"/>
              </a:rPr>
              <a:t>Some of the resources that people tend not to know about are:</a:t>
            </a:r>
          </a:p>
          <a:p>
            <a:pPr marL="628650" lvl="1" indent="-171450">
              <a:spcBef>
                <a:spcPts val="600"/>
              </a:spcBef>
              <a:buFont typeface="Arial"/>
              <a:buChar char="•"/>
            </a:pPr>
            <a:r>
              <a:rPr lang="en-US" dirty="0" err="1" smtClean="0">
                <a:latin typeface="Arial" charset="0"/>
                <a:cs typeface="Arial" charset="0"/>
              </a:rPr>
              <a:t>ePublications</a:t>
            </a:r>
            <a:endParaRPr lang="en-US" dirty="0" smtClean="0">
              <a:latin typeface="Arial" charset="0"/>
              <a:cs typeface="Arial" charset="0"/>
            </a:endParaRPr>
          </a:p>
          <a:p>
            <a:pPr marL="628650" lvl="1" indent="-171450">
              <a:spcBef>
                <a:spcPts val="600"/>
              </a:spcBef>
              <a:buFont typeface="Arial"/>
              <a:buChar char="•"/>
            </a:pPr>
            <a:r>
              <a:rPr lang="en-US" dirty="0" smtClean="0">
                <a:latin typeface="Arial" charset="0"/>
                <a:cs typeface="Arial" charset="0"/>
              </a:rPr>
              <a:t>Pet sitting information</a:t>
            </a:r>
          </a:p>
          <a:p>
            <a:pPr marL="628650" lvl="1" indent="-171450">
              <a:spcBef>
                <a:spcPts val="600"/>
              </a:spcBef>
              <a:buFont typeface="Arial"/>
              <a:buChar char="•"/>
            </a:pPr>
            <a:r>
              <a:rPr lang="en-US" dirty="0" smtClean="0">
                <a:latin typeface="Arial" charset="0"/>
                <a:cs typeface="Arial" charset="0"/>
              </a:rPr>
              <a:t>Healthy meal planning tips</a:t>
            </a:r>
          </a:p>
          <a:p>
            <a:pPr marL="628650" lvl="1" indent="-171450">
              <a:spcBef>
                <a:spcPts val="600"/>
              </a:spcBef>
              <a:buFont typeface="Arial"/>
              <a:buChar char="•"/>
            </a:pPr>
            <a:r>
              <a:rPr lang="en-US" dirty="0" smtClean="0">
                <a:latin typeface="Arial" charset="0"/>
                <a:cs typeface="Arial" charset="0"/>
              </a:rPr>
              <a:t>Links to outside agencies that provide emergency services</a:t>
            </a:r>
          </a:p>
          <a:p>
            <a:pPr marL="628650" lvl="1" indent="-171450">
              <a:spcBef>
                <a:spcPts val="600"/>
              </a:spcBef>
              <a:buFont typeface="Arial"/>
              <a:buChar char="•"/>
            </a:pPr>
            <a:r>
              <a:rPr lang="en-US" dirty="0" smtClean="0">
                <a:latin typeface="Arial" charset="0"/>
                <a:cs typeface="Arial" charset="0"/>
              </a:rPr>
              <a:t>Locators to find schools and other resources</a:t>
            </a:r>
          </a:p>
          <a:p>
            <a:pPr marL="171450" indent="-171450">
              <a:spcBef>
                <a:spcPts val="600"/>
              </a:spcBef>
              <a:buFont typeface="Arial"/>
              <a:buChar char="•"/>
            </a:pPr>
            <a:r>
              <a:rPr lang="en-US" dirty="0" smtClean="0">
                <a:latin typeface="Arial" charset="0"/>
                <a:cs typeface="Arial" charset="0"/>
              </a:rPr>
              <a:t>Explore Military OneSource to find out what else we have available.</a:t>
            </a:r>
          </a:p>
        </p:txBody>
      </p:sp>
      <p:sp>
        <p:nvSpPr>
          <p:cNvPr id="4" name="Slide Number Placeholder 3"/>
          <p:cNvSpPr>
            <a:spLocks noGrp="1"/>
          </p:cNvSpPr>
          <p:nvPr>
            <p:ph type="sldNum" sz="quarter" idx="10"/>
          </p:nvPr>
        </p:nvSpPr>
        <p:spPr/>
        <p:txBody>
          <a:bodyPr/>
          <a:lstStyle/>
          <a:p>
            <a:fld id="{6C28D949-B16B-E84B-B434-391559256F84}" type="slidenum">
              <a:rPr lang="en-US" smtClean="0"/>
              <a:t>5</a:t>
            </a:fld>
            <a:endParaRPr lang="en-US"/>
          </a:p>
        </p:txBody>
      </p:sp>
    </p:spTree>
    <p:extLst>
      <p:ext uri="{BB962C8B-B14F-4D97-AF65-F5344CB8AC3E}">
        <p14:creationId xmlns:p14="http://schemas.microsoft.com/office/powerpoint/2010/main" val="20844683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Talking points</a:t>
            </a:r>
          </a:p>
          <a:p>
            <a:pPr marL="171450" indent="-171450">
              <a:buFont typeface="Arial" pitchFamily="34" charset="0"/>
              <a:buChar char="•"/>
            </a:pPr>
            <a:r>
              <a:rPr lang="en-US" b="0" u="none" dirty="0" smtClean="0"/>
              <a:t>At</a:t>
            </a:r>
            <a:r>
              <a:rPr lang="en-US" b="0" u="none" baseline="0" dirty="0" smtClean="0"/>
              <a:t> the bottom of any Military OneSource page you will find links to “our websites”. These websites will further assist service members and family members with several things, including deployment, moving, locating installation services and much more!</a:t>
            </a:r>
          </a:p>
          <a:p>
            <a:pPr marL="171450" indent="-171450">
              <a:buFont typeface="Arial" pitchFamily="34" charset="0"/>
              <a:buChar char="•"/>
            </a:pPr>
            <a:r>
              <a:rPr lang="en-US" b="0" u="none" baseline="0" dirty="0" smtClean="0"/>
              <a:t>Our websites include:</a:t>
            </a:r>
          </a:p>
          <a:p>
            <a:pPr marL="628650" lvl="1" indent="-171450">
              <a:buFont typeface="Arial" pitchFamily="34" charset="0"/>
              <a:buChar char="•"/>
            </a:pPr>
            <a:r>
              <a:rPr lang="en-US" b="1" u="none" baseline="0" dirty="0" smtClean="0"/>
              <a:t>MilitaryINSTALLATIONS. </a:t>
            </a:r>
            <a:r>
              <a:rPr lang="en-US" b="0" u="none" baseline="0" dirty="0" smtClean="0"/>
              <a:t>MilitaryINSTALLATIONS allows you to search for programs and services on your installation. </a:t>
            </a:r>
            <a:endParaRPr lang="en-US" b="1" u="none" baseline="0" dirty="0" smtClean="0"/>
          </a:p>
          <a:p>
            <a:pPr marL="628650" lvl="1" indent="-171450">
              <a:buFont typeface="Arial" pitchFamily="34" charset="0"/>
              <a:buChar char="•"/>
            </a:pPr>
            <a:r>
              <a:rPr lang="en-US" b="1" u="none" baseline="0" dirty="0" smtClean="0"/>
              <a:t>Military Youth on the Move. </a:t>
            </a:r>
            <a:r>
              <a:rPr lang="en-US" b="0" u="none" baseline="0" dirty="0" smtClean="0"/>
              <a:t>This website is divided into kid, pre-teen, teenager and parent sections. You’ll find age appropriate information for your child to ease common struggles, including healthy living, safety, moving and new schools, money and making new friends.  </a:t>
            </a:r>
            <a:endParaRPr lang="en-US" b="1" u="none" baseline="0" dirty="0" smtClean="0"/>
          </a:p>
          <a:p>
            <a:pPr marL="628650" lvl="1" indent="-171450">
              <a:buFont typeface="Arial" pitchFamily="34" charset="0"/>
              <a:buChar char="•"/>
            </a:pPr>
            <a:r>
              <a:rPr lang="en-US" b="1" u="none" baseline="0" dirty="0" smtClean="0"/>
              <a:t>MSEP Jobs Portal. </a:t>
            </a:r>
            <a:r>
              <a:rPr lang="en-US" b="0" u="none" baseline="0" dirty="0" smtClean="0"/>
              <a:t>The Military Spouse Employment Partnership job portal is a job search engine specifically for military spouses. By entering the city, state and country of residence, spouses can browse through available jobs in the area. An advanced search allows spouses to search for a specific line of work.</a:t>
            </a:r>
            <a:endParaRPr lang="en-US" b="1" u="none" baseline="0" dirty="0" smtClean="0"/>
          </a:p>
          <a:p>
            <a:pPr marL="628650" lvl="1" indent="-171450">
              <a:buFont typeface="Arial" pitchFamily="34" charset="0"/>
              <a:buChar char="•"/>
            </a:pPr>
            <a:r>
              <a:rPr lang="en-US" b="1" u="none" baseline="0" dirty="0" smtClean="0"/>
              <a:t>Plan My Deployment. </a:t>
            </a:r>
            <a:r>
              <a:rPr lang="en-US" b="0" u="none" baseline="0" dirty="0" smtClean="0"/>
              <a:t>This tool helps service members and families understand what to expect and when throughout the deployment cycle. Entering the service member’s status, service branch, familial status and expected deployment and return dates results in a personalized plan to help service members and families prepare for deployment.</a:t>
            </a:r>
            <a:endParaRPr lang="en-US" b="1" u="none" baseline="0" dirty="0" smtClean="0"/>
          </a:p>
          <a:p>
            <a:pPr marL="628650" lvl="1" indent="-171450">
              <a:buFont typeface="Arial" pitchFamily="34" charset="0"/>
              <a:buChar char="•"/>
            </a:pPr>
            <a:r>
              <a:rPr lang="en-US" b="1" u="none" baseline="0" dirty="0" smtClean="0"/>
              <a:t>Plan My Move. </a:t>
            </a:r>
            <a:r>
              <a:rPr lang="en-US" b="0" u="none" baseline="0" dirty="0" smtClean="0"/>
              <a:t>Similar to the personalized plans of Plan My Deployment, Plan My Move helps military service members and families create a timeline for a smooth PCS. Plug in your current duty station, new duty station and your departure date for your personalized timeline.</a:t>
            </a:r>
            <a:endParaRPr lang="en-US" b="1" u="none" baseline="0" dirty="0" smtClean="0"/>
          </a:p>
          <a:p>
            <a:pPr marL="628650" lvl="1" indent="-171450">
              <a:buFont typeface="Arial" pitchFamily="34" charset="0"/>
              <a:buChar char="•"/>
            </a:pPr>
            <a:r>
              <a:rPr lang="en-US" b="1" u="none" baseline="0" dirty="0" err="1" smtClean="0"/>
              <a:t>eSponsorship</a:t>
            </a:r>
            <a:r>
              <a:rPr lang="en-US" b="1" u="none" baseline="0" dirty="0" smtClean="0"/>
              <a:t> Training. </a:t>
            </a:r>
            <a:r>
              <a:rPr lang="en-US" b="0" u="none" baseline="0" dirty="0" smtClean="0"/>
              <a:t>If you have been assigned sponsorship of a newcomer, use your CAC card to access the </a:t>
            </a:r>
            <a:r>
              <a:rPr lang="en-US" b="0" u="none" baseline="0" dirty="0" err="1" smtClean="0"/>
              <a:t>eSponsorhip</a:t>
            </a:r>
            <a:r>
              <a:rPr lang="en-US" b="0" u="none" baseline="0" dirty="0" smtClean="0"/>
              <a:t> application and training. You can also use this resource to communicate electronically and manage the sponsorship online.</a:t>
            </a:r>
          </a:p>
          <a:p>
            <a:pPr marL="628650" marR="0" lvl="1" indent="-171450"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200" b="1" kern="1200" dirty="0" err="1" smtClean="0">
                <a:solidFill>
                  <a:schemeClr val="tx1"/>
                </a:solidFill>
                <a:effectLst/>
                <a:latin typeface="+mn-lt"/>
                <a:ea typeface="+mn-ea"/>
                <a:cs typeface="+mn-cs"/>
              </a:rPr>
              <a:t>MySECO</a:t>
            </a:r>
            <a:r>
              <a:rPr lang="en-US" sz="1200" kern="1200" dirty="0" smtClean="0">
                <a:solidFill>
                  <a:schemeClr val="tx1"/>
                </a:solidFill>
                <a:effectLst/>
                <a:latin typeface="+mn-lt"/>
                <a:ea typeface="+mn-ea"/>
                <a:cs typeface="+mn-cs"/>
              </a:rPr>
              <a:t>. The </a:t>
            </a:r>
            <a:r>
              <a:rPr lang="en-US" sz="1200" kern="1200" dirty="0" err="1" smtClean="0">
                <a:solidFill>
                  <a:schemeClr val="tx1"/>
                </a:solidFill>
                <a:effectLst/>
                <a:latin typeface="+mn-lt"/>
                <a:ea typeface="+mn-ea"/>
                <a:cs typeface="+mn-cs"/>
              </a:rPr>
              <a:t>MySECO</a:t>
            </a:r>
            <a:r>
              <a:rPr lang="en-US" sz="1200" kern="1200" dirty="0" smtClean="0">
                <a:solidFill>
                  <a:schemeClr val="tx1"/>
                </a:solidFill>
                <a:effectLst/>
                <a:latin typeface="+mn-lt"/>
                <a:ea typeface="+mn-ea"/>
                <a:cs typeface="+mn-cs"/>
              </a:rPr>
              <a:t> website ensures spouses have 24-7 access to online education and career information, resources, tools and assessments. Using the tools and assessments, spouses can begin to explore their interests, skills, passions and personality type to determine the best fit for education and career choices and start to build a portable and meaningful career path.</a:t>
            </a:r>
            <a:endParaRPr lang="en-US" b="0" u="none" baseline="0" dirty="0" smtClean="0"/>
          </a:p>
          <a:p>
            <a:pPr marL="628650" lvl="1" indent="-171450">
              <a:buFont typeface="Arial" pitchFamily="34" charset="0"/>
              <a:buChar char="•"/>
            </a:pPr>
            <a:r>
              <a:rPr lang="en-US" b="1" u="none" baseline="0" dirty="0" smtClean="0"/>
              <a:t>USA4 Military Families. </a:t>
            </a:r>
            <a:r>
              <a:rPr lang="en-US" b="0" u="none" baseline="0" dirty="0" smtClean="0"/>
              <a:t>This website supports military families by explaining key issues that directly impact military service members and families. See the latest news or explore the key issues. </a:t>
            </a:r>
            <a:endParaRPr lang="en-US" b="1" u="none" baseline="0" dirty="0" smtClean="0"/>
          </a:p>
          <a:p>
            <a:pPr marL="628650" lvl="1" indent="-171450">
              <a:buFont typeface="Arial" pitchFamily="34" charset="0"/>
              <a:buChar char="•"/>
            </a:pPr>
            <a:r>
              <a:rPr lang="en-US" b="1" u="none" baseline="0" dirty="0" smtClean="0"/>
              <a:t>Voluntary Education. </a:t>
            </a:r>
            <a:r>
              <a:rPr lang="en-US" b="0" u="none" baseline="0" dirty="0" smtClean="0"/>
              <a:t>The Voluntary Education Portal offers guidance for anyone in the DoD community continuing their education. Information can be found about tuition assistance, the Post 9/11 G.I. Bill, Troops to Teachers, the Online Academic Skills Course, exams for college credit and much more.</a:t>
            </a:r>
            <a:endParaRPr lang="en-US" b="1" u="none" baseline="0" dirty="0" smtClean="0"/>
          </a:p>
          <a:p>
            <a:endParaRPr lang="en-US" dirty="0"/>
          </a:p>
        </p:txBody>
      </p:sp>
      <p:sp>
        <p:nvSpPr>
          <p:cNvPr id="4" name="Slide Number Placeholder 3"/>
          <p:cNvSpPr>
            <a:spLocks noGrp="1"/>
          </p:cNvSpPr>
          <p:nvPr>
            <p:ph type="sldNum" sz="quarter" idx="10"/>
          </p:nvPr>
        </p:nvSpPr>
        <p:spPr/>
        <p:txBody>
          <a:bodyPr/>
          <a:lstStyle/>
          <a:p>
            <a:fld id="{6C28D949-B16B-E84B-B434-391559256F84}"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13315004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15790"/>
            <a:ext cx="5486400" cy="4414177"/>
          </a:xfrm>
        </p:spPr>
        <p:txBody>
          <a:bodyPr/>
          <a:lstStyle/>
          <a:p>
            <a:r>
              <a:rPr lang="en-US" b="1" u="sng" dirty="0" smtClean="0">
                <a:latin typeface="Arial" pitchFamily="34" charset="0"/>
                <a:cs typeface="Arial" pitchFamily="34" charset="0"/>
              </a:rPr>
              <a:t>Talking points</a:t>
            </a:r>
          </a:p>
          <a:p>
            <a:pPr marL="171450" marR="0" lvl="0" indent="-171450"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effectLst/>
                <a:latin typeface="+mn-lt"/>
                <a:ea typeface="+mn-ea"/>
                <a:cs typeface="+mn-cs"/>
              </a:rPr>
              <a:t>There are two points of entry to the Military OneSource website the 'public' and  'EAP' side.  The public side offers a number of articles on military life topics and much more for service member, families, service providers and leaders and requires no log in. </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If you are an eligible service or family member and would like to have access to non-medical counseling, products and specialty consultations, select the log- in button at the top of this page.  Note, that once you log into the EAP side, you have left the public side of Military OneSource website.</a:t>
            </a:r>
            <a:endParaRPr lang="en-US" dirty="0" smtClean="0">
              <a:latin typeface="Arial" pitchFamily="34" charset="0"/>
              <a:cs typeface="Arial" pitchFamily="34" charset="0"/>
            </a:endParaRPr>
          </a:p>
          <a:p>
            <a:pPr marL="171450" indent="-171450">
              <a:buFont typeface="Arial" pitchFamily="34" charset="0"/>
              <a:buChar char="•"/>
            </a:pPr>
            <a:r>
              <a:rPr lang="en-US" dirty="0" smtClean="0">
                <a:latin typeface="Arial" pitchFamily="34" charset="0"/>
                <a:cs typeface="Arial" pitchFamily="34" charset="0"/>
              </a:rPr>
              <a:t>The new homepage offers quick access to:</a:t>
            </a:r>
          </a:p>
          <a:p>
            <a:pPr marL="628650" lvl="1" indent="-171450">
              <a:buFont typeface="Arial" pitchFamily="34" charset="0"/>
              <a:buChar char="•"/>
            </a:pPr>
            <a:r>
              <a:rPr lang="en-US" dirty="0" smtClean="0">
                <a:latin typeface="Arial" pitchFamily="34" charset="0"/>
                <a:cs typeface="Arial" pitchFamily="34" charset="0"/>
              </a:rPr>
              <a:t>Links to program pages</a:t>
            </a:r>
          </a:p>
          <a:p>
            <a:pPr marL="628650" lvl="1" indent="-171450">
              <a:buFont typeface="Arial" pitchFamily="34" charset="0"/>
              <a:buChar char="•"/>
            </a:pPr>
            <a:r>
              <a:rPr lang="en-US" dirty="0" smtClean="0">
                <a:latin typeface="Arial" pitchFamily="34" charset="0"/>
                <a:cs typeface="Arial" pitchFamily="34" charset="0"/>
              </a:rPr>
              <a:t>The most popular site content</a:t>
            </a:r>
          </a:p>
          <a:p>
            <a:pPr marL="628650" lvl="1" indent="-171450">
              <a:buFont typeface="Arial" pitchFamily="34" charset="0"/>
              <a:buChar char="•"/>
            </a:pPr>
            <a:r>
              <a:rPr lang="en-US" dirty="0" smtClean="0">
                <a:latin typeface="Arial" pitchFamily="34" charset="0"/>
                <a:cs typeface="Arial" pitchFamily="34" charset="0"/>
              </a:rPr>
              <a:t>An installation directory to help you find the resources closest to you</a:t>
            </a:r>
          </a:p>
          <a:p>
            <a:pPr marL="628650" lvl="1" indent="-171450">
              <a:buFont typeface="Arial" pitchFamily="34" charset="0"/>
              <a:buChar char="•"/>
            </a:pPr>
            <a:r>
              <a:rPr lang="en-US" dirty="0" smtClean="0">
                <a:latin typeface="Arial" pitchFamily="34" charset="0"/>
                <a:cs typeface="Arial" pitchFamily="34" charset="0"/>
              </a:rPr>
              <a:t>All of the available counseling options</a:t>
            </a:r>
          </a:p>
          <a:p>
            <a:pPr marL="171450" indent="-171450">
              <a:buFont typeface="Arial" pitchFamily="34" charset="0"/>
              <a:buChar char="•"/>
            </a:pPr>
            <a:r>
              <a:rPr lang="en-US" b="0" u="none" baseline="0" dirty="0" smtClean="0">
                <a:latin typeface="Arial" pitchFamily="34" charset="0"/>
                <a:cs typeface="Arial" pitchFamily="34" charset="0"/>
              </a:rPr>
              <a:t>Under the “Military Life Topics” tab, you will find links to each program page. Clicking on any link will take you to that program’s homepage where you will find a wealth of articles, resources and external links.</a:t>
            </a:r>
          </a:p>
          <a:p>
            <a:pPr marL="171450" indent="-171450">
              <a:buFont typeface="Arial" pitchFamily="34" charset="0"/>
              <a:buChar char="•"/>
            </a:pPr>
            <a:r>
              <a:rPr lang="en-US" b="0" u="none" baseline="0" dirty="0" smtClean="0">
                <a:latin typeface="Arial" pitchFamily="34" charset="0"/>
                <a:cs typeface="Arial" pitchFamily="34" charset="0"/>
              </a:rPr>
              <a:t>If you’re interested in the latest hot topics, browse the “MOST POPULAR on Military OneSource” menu in the top right-hand corner of the homepage. When something peaks your interest, simply click the link to read, watch or hear more.</a:t>
            </a:r>
          </a:p>
          <a:p>
            <a:pPr marL="171450" indent="-171450">
              <a:buFont typeface="Arial" pitchFamily="34" charset="0"/>
              <a:buChar char="•"/>
            </a:pPr>
            <a:r>
              <a:rPr lang="en-US" b="0" u="none" baseline="0" dirty="0" smtClean="0">
                <a:latin typeface="Arial" pitchFamily="34" charset="0"/>
                <a:cs typeface="Arial" pitchFamily="34" charset="0"/>
              </a:rPr>
              <a:t>The Installation Locator box in the middle of the page is your quick reference to all things about your current or soon-to-be installation. Simply fill in your installation’s name, state name or select your installation from the directory. This feature will also provide information on local support providers, like the Red Cross and Joint Force headquarters.</a:t>
            </a:r>
          </a:p>
          <a:p>
            <a:pPr marL="171450" indent="-171450">
              <a:buFont typeface="Arial" pitchFamily="34" charset="0"/>
              <a:buChar char="•"/>
            </a:pPr>
            <a:r>
              <a:rPr lang="en-US" b="0" u="none" baseline="0" dirty="0" smtClean="0">
                <a:latin typeface="Arial" pitchFamily="34" charset="0"/>
                <a:cs typeface="Arial" pitchFamily="34" charset="0"/>
              </a:rPr>
              <a:t>Hovering over the “Counseling Options” tab will immediately reveal contact phone numbers for instant contact or options for face-to-face, telephonic and online counseling as well as specialized options, like international calling, financial counseling and health and wellness coaching.</a:t>
            </a:r>
          </a:p>
        </p:txBody>
      </p:sp>
      <p:sp>
        <p:nvSpPr>
          <p:cNvPr id="4" name="Slide Number Placeholder 3"/>
          <p:cNvSpPr>
            <a:spLocks noGrp="1"/>
          </p:cNvSpPr>
          <p:nvPr>
            <p:ph type="sldNum" sz="quarter" idx="10"/>
          </p:nvPr>
        </p:nvSpPr>
        <p:spPr/>
        <p:txBody>
          <a:bodyPr/>
          <a:lstStyle/>
          <a:p>
            <a:fld id="{6C28D949-B16B-E84B-B434-391559256F84}" type="slidenum">
              <a:rPr lang="en-US" smtClean="0"/>
              <a:t>7</a:t>
            </a:fld>
            <a:endParaRPr lang="en-US"/>
          </a:p>
        </p:txBody>
      </p:sp>
    </p:spTree>
    <p:extLst>
      <p:ext uri="{BB962C8B-B14F-4D97-AF65-F5344CB8AC3E}">
        <p14:creationId xmlns:p14="http://schemas.microsoft.com/office/powerpoint/2010/main" val="33506115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Talking points</a:t>
            </a:r>
          </a:p>
          <a:p>
            <a:r>
              <a:rPr lang="en-US" b="0" u="none" dirty="0" smtClean="0"/>
              <a:t>Left menu:</a:t>
            </a:r>
          </a:p>
          <a:p>
            <a:pPr marL="171450" indent="-171450">
              <a:buFont typeface="Arial" pitchFamily="34" charset="0"/>
              <a:buChar char="•"/>
            </a:pPr>
            <a:r>
              <a:rPr lang="en-US" b="0" u="none" dirty="0" smtClean="0"/>
              <a:t>The</a:t>
            </a:r>
            <a:r>
              <a:rPr lang="en-US" b="0" u="none" baseline="0" dirty="0" smtClean="0"/>
              <a:t> </a:t>
            </a:r>
            <a:r>
              <a:rPr lang="en-US" b="1" u="none" baseline="0" dirty="0" smtClean="0"/>
              <a:t>Need Help? </a:t>
            </a:r>
            <a:r>
              <a:rPr lang="en-US" b="0" u="none" baseline="0" dirty="0" smtClean="0"/>
              <a:t>tab takes users to options for non-medical counseling services.</a:t>
            </a:r>
          </a:p>
          <a:p>
            <a:pPr marL="171450" indent="-171450">
              <a:buFont typeface="Arial" pitchFamily="34" charset="0"/>
              <a:buChar char="•"/>
            </a:pPr>
            <a:r>
              <a:rPr lang="en-US" b="0" u="none" baseline="0" dirty="0" smtClean="0"/>
              <a:t>The </a:t>
            </a:r>
            <a:r>
              <a:rPr lang="en-US" b="1" u="none" baseline="0" dirty="0" smtClean="0"/>
              <a:t>Feedback</a:t>
            </a:r>
            <a:r>
              <a:rPr lang="en-US" b="0" u="none" baseline="0" dirty="0" smtClean="0"/>
              <a:t> tab navigates to a contact form for comments and suggestions, technical support or website accessibility. </a:t>
            </a:r>
          </a:p>
          <a:p>
            <a:pPr marL="171450" indent="-171450">
              <a:buFont typeface="Arial" pitchFamily="34" charset="0"/>
              <a:buChar char="•"/>
            </a:pPr>
            <a:r>
              <a:rPr lang="en-US" b="0" u="none" baseline="0" dirty="0" smtClean="0"/>
              <a:t>The </a:t>
            </a:r>
            <a:r>
              <a:rPr lang="en-US" b="1" u="none" baseline="0" dirty="0" smtClean="0"/>
              <a:t>Products </a:t>
            </a:r>
            <a:r>
              <a:rPr lang="en-US" b="0" u="none" baseline="0" dirty="0" smtClean="0"/>
              <a:t>tab takes users to a menu of available products arranged by topic or product type, including audio and video tips, booklets, CDs and DVDs, resources guides and toolkits.</a:t>
            </a:r>
          </a:p>
          <a:p>
            <a:pPr marL="0" indent="0">
              <a:buFont typeface="Arial" pitchFamily="34" charset="0"/>
              <a:buNone/>
            </a:pPr>
            <a:r>
              <a:rPr lang="en-US" b="0" u="none" baseline="0" dirty="0" smtClean="0"/>
              <a:t>Top menu:</a:t>
            </a:r>
          </a:p>
          <a:p>
            <a:pPr marL="171450" indent="-171450">
              <a:buFont typeface="Arial" pitchFamily="34" charset="0"/>
              <a:buChar char="•"/>
            </a:pPr>
            <a:r>
              <a:rPr lang="en-US" b="0" u="none" baseline="0" dirty="0" smtClean="0"/>
              <a:t>Hover over the </a:t>
            </a:r>
            <a:r>
              <a:rPr lang="en-US" b="1" u="none" baseline="0" dirty="0" smtClean="0"/>
              <a:t>Phases of Military Life </a:t>
            </a:r>
            <a:r>
              <a:rPr lang="en-US" b="0" u="none" baseline="0" dirty="0" smtClean="0"/>
              <a:t>tab to find helpful information no matter your current phase of military life, including new to the military, single life, career, Guard and reserve, deployment, family life, military leadership and retiring. </a:t>
            </a:r>
          </a:p>
          <a:p>
            <a:pPr marL="171450" indent="-171450">
              <a:buFont typeface="Arial" pitchFamily="34" charset="0"/>
              <a:buChar char="•"/>
            </a:pPr>
            <a:r>
              <a:rPr lang="en-US" b="0" u="none" baseline="0" dirty="0" smtClean="0"/>
              <a:t>Click your branch of service under the </a:t>
            </a:r>
            <a:r>
              <a:rPr lang="en-US" b="1" u="none" baseline="0" dirty="0" smtClean="0"/>
              <a:t>Branch of Service </a:t>
            </a:r>
            <a:r>
              <a:rPr lang="en-US" b="0" u="none" baseline="0" dirty="0" smtClean="0"/>
              <a:t>tab for information specific to the Army, Marine Corps, Navy or Air Force.</a:t>
            </a:r>
          </a:p>
          <a:p>
            <a:pPr marL="171450" indent="-171450">
              <a:buFont typeface="Arial" pitchFamily="34" charset="0"/>
              <a:buChar char="•"/>
            </a:pPr>
            <a:r>
              <a:rPr lang="en-US" b="0" u="none" baseline="0" dirty="0" smtClean="0"/>
              <a:t>The </a:t>
            </a:r>
            <a:r>
              <a:rPr lang="en-US" b="1" u="none" baseline="0" dirty="0" smtClean="0"/>
              <a:t>Those who Support </a:t>
            </a:r>
            <a:r>
              <a:rPr lang="en-US" b="0" u="none" baseline="0" dirty="0" smtClean="0"/>
              <a:t>tab leads to information specifically for community/partners, leaders/command and service providers.</a:t>
            </a:r>
          </a:p>
          <a:p>
            <a:pPr marL="171450" marR="0" indent="-171450" algn="l" defTabSz="457200" rtl="0" eaLnBrk="1" fontAlgn="auto" latinLnBrk="0" hangingPunct="1">
              <a:lnSpc>
                <a:spcPct val="100000"/>
              </a:lnSpc>
              <a:spcBef>
                <a:spcPts val="0"/>
              </a:spcBef>
              <a:spcAft>
                <a:spcPts val="0"/>
              </a:spcAft>
              <a:buClrTx/>
              <a:buSzTx/>
              <a:buFont typeface="Arial" pitchFamily="34" charset="0"/>
              <a:buChar char="•"/>
              <a:tabLst/>
              <a:defRPr/>
            </a:pPr>
            <a:r>
              <a:rPr lang="en-US" b="0" u="none" baseline="0" dirty="0" smtClean="0"/>
              <a:t>The </a:t>
            </a:r>
            <a:r>
              <a:rPr lang="en-US" b="1" u="none" baseline="0" dirty="0" smtClean="0"/>
              <a:t>Log In </a:t>
            </a:r>
            <a:r>
              <a:rPr lang="en-US" b="0" u="none" baseline="0" dirty="0" smtClean="0"/>
              <a:t>tab takes users to a page that requires a username and password. While much of the information on Military OneSource is public, certain services</a:t>
            </a:r>
            <a:r>
              <a:rPr lang="en-US" b="0" u="none" baseline="0" dirty="0" smtClean="0">
                <a:solidFill>
                  <a:schemeClr val="accent5">
                    <a:lumMod val="75000"/>
                  </a:schemeClr>
                </a:solidFill>
              </a:rPr>
              <a:t>, including non-medical counseling, products, and specialty consultations </a:t>
            </a:r>
            <a:r>
              <a:rPr lang="en-US" b="0" u="none" baseline="0" dirty="0" smtClean="0"/>
              <a:t>are available only to eligible individuals through a secure log in.</a:t>
            </a:r>
          </a:p>
          <a:p>
            <a:pPr marL="0" lvl="0" indent="0">
              <a:buFont typeface="Arial" pitchFamily="34" charset="0"/>
              <a:buNone/>
            </a:pPr>
            <a:r>
              <a:rPr lang="en-US" b="1" u="sng" baseline="0" dirty="0" smtClean="0"/>
              <a:t>Briefer notes</a:t>
            </a:r>
          </a:p>
          <a:p>
            <a:pPr marL="171450" lvl="0" indent="-171450">
              <a:buFont typeface="Arial" pitchFamily="34" charset="0"/>
              <a:buChar char="•"/>
            </a:pPr>
            <a:r>
              <a:rPr lang="en-US" b="0" u="none" baseline="0" dirty="0" smtClean="0"/>
              <a:t>Note that the links for the </a:t>
            </a:r>
            <a:r>
              <a:rPr lang="en-US" b="0" u="none" baseline="0" dirty="0" err="1" smtClean="0"/>
              <a:t>ePublication</a:t>
            </a:r>
            <a:r>
              <a:rPr lang="en-US" b="0" u="none" baseline="0" dirty="0" smtClean="0"/>
              <a:t> Archives and </a:t>
            </a:r>
            <a:r>
              <a:rPr lang="en-US" b="0" u="none" baseline="0" dirty="0" err="1" smtClean="0"/>
              <a:t>MilitaryINSTALLATIONS</a:t>
            </a:r>
            <a:r>
              <a:rPr lang="en-US" b="0" u="none" baseline="0" dirty="0" smtClean="0"/>
              <a:t>, along with many more links, can be found at the bottom of the page.</a:t>
            </a:r>
          </a:p>
        </p:txBody>
      </p:sp>
      <p:sp>
        <p:nvSpPr>
          <p:cNvPr id="4" name="Slide Number Placeholder 3"/>
          <p:cNvSpPr>
            <a:spLocks noGrp="1"/>
          </p:cNvSpPr>
          <p:nvPr>
            <p:ph type="sldNum" sz="quarter" idx="10"/>
          </p:nvPr>
        </p:nvSpPr>
        <p:spPr/>
        <p:txBody>
          <a:bodyPr/>
          <a:lstStyle/>
          <a:p>
            <a:fld id="{6C28D949-B16B-E84B-B434-391559256F84}" type="slidenum">
              <a:rPr lang="en-US" smtClean="0"/>
              <a:t>8</a:t>
            </a:fld>
            <a:endParaRPr lang="en-US"/>
          </a:p>
        </p:txBody>
      </p:sp>
    </p:spTree>
    <p:extLst>
      <p:ext uri="{BB962C8B-B14F-4D97-AF65-F5344CB8AC3E}">
        <p14:creationId xmlns:p14="http://schemas.microsoft.com/office/powerpoint/2010/main" val="26458715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183380"/>
            <a:ext cx="5486400" cy="5111407"/>
          </a:xfrm>
        </p:spPr>
        <p:txBody>
          <a:bodyPr/>
          <a:lstStyle/>
          <a:p>
            <a:r>
              <a:rPr lang="en-US" sz="800" b="1" u="sng" dirty="0" smtClean="0">
                <a:latin typeface="Arial" pitchFamily="34" charset="0"/>
                <a:cs typeface="Arial" pitchFamily="34" charset="0"/>
              </a:rPr>
              <a:t>Talking</a:t>
            </a:r>
            <a:r>
              <a:rPr lang="en-US" sz="800" b="1" u="sng" baseline="0" dirty="0" smtClean="0">
                <a:latin typeface="Arial" pitchFamily="34" charset="0"/>
                <a:cs typeface="Arial" pitchFamily="34" charset="0"/>
              </a:rPr>
              <a:t> points</a:t>
            </a:r>
          </a:p>
          <a:p>
            <a:pPr marL="171450" indent="-171450">
              <a:buFont typeface="Arial" pitchFamily="34" charset="0"/>
              <a:buChar char="•"/>
            </a:pPr>
            <a:r>
              <a:rPr lang="en-US" sz="800" b="0" u="none" baseline="0" dirty="0" smtClean="0">
                <a:latin typeface="Arial" pitchFamily="34" charset="0"/>
                <a:cs typeface="Arial" pitchFamily="34" charset="0"/>
              </a:rPr>
              <a:t>Service members and family members can </a:t>
            </a:r>
            <a:r>
              <a:rPr lang="en-US" sz="800" dirty="0" smtClean="0">
                <a:latin typeface="Arial" pitchFamily="34" charset="0"/>
                <a:cs typeface="Arial" pitchFamily="34" charset="0"/>
              </a:rPr>
              <a:t>find non-medical counseling information through the toll-free number, 800-342-9647 or through the links on any Military OneSource page by:</a:t>
            </a:r>
            <a:endParaRPr lang="en-US" sz="800" b="0" u="none" baseline="0" dirty="0" smtClean="0">
              <a:latin typeface="Arial" pitchFamily="34" charset="0"/>
              <a:cs typeface="Arial" pitchFamily="34" charset="0"/>
            </a:endParaRPr>
          </a:p>
          <a:p>
            <a:pPr marL="628650" lvl="1" indent="-171450">
              <a:buFont typeface="Arial" pitchFamily="34" charset="0"/>
              <a:buChar char="•"/>
            </a:pPr>
            <a:r>
              <a:rPr lang="en-US" sz="800" b="0" u="none" baseline="0" dirty="0" smtClean="0">
                <a:latin typeface="Arial" pitchFamily="34" charset="0"/>
                <a:cs typeface="Arial" pitchFamily="34" charset="0"/>
              </a:rPr>
              <a:t>Hovering</a:t>
            </a:r>
            <a:r>
              <a:rPr lang="en-US" sz="800" b="0" u="none" dirty="0" smtClean="0">
                <a:latin typeface="Arial" pitchFamily="34" charset="0"/>
                <a:cs typeface="Arial" pitchFamily="34" charset="0"/>
              </a:rPr>
              <a:t> </a:t>
            </a:r>
            <a:r>
              <a:rPr lang="en-US" sz="800" b="0" u="none" baseline="0" dirty="0" smtClean="0">
                <a:latin typeface="Arial" pitchFamily="34" charset="0"/>
                <a:cs typeface="Arial" pitchFamily="34" charset="0"/>
              </a:rPr>
              <a:t>over the “Counseling Options” tab in the menu at the top of any page to see phone numbers for immediate support and the available counseling options offered through Military OneSource and a description of each, f</a:t>
            </a:r>
            <a:r>
              <a:rPr lang="en-US" sz="800" b="0" u="none" dirty="0" smtClean="0">
                <a:latin typeface="Arial" pitchFamily="34" charset="0"/>
                <a:cs typeface="Arial" pitchFamily="34" charset="0"/>
              </a:rPr>
              <a:t>ace-to-face, telephonic, online, international, financial , and health and wellness coaching.</a:t>
            </a:r>
            <a:endParaRPr lang="en-US" sz="800" b="0" u="none" baseline="0" dirty="0" smtClean="0">
              <a:latin typeface="Arial" pitchFamily="34" charset="0"/>
              <a:cs typeface="Arial" pitchFamily="34" charset="0"/>
            </a:endParaRPr>
          </a:p>
          <a:p>
            <a:pPr marL="628650" lvl="1" indent="-171450">
              <a:buFont typeface="Arial" pitchFamily="34" charset="0"/>
              <a:buChar char="•"/>
            </a:pPr>
            <a:r>
              <a:rPr lang="en-US" sz="800" b="0" u="none" baseline="0" dirty="0" smtClean="0">
                <a:latin typeface="Arial" pitchFamily="34" charset="0"/>
                <a:cs typeface="Arial" pitchFamily="34" charset="0"/>
              </a:rPr>
              <a:t>Clicking the “Military Life Topics” tab in the menu at the top of any page to reveal a list of program pages. Selecting the non-medical counseling link will  navigate to the program page for more information about Military OneSource non-medical counseling options.</a:t>
            </a:r>
          </a:p>
          <a:p>
            <a:pPr marL="628650" lvl="1" indent="-171450">
              <a:buFont typeface="Arial" pitchFamily="34" charset="0"/>
              <a:buChar char="•"/>
            </a:pPr>
            <a:r>
              <a:rPr lang="en-US" sz="800" b="0" u="none" baseline="0" dirty="0" smtClean="0">
                <a:latin typeface="Arial" pitchFamily="34" charset="0"/>
                <a:cs typeface="Arial" pitchFamily="34" charset="0"/>
              </a:rPr>
              <a:t>Clicking the “Need Help?” button in the left-hand margin of any Military OneSource page to be immediately taken to a simplified “Counseling Services” page. </a:t>
            </a:r>
          </a:p>
          <a:p>
            <a:pPr marL="171450" indent="-171450">
              <a:buFont typeface="Arial" pitchFamily="34" charset="0"/>
              <a:buChar char="•"/>
            </a:pPr>
            <a:r>
              <a:rPr lang="en-US" sz="800" dirty="0" smtClean="0">
                <a:latin typeface="Arial" pitchFamily="34" charset="0"/>
                <a:cs typeface="Arial" pitchFamily="34" charset="0"/>
              </a:rPr>
              <a:t>Military OneSource non-medical</a:t>
            </a:r>
            <a:r>
              <a:rPr lang="en-US" sz="800" baseline="0" dirty="0" smtClean="0">
                <a:latin typeface="Arial" pitchFamily="34" charset="0"/>
                <a:cs typeface="Arial" pitchFamily="34" charset="0"/>
              </a:rPr>
              <a:t> counseling:</a:t>
            </a:r>
          </a:p>
          <a:p>
            <a:pPr marL="628650" lvl="1" indent="-171450">
              <a:buFont typeface="Arial" pitchFamily="34" charset="0"/>
              <a:buChar char="•"/>
            </a:pPr>
            <a:r>
              <a:rPr lang="en-US" sz="800" dirty="0" smtClean="0">
                <a:latin typeface="Arial" pitchFamily="34" charset="0"/>
                <a:cs typeface="Arial" pitchFamily="34" charset="0"/>
              </a:rPr>
              <a:t>Provides up to </a:t>
            </a:r>
            <a:r>
              <a:rPr lang="en-US" sz="800" b="1" dirty="0" smtClean="0">
                <a:latin typeface="Arial" pitchFamily="34" charset="0"/>
                <a:cs typeface="Arial" pitchFamily="34" charset="0"/>
              </a:rPr>
              <a:t>12 non-medical</a:t>
            </a:r>
            <a:r>
              <a:rPr lang="en-US" sz="800" b="1" baseline="0" dirty="0" smtClean="0">
                <a:latin typeface="Arial" pitchFamily="34" charset="0"/>
                <a:cs typeface="Arial" pitchFamily="34" charset="0"/>
              </a:rPr>
              <a:t> counseling sessions,</a:t>
            </a:r>
            <a:r>
              <a:rPr lang="en-US" sz="800" b="0" baseline="0" dirty="0" smtClean="0">
                <a:latin typeface="Arial" pitchFamily="34" charset="0"/>
                <a:cs typeface="Arial" pitchFamily="34" charset="0"/>
              </a:rPr>
              <a:t> per person, per issue at no cost. Note:  financial counseling is unlimited.</a:t>
            </a:r>
          </a:p>
          <a:p>
            <a:pPr marL="628650" lvl="1" indent="-171450">
              <a:buFont typeface="Arial" pitchFamily="34" charset="0"/>
              <a:buChar char="•"/>
            </a:pPr>
            <a:r>
              <a:rPr lang="en-US" sz="800" b="0" baseline="0" dirty="0" smtClean="0">
                <a:latin typeface="Arial" pitchFamily="34" charset="0"/>
                <a:cs typeface="Arial" pitchFamily="34" charset="0"/>
              </a:rPr>
              <a:t>Provides confidential </a:t>
            </a:r>
            <a:r>
              <a:rPr lang="en-US" sz="800" b="1" baseline="0" dirty="0" smtClean="0">
                <a:latin typeface="Arial" pitchFamily="34" charset="0"/>
                <a:cs typeface="Arial" pitchFamily="34" charset="0"/>
              </a:rPr>
              <a:t>short-term counseling to eligible </a:t>
            </a:r>
            <a:r>
              <a:rPr lang="en-US" sz="800" b="0" baseline="0" dirty="0" smtClean="0">
                <a:latin typeface="Arial" pitchFamily="34" charset="0"/>
                <a:cs typeface="Arial" pitchFamily="34" charset="0"/>
              </a:rPr>
              <a:t>individuals</a:t>
            </a:r>
            <a:r>
              <a:rPr lang="en-US" sz="800" b="1" baseline="0" dirty="0" smtClean="0">
                <a:latin typeface="Arial" pitchFamily="34" charset="0"/>
                <a:cs typeface="Arial" pitchFamily="34" charset="0"/>
              </a:rPr>
              <a:t> </a:t>
            </a:r>
            <a:r>
              <a:rPr lang="en-US" sz="800" b="0" baseline="0" dirty="0" smtClean="0">
                <a:latin typeface="Arial" pitchFamily="34" charset="0"/>
                <a:cs typeface="Arial" pitchFamily="34" charset="0"/>
              </a:rPr>
              <a:t>with such issues as adjustment to </a:t>
            </a:r>
            <a:r>
              <a:rPr lang="en-US" sz="1200" kern="1200" dirty="0" smtClean="0">
                <a:solidFill>
                  <a:schemeClr val="tx1"/>
                </a:solidFill>
                <a:effectLst/>
                <a:latin typeface="+mn-lt"/>
                <a:ea typeface="+mn-ea"/>
                <a:cs typeface="+mn-cs"/>
              </a:rPr>
              <a:t>:  relocation, separation, reintegration, relationship issues, parenting skills, communication, anger management, grief, stress, deployment, life skills, coping skills, interpersonal skills, and academic or occupational problems</a:t>
            </a:r>
            <a:endParaRPr lang="en-US" sz="800" b="0" baseline="0" dirty="0" smtClean="0">
              <a:latin typeface="Arial" pitchFamily="34" charset="0"/>
              <a:cs typeface="Arial" pitchFamily="34" charset="0"/>
            </a:endParaRPr>
          </a:p>
          <a:p>
            <a:pPr marL="628650" marR="0" lvl="1" indent="-171450"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800" dirty="0" smtClean="0">
                <a:latin typeface="Arial" pitchFamily="34" charset="0"/>
                <a:cs typeface="Arial" pitchFamily="34" charset="0"/>
              </a:rPr>
              <a:t>Is available via three different methods for convenience and generational preferences: </a:t>
            </a:r>
            <a:r>
              <a:rPr lang="en-US" sz="800" b="1" dirty="0" smtClean="0">
                <a:latin typeface="Arial" pitchFamily="34" charset="0"/>
                <a:cs typeface="Arial" pitchFamily="34" charset="0"/>
              </a:rPr>
              <a:t>face-to-face, telephonic and online.</a:t>
            </a:r>
            <a:r>
              <a:rPr lang="en-US" sz="800" dirty="0" smtClean="0">
                <a:latin typeface="Arial" pitchFamily="34" charset="0"/>
                <a:cs typeface="Arial" pitchFamily="34" charset="0"/>
              </a:rPr>
              <a:t>  The Military OneSource consultant will assess your situation and help determine the most beneficial method. In most cases, referrals are made within 72 hours.</a:t>
            </a:r>
          </a:p>
          <a:p>
            <a:pPr marL="628650" lvl="1" indent="-171450">
              <a:buFont typeface="Arial" pitchFamily="34" charset="0"/>
              <a:buChar char="•"/>
            </a:pPr>
            <a:r>
              <a:rPr lang="en-US" sz="800" dirty="0" smtClean="0">
                <a:latin typeface="Arial" pitchFamily="34" charset="0"/>
                <a:cs typeface="Arial" pitchFamily="34" charset="0"/>
              </a:rPr>
              <a:t>Provides up to </a:t>
            </a:r>
            <a:r>
              <a:rPr lang="en-US" sz="800" b="1" dirty="0" smtClean="0">
                <a:latin typeface="Arial" pitchFamily="34" charset="0"/>
                <a:cs typeface="Arial" pitchFamily="34" charset="0"/>
              </a:rPr>
              <a:t>12 non-medical</a:t>
            </a:r>
            <a:r>
              <a:rPr lang="en-US" sz="800" b="1" baseline="0" dirty="0" smtClean="0">
                <a:latin typeface="Arial" pitchFamily="34" charset="0"/>
                <a:cs typeface="Arial" pitchFamily="34" charset="0"/>
              </a:rPr>
              <a:t> counseling sessions,</a:t>
            </a:r>
            <a:r>
              <a:rPr lang="en-US" sz="800" b="0" baseline="0" dirty="0" smtClean="0">
                <a:latin typeface="Arial" pitchFamily="34" charset="0"/>
                <a:cs typeface="Arial" pitchFamily="34" charset="0"/>
              </a:rPr>
              <a:t> per person, per issue at no cost. Note:  financial counseling is unlimited.</a:t>
            </a:r>
          </a:p>
          <a:p>
            <a:pPr marL="628650" lvl="1" indent="-171450">
              <a:buFont typeface="Arial" pitchFamily="34" charset="0"/>
              <a:buChar char="•"/>
            </a:pPr>
            <a:r>
              <a:rPr lang="en-US" sz="800" b="0" baseline="0" dirty="0" smtClean="0">
                <a:latin typeface="Arial" pitchFamily="34" charset="0"/>
                <a:cs typeface="Arial" pitchFamily="34" charset="0"/>
              </a:rPr>
              <a:t>Provides confidential </a:t>
            </a:r>
            <a:r>
              <a:rPr lang="en-US" sz="800" b="1" baseline="0" dirty="0" smtClean="0">
                <a:latin typeface="Arial" pitchFamily="34" charset="0"/>
                <a:cs typeface="Arial" pitchFamily="34" charset="0"/>
              </a:rPr>
              <a:t>short-term counseling to eligible </a:t>
            </a:r>
            <a:r>
              <a:rPr lang="en-US" sz="800" b="0" baseline="0" dirty="0" smtClean="0">
                <a:latin typeface="Arial" pitchFamily="34" charset="0"/>
                <a:cs typeface="Arial" pitchFamily="34" charset="0"/>
              </a:rPr>
              <a:t>individuals</a:t>
            </a:r>
            <a:r>
              <a:rPr lang="en-US" sz="800" b="1" baseline="0" dirty="0" smtClean="0">
                <a:latin typeface="Arial" pitchFamily="34" charset="0"/>
                <a:cs typeface="Arial" pitchFamily="34" charset="0"/>
              </a:rPr>
              <a:t> </a:t>
            </a:r>
            <a:r>
              <a:rPr lang="en-US" sz="800" b="0" baseline="0" dirty="0" smtClean="0">
                <a:latin typeface="Arial" pitchFamily="34" charset="0"/>
                <a:cs typeface="Arial" pitchFamily="34" charset="0"/>
              </a:rPr>
              <a:t>with such issues as adjustment to </a:t>
            </a:r>
            <a:r>
              <a:rPr lang="en-US" sz="1200" kern="1200" dirty="0" smtClean="0">
                <a:solidFill>
                  <a:schemeClr val="tx1"/>
                </a:solidFill>
                <a:effectLst/>
                <a:latin typeface="+mn-lt"/>
                <a:ea typeface="+mn-ea"/>
                <a:cs typeface="+mn-cs"/>
              </a:rPr>
              <a:t>:  relocation, separation, reintegration, relationship issues, parenting skills, communication, anger management, grief, stress, deployment, life skills, coping skills, interpersonal skills, and academic or occupational problems</a:t>
            </a:r>
            <a:endParaRPr lang="en-US" sz="800" b="0" baseline="0" dirty="0" smtClean="0">
              <a:latin typeface="Arial" pitchFamily="34" charset="0"/>
              <a:cs typeface="Arial" pitchFamily="34" charset="0"/>
            </a:endParaRPr>
          </a:p>
          <a:p>
            <a:pPr marL="628650" marR="0" lvl="1" indent="-171450"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800" dirty="0" smtClean="0">
                <a:latin typeface="Arial" pitchFamily="34" charset="0"/>
                <a:cs typeface="Arial" pitchFamily="34" charset="0"/>
              </a:rPr>
              <a:t>Is available via three different methods for convenience and generational preferences: </a:t>
            </a:r>
            <a:r>
              <a:rPr lang="en-US" sz="800" b="1" dirty="0" smtClean="0">
                <a:latin typeface="Arial" pitchFamily="34" charset="0"/>
                <a:cs typeface="Arial" pitchFamily="34" charset="0"/>
              </a:rPr>
              <a:t>face-to-face, telephonic and online.</a:t>
            </a:r>
            <a:r>
              <a:rPr lang="en-US" sz="800" dirty="0" smtClean="0">
                <a:latin typeface="Arial" pitchFamily="34" charset="0"/>
                <a:cs typeface="Arial" pitchFamily="34" charset="0"/>
              </a:rPr>
              <a:t>  The Military OneSource consultant will assess your situation and help determine the most beneficial method. In most cases, referrals are made within 72 hours.</a:t>
            </a:r>
          </a:p>
          <a:p>
            <a:pPr marL="0" lvl="0" indent="0">
              <a:buFont typeface="Arial" pitchFamily="34" charset="0"/>
              <a:buNone/>
            </a:pPr>
            <a:r>
              <a:rPr lang="en-US" sz="800" b="1" dirty="0" smtClean="0">
                <a:latin typeface="Arial" pitchFamily="34" charset="0"/>
                <a:cs typeface="Arial" pitchFamily="34" charset="0"/>
              </a:rPr>
              <a:t>Non-medical</a:t>
            </a:r>
            <a:r>
              <a:rPr lang="en-US" sz="800" b="1" baseline="0" dirty="0" smtClean="0">
                <a:latin typeface="Arial" pitchFamily="34" charset="0"/>
                <a:cs typeface="Arial" pitchFamily="34" charset="0"/>
              </a:rPr>
              <a:t> counseling DOES NOT </a:t>
            </a:r>
            <a:r>
              <a:rPr lang="en-US" sz="800" dirty="0" smtClean="0">
                <a:latin typeface="Arial" pitchFamily="34" charset="0"/>
                <a:cs typeface="Arial" pitchFamily="34" charset="0"/>
              </a:rPr>
              <a:t>provide or determine medical diagnosis. It is not a part of TRICARE, nor does it substitute for authorizations required for reimbursement under TRICARE.</a:t>
            </a:r>
          </a:p>
          <a:p>
            <a:pPr marL="0" lvl="0" indent="0">
              <a:buFont typeface="Arial" pitchFamily="34" charset="0"/>
              <a:buNone/>
            </a:pPr>
            <a:r>
              <a:rPr lang="en-US" sz="800" b="0" baseline="0" dirty="0" smtClean="0">
                <a:latin typeface="Arial" pitchFamily="34" charset="0"/>
                <a:cs typeface="Arial" pitchFamily="34" charset="0"/>
              </a:rPr>
              <a:t>Is not intended</a:t>
            </a:r>
            <a:r>
              <a:rPr lang="en-US" sz="800" b="0" dirty="0" smtClean="0">
                <a:latin typeface="Arial" pitchFamily="34" charset="0"/>
                <a:cs typeface="Arial" pitchFamily="34" charset="0"/>
              </a:rPr>
              <a:t> to be a part of a patient’s Medical Treatment Facility discharge plan or treatment of suicidal or homicidal thoughts, Family Advocacy Program cases, sexual assault, abuse, mental health conditions requiring in-patient hospitalizations and other behavioral concerns.</a:t>
            </a:r>
            <a:endParaRPr lang="en-US" sz="800" dirty="0" smtClean="0">
              <a:latin typeface="Arial" pitchFamily="34" charset="0"/>
              <a:cs typeface="Arial" pitchFamily="34" charset="0"/>
            </a:endParaRPr>
          </a:p>
          <a:p>
            <a:pPr marL="1543050" lvl="3" indent="-171450">
              <a:buFont typeface="Arial" pitchFamily="34" charset="0"/>
              <a:buChar char="•"/>
            </a:pPr>
            <a:endParaRPr lang="en-US" sz="800" dirty="0" smtClean="0">
              <a:latin typeface="Arial" pitchFamily="34" charset="0"/>
              <a:cs typeface="Arial" pitchFamily="34" charset="0"/>
            </a:endParaRPr>
          </a:p>
          <a:p>
            <a:r>
              <a:rPr lang="en-US" sz="800" b="1" u="sng" dirty="0" smtClean="0">
                <a:latin typeface="Arial" pitchFamily="34" charset="0"/>
                <a:cs typeface="Arial" pitchFamily="34" charset="0"/>
              </a:rPr>
              <a:t>Briefer notes</a:t>
            </a:r>
          </a:p>
          <a:p>
            <a:pPr marL="171450" indent="-171450">
              <a:buFont typeface="Arial" pitchFamily="34" charset="0"/>
              <a:buChar char="•"/>
            </a:pPr>
            <a:r>
              <a:rPr lang="en-US" sz="800" dirty="0" smtClean="0">
                <a:latin typeface="Arial" pitchFamily="34" charset="0"/>
                <a:cs typeface="Arial" pitchFamily="34" charset="0"/>
              </a:rPr>
              <a:t>Children are eligible for Military OneSource non-medical face-to-face/telephonic counseling if:</a:t>
            </a:r>
          </a:p>
          <a:p>
            <a:pPr marL="628650" lvl="1" indent="-171450">
              <a:buFont typeface="Arial" pitchFamily="34" charset="0"/>
              <a:buChar char="•"/>
            </a:pPr>
            <a:r>
              <a:rPr lang="en-US" sz="800" dirty="0" smtClean="0">
                <a:latin typeface="Arial" pitchFamily="34" charset="0"/>
                <a:cs typeface="Arial" pitchFamily="34" charset="0"/>
              </a:rPr>
              <a:t>A parent attends (e.g., family counseling) with a child younger than 13.</a:t>
            </a:r>
          </a:p>
          <a:p>
            <a:pPr marL="628650" lvl="1" indent="-171450">
              <a:buFont typeface="Arial" pitchFamily="34" charset="0"/>
              <a:buChar char="•"/>
            </a:pPr>
            <a:r>
              <a:rPr lang="en-US" sz="800" dirty="0" smtClean="0">
                <a:latin typeface="Arial" pitchFamily="34" charset="0"/>
                <a:cs typeface="Arial" pitchFamily="34" charset="0"/>
              </a:rPr>
              <a:t>A parent brings a child between 13 and 18 to the individual counseling session.</a:t>
            </a:r>
          </a:p>
          <a:p>
            <a:pPr marL="628650" lvl="1" indent="-171450">
              <a:buFont typeface="Arial" pitchFamily="34" charset="0"/>
              <a:buChar char="•"/>
            </a:pPr>
            <a:r>
              <a:rPr lang="en-US" sz="800" dirty="0" smtClean="0">
                <a:latin typeface="Arial" pitchFamily="34" charset="0"/>
                <a:cs typeface="Arial" pitchFamily="34" charset="0"/>
              </a:rPr>
              <a:t>The child is over 18.</a:t>
            </a:r>
          </a:p>
        </p:txBody>
      </p:sp>
      <p:sp>
        <p:nvSpPr>
          <p:cNvPr id="4" name="Slide Number Placeholder 3"/>
          <p:cNvSpPr>
            <a:spLocks noGrp="1"/>
          </p:cNvSpPr>
          <p:nvPr>
            <p:ph type="sldNum" sz="quarter" idx="10"/>
          </p:nvPr>
        </p:nvSpPr>
        <p:spPr/>
        <p:txBody>
          <a:bodyPr/>
          <a:lstStyle/>
          <a:p>
            <a:fld id="{6C28D949-B16B-E84B-B434-391559256F84}" type="slidenum">
              <a:rPr lang="en-US" smtClean="0"/>
              <a:t>9</a:t>
            </a:fld>
            <a:endParaRPr lang="en-US" dirty="0"/>
          </a:p>
        </p:txBody>
      </p:sp>
    </p:spTree>
    <p:extLst>
      <p:ext uri="{BB962C8B-B14F-4D97-AF65-F5344CB8AC3E}">
        <p14:creationId xmlns:p14="http://schemas.microsoft.com/office/powerpoint/2010/main" val="28328347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5.jp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11" name="White Masthead"/>
          <p:cNvGrpSpPr/>
          <p:nvPr userDrawn="1"/>
        </p:nvGrpSpPr>
        <p:grpSpPr>
          <a:xfrm>
            <a:off x="0" y="1"/>
            <a:ext cx="9144000" cy="2505073"/>
            <a:chOff x="0" y="1"/>
            <a:chExt cx="9144000" cy="2505073"/>
          </a:xfrm>
        </p:grpSpPr>
        <p:sp>
          <p:nvSpPr>
            <p:cNvPr id="9" name="White Rectangle"/>
            <p:cNvSpPr/>
            <p:nvPr userDrawn="1"/>
          </p:nvSpPr>
          <p:spPr>
            <a:xfrm>
              <a:off x="0" y="1"/>
              <a:ext cx="9144000" cy="241935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d Line"/>
            <p:cNvSpPr/>
            <p:nvPr userDrawn="1"/>
          </p:nvSpPr>
          <p:spPr>
            <a:xfrm>
              <a:off x="0" y="2419350"/>
              <a:ext cx="9144000" cy="85724"/>
            </a:xfrm>
            <a:prstGeom prst="rect">
              <a:avLst/>
            </a:prstGeom>
            <a:solidFill>
              <a:srgbClr val="BF0C1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7" name="Subtitle PlaceHolder"/>
          <p:cNvSpPr>
            <a:spLocks noGrp="1"/>
          </p:cNvSpPr>
          <p:nvPr>
            <p:ph type="subTitle" idx="1"/>
          </p:nvPr>
        </p:nvSpPr>
        <p:spPr>
          <a:xfrm>
            <a:off x="1371600" y="5081920"/>
            <a:ext cx="6400800" cy="1776080"/>
          </a:xfrm>
          <a:prstGeom prst="rect">
            <a:avLst/>
          </a:prstGeom>
        </p:spPr>
        <p:txBody>
          <a:bodyPr anchor="ctr" anchorCtr="0"/>
          <a:lstStyle>
            <a:lvl1pPr marL="0" indent="0" algn="ctr">
              <a:buNone/>
              <a:defRPr>
                <a:solidFill>
                  <a:srgbClr val="ECC265"/>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8" name="Title Placeholder"/>
          <p:cNvSpPr>
            <a:spLocks noGrp="1"/>
          </p:cNvSpPr>
          <p:nvPr>
            <p:ph type="ctrTitle"/>
          </p:nvPr>
        </p:nvSpPr>
        <p:spPr>
          <a:xfrm>
            <a:off x="685800" y="3611895"/>
            <a:ext cx="7772400" cy="1470025"/>
          </a:xfrm>
          <a:prstGeom prst="rect">
            <a:avLst/>
          </a:prstGeom>
        </p:spPr>
        <p:txBody>
          <a:bodyPr/>
          <a:lstStyle>
            <a:lvl1pPr>
              <a:defRPr sz="4400">
                <a:solidFill>
                  <a:srgbClr val="FFFFFF"/>
                </a:solidFill>
                <a:latin typeface="Times New Roman"/>
                <a:cs typeface="Times New Roman"/>
              </a:defRPr>
            </a:lvl1pPr>
          </a:lstStyle>
          <a:p>
            <a:r>
              <a:rPr lang="en-US" dirty="0" smtClean="0"/>
              <a:t>Click to edit Master title style</a:t>
            </a:r>
            <a:endParaRPr lang="en-US" dirty="0"/>
          </a:p>
        </p:txBody>
      </p:sp>
    </p:spTree>
    <p:extLst>
      <p:ext uri="{BB962C8B-B14F-4D97-AF65-F5344CB8AC3E}">
        <p14:creationId xmlns:p14="http://schemas.microsoft.com/office/powerpoint/2010/main" val="71234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733293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733293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733293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733293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733293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733293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733293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16" name="Background Content"/>
          <p:cNvGrpSpPr/>
          <p:nvPr userDrawn="1"/>
        </p:nvGrpSpPr>
        <p:grpSpPr>
          <a:xfrm>
            <a:off x="0" y="0"/>
            <a:ext cx="9144000" cy="6863874"/>
            <a:chOff x="0" y="0"/>
            <a:chExt cx="9144000" cy="6863874"/>
          </a:xfrm>
        </p:grpSpPr>
        <p:sp>
          <p:nvSpPr>
            <p:cNvPr id="17" name="Red Line"/>
            <p:cNvSpPr/>
            <p:nvPr userDrawn="1"/>
          </p:nvSpPr>
          <p:spPr>
            <a:xfrm>
              <a:off x="0" y="6347170"/>
              <a:ext cx="9144000" cy="138225"/>
            </a:xfrm>
            <a:prstGeom prst="rect">
              <a:avLst/>
            </a:prstGeom>
            <a:solidFill>
              <a:srgbClr val="BF0C1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Dotted Box"/>
            <p:cNvSpPr/>
            <p:nvPr userDrawn="1"/>
          </p:nvSpPr>
          <p:spPr>
            <a:xfrm>
              <a:off x="0" y="6416282"/>
              <a:ext cx="9144000" cy="447592"/>
            </a:xfrm>
            <a:prstGeom prst="rect">
              <a:avLst/>
            </a:prstGeom>
            <a:blipFill dpi="0" rotWithShape="1">
              <a:blip r:embed="rId2"/>
              <a:srcRect/>
              <a:tile tx="0" ty="0" sx="100000" sy="100000" flip="none" algn="tl"/>
            </a:bli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9" name="Footer Text"/>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24451" y="6528597"/>
              <a:ext cx="5919549" cy="243853"/>
            </a:xfrm>
            <a:prstGeom prst="rect">
              <a:avLst/>
            </a:prstGeom>
          </p:spPr>
        </p:pic>
        <p:sp>
          <p:nvSpPr>
            <p:cNvPr id="21" name="Gradation"/>
            <p:cNvSpPr/>
            <p:nvPr userDrawn="1"/>
          </p:nvSpPr>
          <p:spPr>
            <a:xfrm>
              <a:off x="0" y="0"/>
              <a:ext cx="9144000" cy="6364315"/>
            </a:xfrm>
            <a:prstGeom prst="rect">
              <a:avLst/>
            </a:prstGeom>
            <a:gradFill>
              <a:gsLst>
                <a:gs pos="28000">
                  <a:schemeClr val="bg1"/>
                </a:gs>
                <a:gs pos="98750">
                  <a:schemeClr val="bg1">
                    <a:alpha val="0"/>
                  </a:schemeClr>
                </a:gs>
                <a:gs pos="78000">
                  <a:schemeClr val="bg1">
                    <a:alpha val="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White Space"/>
            <p:cNvSpPr/>
            <p:nvPr userDrawn="1"/>
          </p:nvSpPr>
          <p:spPr>
            <a:xfrm>
              <a:off x="457200" y="1066800"/>
              <a:ext cx="8210550" cy="5297515"/>
            </a:xfrm>
            <a:custGeom>
              <a:avLst/>
              <a:gdLst>
                <a:gd name="connsiteX0" fmla="*/ 0 w 8201025"/>
                <a:gd name="connsiteY0" fmla="*/ 0 h 5785377"/>
                <a:gd name="connsiteX1" fmla="*/ 8201025 w 8201025"/>
                <a:gd name="connsiteY1" fmla="*/ 0 h 5785377"/>
                <a:gd name="connsiteX2" fmla="*/ 8201025 w 8201025"/>
                <a:gd name="connsiteY2" fmla="*/ 5785377 h 5785377"/>
                <a:gd name="connsiteX3" fmla="*/ 0 w 8201025"/>
                <a:gd name="connsiteY3" fmla="*/ 5785377 h 5785377"/>
                <a:gd name="connsiteX4" fmla="*/ 0 w 8201025"/>
                <a:gd name="connsiteY4" fmla="*/ 0 h 5785377"/>
                <a:gd name="connsiteX0" fmla="*/ 0 w 8201025"/>
                <a:gd name="connsiteY0" fmla="*/ 5823 h 5791200"/>
                <a:gd name="connsiteX1" fmla="*/ 8001000 w 8201025"/>
                <a:gd name="connsiteY1" fmla="*/ 0 h 5791200"/>
                <a:gd name="connsiteX2" fmla="*/ 8201025 w 8201025"/>
                <a:gd name="connsiteY2" fmla="*/ 5823 h 5791200"/>
                <a:gd name="connsiteX3" fmla="*/ 8201025 w 8201025"/>
                <a:gd name="connsiteY3" fmla="*/ 5791200 h 5791200"/>
                <a:gd name="connsiteX4" fmla="*/ 0 w 8201025"/>
                <a:gd name="connsiteY4" fmla="*/ 5791200 h 5791200"/>
                <a:gd name="connsiteX5" fmla="*/ 0 w 8201025"/>
                <a:gd name="connsiteY5" fmla="*/ 5823 h 5791200"/>
                <a:gd name="connsiteX0" fmla="*/ 0 w 8201025"/>
                <a:gd name="connsiteY0" fmla="*/ 5823 h 5791200"/>
                <a:gd name="connsiteX1" fmla="*/ 8001000 w 8201025"/>
                <a:gd name="connsiteY1" fmla="*/ 0 h 5791200"/>
                <a:gd name="connsiteX2" fmla="*/ 8201025 w 8201025"/>
                <a:gd name="connsiteY2" fmla="*/ 5823 h 5791200"/>
                <a:gd name="connsiteX3" fmla="*/ 8201025 w 8201025"/>
                <a:gd name="connsiteY3" fmla="*/ 200025 h 5791200"/>
                <a:gd name="connsiteX4" fmla="*/ 8201025 w 8201025"/>
                <a:gd name="connsiteY4" fmla="*/ 5791200 h 5791200"/>
                <a:gd name="connsiteX5" fmla="*/ 0 w 8201025"/>
                <a:gd name="connsiteY5" fmla="*/ 5791200 h 5791200"/>
                <a:gd name="connsiteX6" fmla="*/ 0 w 8201025"/>
                <a:gd name="connsiteY6" fmla="*/ 5823 h 5791200"/>
                <a:gd name="connsiteX0" fmla="*/ 0 w 8201025"/>
                <a:gd name="connsiteY0" fmla="*/ 5823 h 5791200"/>
                <a:gd name="connsiteX1" fmla="*/ 219075 w 8201025"/>
                <a:gd name="connsiteY1" fmla="*/ 9525 h 5791200"/>
                <a:gd name="connsiteX2" fmla="*/ 8001000 w 8201025"/>
                <a:gd name="connsiteY2" fmla="*/ 0 h 5791200"/>
                <a:gd name="connsiteX3" fmla="*/ 8201025 w 8201025"/>
                <a:gd name="connsiteY3" fmla="*/ 5823 h 5791200"/>
                <a:gd name="connsiteX4" fmla="*/ 8201025 w 8201025"/>
                <a:gd name="connsiteY4" fmla="*/ 200025 h 5791200"/>
                <a:gd name="connsiteX5" fmla="*/ 8201025 w 8201025"/>
                <a:gd name="connsiteY5" fmla="*/ 5791200 h 5791200"/>
                <a:gd name="connsiteX6" fmla="*/ 0 w 8201025"/>
                <a:gd name="connsiteY6" fmla="*/ 5791200 h 5791200"/>
                <a:gd name="connsiteX7" fmla="*/ 0 w 8201025"/>
                <a:gd name="connsiteY7" fmla="*/ 5823 h 5791200"/>
                <a:gd name="connsiteX0" fmla="*/ 9525 w 8210550"/>
                <a:gd name="connsiteY0" fmla="*/ 5823 h 5791200"/>
                <a:gd name="connsiteX1" fmla="*/ 228600 w 8210550"/>
                <a:gd name="connsiteY1" fmla="*/ 9525 h 5791200"/>
                <a:gd name="connsiteX2" fmla="*/ 8010525 w 8210550"/>
                <a:gd name="connsiteY2" fmla="*/ 0 h 5791200"/>
                <a:gd name="connsiteX3" fmla="*/ 8210550 w 8210550"/>
                <a:gd name="connsiteY3" fmla="*/ 5823 h 5791200"/>
                <a:gd name="connsiteX4" fmla="*/ 8210550 w 8210550"/>
                <a:gd name="connsiteY4" fmla="*/ 200025 h 5791200"/>
                <a:gd name="connsiteX5" fmla="*/ 8210550 w 8210550"/>
                <a:gd name="connsiteY5" fmla="*/ 5791200 h 5791200"/>
                <a:gd name="connsiteX6" fmla="*/ 9525 w 8210550"/>
                <a:gd name="connsiteY6" fmla="*/ 5791200 h 5791200"/>
                <a:gd name="connsiteX7" fmla="*/ 0 w 8210550"/>
                <a:gd name="connsiteY7" fmla="*/ 228600 h 5791200"/>
                <a:gd name="connsiteX8" fmla="*/ 9525 w 8210550"/>
                <a:gd name="connsiteY8" fmla="*/ 5823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5823 h 5791200"/>
                <a:gd name="connsiteX4" fmla="*/ 8210550 w 8210550"/>
                <a:gd name="connsiteY4" fmla="*/ 200025 h 5791200"/>
                <a:gd name="connsiteX5" fmla="*/ 8210550 w 8210550"/>
                <a:gd name="connsiteY5" fmla="*/ 5791200 h 5791200"/>
                <a:gd name="connsiteX6" fmla="*/ 9525 w 8210550"/>
                <a:gd name="connsiteY6" fmla="*/ 5791200 h 5791200"/>
                <a:gd name="connsiteX7" fmla="*/ 0 w 8210550"/>
                <a:gd name="connsiteY7"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10550" h="5791200">
                  <a:moveTo>
                    <a:pt x="0" y="228600"/>
                  </a:moveTo>
                  <a:cubicBezTo>
                    <a:pt x="0" y="146050"/>
                    <a:pt x="9525" y="25400"/>
                    <a:pt x="228600" y="9525"/>
                  </a:cubicBezTo>
                  <a:lnTo>
                    <a:pt x="8010525" y="0"/>
                  </a:lnTo>
                  <a:cubicBezTo>
                    <a:pt x="8201025" y="0"/>
                    <a:pt x="8210550" y="104775"/>
                    <a:pt x="8210550" y="200025"/>
                  </a:cubicBezTo>
                  <a:lnTo>
                    <a:pt x="8210550" y="5791200"/>
                  </a:lnTo>
                  <a:lnTo>
                    <a:pt x="9525" y="5791200"/>
                  </a:lnTo>
                  <a:lnTo>
                    <a:pt x="0" y="228600"/>
                  </a:lnTo>
                  <a:close/>
                </a:path>
              </a:pathLst>
            </a:cu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3" name="MOS 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3742" y="5539509"/>
              <a:ext cx="1190625" cy="914400"/>
            </a:xfrm>
            <a:prstGeom prst="rect">
              <a:avLst/>
            </a:prstGeom>
          </p:spPr>
        </p:pic>
      </p:grpSp>
      <p:sp>
        <p:nvSpPr>
          <p:cNvPr id="12" name="Slide Number"/>
          <p:cNvSpPr txBox="1">
            <a:spLocks/>
          </p:cNvSpPr>
          <p:nvPr userDrawn="1"/>
        </p:nvSpPr>
        <p:spPr>
          <a:xfrm>
            <a:off x="6745600" y="6411073"/>
            <a:ext cx="2438400" cy="480510"/>
          </a:xfrm>
          <a:prstGeom prst="rect">
            <a:avLst/>
          </a:prstGeom>
        </p:spPr>
        <p:txBody>
          <a:bodyPr rIns="182880" anchor="ctr" anchorCtr="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C72DE787-F2DE-6B40-9669-DBC189AF0A41}" type="slidenum">
              <a:rPr lang="en-US" sz="1200" smtClean="0">
                <a:solidFill>
                  <a:prstClr val="white"/>
                </a:solidFill>
                <a:latin typeface="Arial"/>
                <a:cs typeface="Arial"/>
              </a:rPr>
              <a:pPr algn="r"/>
              <a:t>‹#›</a:t>
            </a:fld>
            <a:endParaRPr lang="en-US" dirty="0">
              <a:solidFill>
                <a:prstClr val="white"/>
              </a:solidFill>
              <a:latin typeface="Arial"/>
              <a:cs typeface="Arial"/>
            </a:endParaRPr>
          </a:p>
        </p:txBody>
      </p:sp>
      <p:sp>
        <p:nvSpPr>
          <p:cNvPr id="3" name="Content Placeholder"/>
          <p:cNvSpPr>
            <a:spLocks noGrp="1"/>
          </p:cNvSpPr>
          <p:nvPr>
            <p:ph idx="1"/>
          </p:nvPr>
        </p:nvSpPr>
        <p:spPr>
          <a:xfrm>
            <a:off x="685800" y="1301545"/>
            <a:ext cx="7772400" cy="3978802"/>
          </a:xfrm>
          <a:prstGeom prst="rect">
            <a:avLst/>
          </a:prstGeom>
        </p:spPr>
        <p:txBody>
          <a:bodyPr/>
          <a:lstStyle>
            <a:lvl1pPr marL="342900" indent="-342900">
              <a:lnSpc>
                <a:spcPct val="100000"/>
              </a:lnSpc>
              <a:spcBef>
                <a:spcPts val="0"/>
              </a:spcBef>
              <a:spcAft>
                <a:spcPts val="600"/>
              </a:spcAft>
              <a:buClr>
                <a:srgbClr val="ECC265"/>
              </a:buClr>
              <a:buSzPct val="115000"/>
              <a:buFontTx/>
              <a:buBlip>
                <a:blip r:embed="rId5"/>
              </a:buBlip>
              <a:defRPr sz="2200">
                <a:latin typeface="Arial"/>
                <a:cs typeface="Arial"/>
              </a:defRPr>
            </a:lvl1pPr>
            <a:lvl2pPr marL="742950" indent="-285750">
              <a:lnSpc>
                <a:spcPct val="100000"/>
              </a:lnSpc>
              <a:spcBef>
                <a:spcPts val="0"/>
              </a:spcBef>
              <a:spcAft>
                <a:spcPts val="600"/>
              </a:spcAft>
              <a:buClr>
                <a:srgbClr val="BF0C1D"/>
              </a:buClr>
              <a:buSzPct val="120000"/>
              <a:buFont typeface="Arial"/>
              <a:buChar char="•"/>
              <a:defRPr sz="2000">
                <a:latin typeface="Arial"/>
                <a:cs typeface="Arial"/>
              </a:defRPr>
            </a:lvl2pPr>
            <a:lvl3pPr marL="1143000" indent="-228600">
              <a:lnSpc>
                <a:spcPct val="100000"/>
              </a:lnSpc>
              <a:spcBef>
                <a:spcPts val="0"/>
              </a:spcBef>
              <a:spcAft>
                <a:spcPts val="600"/>
              </a:spcAft>
              <a:buClr>
                <a:srgbClr val="003A6D"/>
              </a:buClr>
              <a:buSzPct val="120000"/>
              <a:buFont typeface="Arial"/>
              <a:buChar char="•"/>
              <a:defRPr sz="1800">
                <a:latin typeface="Arial"/>
                <a:cs typeface="Arial"/>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Title"/>
          <p:cNvSpPr>
            <a:spLocks noGrp="1"/>
          </p:cNvSpPr>
          <p:nvPr>
            <p:ph type="ctrTitle"/>
          </p:nvPr>
        </p:nvSpPr>
        <p:spPr>
          <a:xfrm>
            <a:off x="685800" y="1"/>
            <a:ext cx="7772400" cy="1072622"/>
          </a:xfrm>
          <a:prstGeom prst="rect">
            <a:avLst/>
          </a:prstGeom>
        </p:spPr>
        <p:txBody>
          <a:bodyPr anchor="ctr" anchorCtr="0"/>
          <a:lstStyle>
            <a:lvl1pPr>
              <a:defRPr sz="3600" i="0">
                <a:solidFill>
                  <a:srgbClr val="FFFFFF"/>
                </a:solidFill>
                <a:latin typeface="Times New Roman"/>
                <a:cs typeface="Times New Roman"/>
              </a:defRPr>
            </a:lvl1pPr>
          </a:lstStyle>
          <a:p>
            <a:r>
              <a:rPr lang="en-US" smtClean="0"/>
              <a:t>Click to edit Master title style</a:t>
            </a:r>
            <a:endParaRPr lang="en-US" dirty="0"/>
          </a:p>
        </p:txBody>
      </p:sp>
    </p:spTree>
    <p:extLst>
      <p:ext uri="{BB962C8B-B14F-4D97-AF65-F5344CB8AC3E}">
        <p14:creationId xmlns:p14="http://schemas.microsoft.com/office/powerpoint/2010/main" val="3399655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pSp>
        <p:nvGrpSpPr>
          <p:cNvPr id="11" name="Background Content"/>
          <p:cNvGrpSpPr/>
          <p:nvPr userDrawn="1"/>
        </p:nvGrpSpPr>
        <p:grpSpPr>
          <a:xfrm>
            <a:off x="0" y="0"/>
            <a:ext cx="9144000" cy="6863874"/>
            <a:chOff x="0" y="0"/>
            <a:chExt cx="9144000" cy="6863874"/>
          </a:xfrm>
        </p:grpSpPr>
        <p:sp>
          <p:nvSpPr>
            <p:cNvPr id="12" name="Red Line"/>
            <p:cNvSpPr/>
            <p:nvPr userDrawn="1"/>
          </p:nvSpPr>
          <p:spPr>
            <a:xfrm>
              <a:off x="0" y="6347170"/>
              <a:ext cx="9144000" cy="138225"/>
            </a:xfrm>
            <a:prstGeom prst="rect">
              <a:avLst/>
            </a:prstGeom>
            <a:solidFill>
              <a:srgbClr val="BF0C1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Dotted Box"/>
            <p:cNvSpPr/>
            <p:nvPr userDrawn="1"/>
          </p:nvSpPr>
          <p:spPr>
            <a:xfrm>
              <a:off x="0" y="6416282"/>
              <a:ext cx="9144000" cy="447592"/>
            </a:xfrm>
            <a:prstGeom prst="rect">
              <a:avLst/>
            </a:prstGeom>
            <a:blipFill dpi="0" rotWithShape="1">
              <a:blip r:embed="rId2"/>
              <a:srcRect/>
              <a:tile tx="0" ty="0" sx="100000" sy="100000" flip="none" algn="tl"/>
            </a:bli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Footer Text"/>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24451" y="6528597"/>
              <a:ext cx="5919549" cy="243853"/>
            </a:xfrm>
            <a:prstGeom prst="rect">
              <a:avLst/>
            </a:prstGeom>
          </p:spPr>
        </p:pic>
        <p:sp>
          <p:nvSpPr>
            <p:cNvPr id="16" name="Gradation"/>
            <p:cNvSpPr/>
            <p:nvPr userDrawn="1"/>
          </p:nvSpPr>
          <p:spPr>
            <a:xfrm>
              <a:off x="0" y="0"/>
              <a:ext cx="9144000" cy="6364315"/>
            </a:xfrm>
            <a:prstGeom prst="rect">
              <a:avLst/>
            </a:prstGeom>
            <a:gradFill>
              <a:gsLst>
                <a:gs pos="28000">
                  <a:schemeClr val="bg1"/>
                </a:gs>
                <a:gs pos="98750">
                  <a:schemeClr val="bg1">
                    <a:alpha val="0"/>
                  </a:schemeClr>
                </a:gs>
                <a:gs pos="78000">
                  <a:schemeClr val="bg1">
                    <a:alpha val="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White Space"/>
            <p:cNvSpPr/>
            <p:nvPr userDrawn="1"/>
          </p:nvSpPr>
          <p:spPr>
            <a:xfrm>
              <a:off x="457200" y="1066800"/>
              <a:ext cx="8210550" cy="5297515"/>
            </a:xfrm>
            <a:custGeom>
              <a:avLst/>
              <a:gdLst>
                <a:gd name="connsiteX0" fmla="*/ 0 w 8201025"/>
                <a:gd name="connsiteY0" fmla="*/ 0 h 5785377"/>
                <a:gd name="connsiteX1" fmla="*/ 8201025 w 8201025"/>
                <a:gd name="connsiteY1" fmla="*/ 0 h 5785377"/>
                <a:gd name="connsiteX2" fmla="*/ 8201025 w 8201025"/>
                <a:gd name="connsiteY2" fmla="*/ 5785377 h 5785377"/>
                <a:gd name="connsiteX3" fmla="*/ 0 w 8201025"/>
                <a:gd name="connsiteY3" fmla="*/ 5785377 h 5785377"/>
                <a:gd name="connsiteX4" fmla="*/ 0 w 8201025"/>
                <a:gd name="connsiteY4" fmla="*/ 0 h 5785377"/>
                <a:gd name="connsiteX0" fmla="*/ 0 w 8201025"/>
                <a:gd name="connsiteY0" fmla="*/ 5823 h 5791200"/>
                <a:gd name="connsiteX1" fmla="*/ 8001000 w 8201025"/>
                <a:gd name="connsiteY1" fmla="*/ 0 h 5791200"/>
                <a:gd name="connsiteX2" fmla="*/ 8201025 w 8201025"/>
                <a:gd name="connsiteY2" fmla="*/ 5823 h 5791200"/>
                <a:gd name="connsiteX3" fmla="*/ 8201025 w 8201025"/>
                <a:gd name="connsiteY3" fmla="*/ 5791200 h 5791200"/>
                <a:gd name="connsiteX4" fmla="*/ 0 w 8201025"/>
                <a:gd name="connsiteY4" fmla="*/ 5791200 h 5791200"/>
                <a:gd name="connsiteX5" fmla="*/ 0 w 8201025"/>
                <a:gd name="connsiteY5" fmla="*/ 5823 h 5791200"/>
                <a:gd name="connsiteX0" fmla="*/ 0 w 8201025"/>
                <a:gd name="connsiteY0" fmla="*/ 5823 h 5791200"/>
                <a:gd name="connsiteX1" fmla="*/ 8001000 w 8201025"/>
                <a:gd name="connsiteY1" fmla="*/ 0 h 5791200"/>
                <a:gd name="connsiteX2" fmla="*/ 8201025 w 8201025"/>
                <a:gd name="connsiteY2" fmla="*/ 5823 h 5791200"/>
                <a:gd name="connsiteX3" fmla="*/ 8201025 w 8201025"/>
                <a:gd name="connsiteY3" fmla="*/ 200025 h 5791200"/>
                <a:gd name="connsiteX4" fmla="*/ 8201025 w 8201025"/>
                <a:gd name="connsiteY4" fmla="*/ 5791200 h 5791200"/>
                <a:gd name="connsiteX5" fmla="*/ 0 w 8201025"/>
                <a:gd name="connsiteY5" fmla="*/ 5791200 h 5791200"/>
                <a:gd name="connsiteX6" fmla="*/ 0 w 8201025"/>
                <a:gd name="connsiteY6" fmla="*/ 5823 h 5791200"/>
                <a:gd name="connsiteX0" fmla="*/ 0 w 8201025"/>
                <a:gd name="connsiteY0" fmla="*/ 5823 h 5791200"/>
                <a:gd name="connsiteX1" fmla="*/ 219075 w 8201025"/>
                <a:gd name="connsiteY1" fmla="*/ 9525 h 5791200"/>
                <a:gd name="connsiteX2" fmla="*/ 8001000 w 8201025"/>
                <a:gd name="connsiteY2" fmla="*/ 0 h 5791200"/>
                <a:gd name="connsiteX3" fmla="*/ 8201025 w 8201025"/>
                <a:gd name="connsiteY3" fmla="*/ 5823 h 5791200"/>
                <a:gd name="connsiteX4" fmla="*/ 8201025 w 8201025"/>
                <a:gd name="connsiteY4" fmla="*/ 200025 h 5791200"/>
                <a:gd name="connsiteX5" fmla="*/ 8201025 w 8201025"/>
                <a:gd name="connsiteY5" fmla="*/ 5791200 h 5791200"/>
                <a:gd name="connsiteX6" fmla="*/ 0 w 8201025"/>
                <a:gd name="connsiteY6" fmla="*/ 5791200 h 5791200"/>
                <a:gd name="connsiteX7" fmla="*/ 0 w 8201025"/>
                <a:gd name="connsiteY7" fmla="*/ 5823 h 5791200"/>
                <a:gd name="connsiteX0" fmla="*/ 9525 w 8210550"/>
                <a:gd name="connsiteY0" fmla="*/ 5823 h 5791200"/>
                <a:gd name="connsiteX1" fmla="*/ 228600 w 8210550"/>
                <a:gd name="connsiteY1" fmla="*/ 9525 h 5791200"/>
                <a:gd name="connsiteX2" fmla="*/ 8010525 w 8210550"/>
                <a:gd name="connsiteY2" fmla="*/ 0 h 5791200"/>
                <a:gd name="connsiteX3" fmla="*/ 8210550 w 8210550"/>
                <a:gd name="connsiteY3" fmla="*/ 5823 h 5791200"/>
                <a:gd name="connsiteX4" fmla="*/ 8210550 w 8210550"/>
                <a:gd name="connsiteY4" fmla="*/ 200025 h 5791200"/>
                <a:gd name="connsiteX5" fmla="*/ 8210550 w 8210550"/>
                <a:gd name="connsiteY5" fmla="*/ 5791200 h 5791200"/>
                <a:gd name="connsiteX6" fmla="*/ 9525 w 8210550"/>
                <a:gd name="connsiteY6" fmla="*/ 5791200 h 5791200"/>
                <a:gd name="connsiteX7" fmla="*/ 0 w 8210550"/>
                <a:gd name="connsiteY7" fmla="*/ 228600 h 5791200"/>
                <a:gd name="connsiteX8" fmla="*/ 9525 w 8210550"/>
                <a:gd name="connsiteY8" fmla="*/ 5823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5823 h 5791200"/>
                <a:gd name="connsiteX4" fmla="*/ 8210550 w 8210550"/>
                <a:gd name="connsiteY4" fmla="*/ 200025 h 5791200"/>
                <a:gd name="connsiteX5" fmla="*/ 8210550 w 8210550"/>
                <a:gd name="connsiteY5" fmla="*/ 5791200 h 5791200"/>
                <a:gd name="connsiteX6" fmla="*/ 9525 w 8210550"/>
                <a:gd name="connsiteY6" fmla="*/ 5791200 h 5791200"/>
                <a:gd name="connsiteX7" fmla="*/ 0 w 8210550"/>
                <a:gd name="connsiteY7"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10550" h="5791200">
                  <a:moveTo>
                    <a:pt x="0" y="228600"/>
                  </a:moveTo>
                  <a:cubicBezTo>
                    <a:pt x="0" y="146050"/>
                    <a:pt x="9525" y="25400"/>
                    <a:pt x="228600" y="9525"/>
                  </a:cubicBezTo>
                  <a:lnTo>
                    <a:pt x="8010525" y="0"/>
                  </a:lnTo>
                  <a:cubicBezTo>
                    <a:pt x="8201025" y="0"/>
                    <a:pt x="8210550" y="104775"/>
                    <a:pt x="8210550" y="200025"/>
                  </a:cubicBezTo>
                  <a:lnTo>
                    <a:pt x="8210550" y="5791200"/>
                  </a:lnTo>
                  <a:lnTo>
                    <a:pt x="9525" y="5791200"/>
                  </a:lnTo>
                  <a:lnTo>
                    <a:pt x="0" y="228600"/>
                  </a:lnTo>
                  <a:close/>
                </a:path>
              </a:pathLst>
            </a:cu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8" name="MOS 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3742" y="5539509"/>
              <a:ext cx="1190625" cy="914400"/>
            </a:xfrm>
            <a:prstGeom prst="rect">
              <a:avLst/>
            </a:prstGeom>
          </p:spPr>
        </p:pic>
      </p:grpSp>
      <p:sp>
        <p:nvSpPr>
          <p:cNvPr id="19" name="Slide Number"/>
          <p:cNvSpPr txBox="1">
            <a:spLocks/>
          </p:cNvSpPr>
          <p:nvPr userDrawn="1"/>
        </p:nvSpPr>
        <p:spPr>
          <a:xfrm>
            <a:off x="6745600" y="6411073"/>
            <a:ext cx="2438400" cy="480510"/>
          </a:xfrm>
          <a:prstGeom prst="rect">
            <a:avLst/>
          </a:prstGeom>
        </p:spPr>
        <p:txBody>
          <a:bodyPr rIns="182880" anchor="ctr" anchorCtr="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C72DE787-F2DE-6B40-9669-DBC189AF0A41}" type="slidenum">
              <a:rPr lang="en-US" sz="1200" smtClean="0">
                <a:solidFill>
                  <a:prstClr val="white"/>
                </a:solidFill>
                <a:latin typeface="Arial"/>
                <a:cs typeface="Arial"/>
              </a:rPr>
              <a:pPr algn="r"/>
              <a:t>‹#›</a:t>
            </a:fld>
            <a:endParaRPr lang="en-US" dirty="0">
              <a:solidFill>
                <a:prstClr val="white"/>
              </a:solidFill>
              <a:latin typeface="Arial"/>
              <a:cs typeface="Arial"/>
            </a:endParaRPr>
          </a:p>
        </p:txBody>
      </p:sp>
      <p:sp>
        <p:nvSpPr>
          <p:cNvPr id="10" name="Right Content Placeholder"/>
          <p:cNvSpPr>
            <a:spLocks noGrp="1"/>
          </p:cNvSpPr>
          <p:nvPr>
            <p:ph idx="10"/>
          </p:nvPr>
        </p:nvSpPr>
        <p:spPr>
          <a:xfrm>
            <a:off x="4574312" y="1301545"/>
            <a:ext cx="3888512" cy="3978802"/>
          </a:xfrm>
          <a:prstGeom prst="rect">
            <a:avLst/>
          </a:prstGeom>
        </p:spPr>
        <p:txBody>
          <a:bodyPr/>
          <a:lstStyle>
            <a:lvl1pPr marL="342900" indent="-342900">
              <a:buClr>
                <a:srgbClr val="ECC265"/>
              </a:buClr>
              <a:buSzPct val="115000"/>
              <a:buFontTx/>
              <a:buBlip>
                <a:blip r:embed="rId5"/>
              </a:buBlip>
              <a:defRPr sz="2200">
                <a:latin typeface="Arial"/>
                <a:cs typeface="Arial"/>
              </a:defRPr>
            </a:lvl1pPr>
            <a:lvl2pPr marL="742950" indent="-285750">
              <a:buClr>
                <a:srgbClr val="BF0C1D"/>
              </a:buClr>
              <a:buSzPct val="120000"/>
              <a:buFont typeface="Arial"/>
              <a:buChar char="•"/>
              <a:defRPr sz="2000">
                <a:latin typeface="Arial"/>
                <a:cs typeface="Arial"/>
              </a:defRPr>
            </a:lvl2pPr>
            <a:lvl3pPr marL="1143000" indent="-228600">
              <a:buClr>
                <a:srgbClr val="003A6D"/>
              </a:buClr>
              <a:buSzPct val="120000"/>
              <a:buFont typeface="Arial"/>
              <a:buChar char="•"/>
              <a:defRPr sz="1800">
                <a:latin typeface="Arial"/>
                <a:cs typeface="Arial"/>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9" name="Left Content Placeholder"/>
          <p:cNvSpPr>
            <a:spLocks noGrp="1"/>
          </p:cNvSpPr>
          <p:nvPr>
            <p:ph idx="1"/>
          </p:nvPr>
        </p:nvSpPr>
        <p:spPr>
          <a:xfrm>
            <a:off x="685800" y="1301545"/>
            <a:ext cx="3888512" cy="3978802"/>
          </a:xfrm>
          <a:prstGeom prst="rect">
            <a:avLst/>
          </a:prstGeom>
        </p:spPr>
        <p:txBody>
          <a:bodyPr/>
          <a:lstStyle>
            <a:lvl1pPr marL="342900" indent="-342900">
              <a:buClr>
                <a:schemeClr val="accent6">
                  <a:lumMod val="75000"/>
                </a:schemeClr>
              </a:buClr>
              <a:buSzPct val="115000"/>
              <a:buFontTx/>
              <a:buBlip>
                <a:blip r:embed="rId5"/>
              </a:buBlip>
              <a:defRPr sz="2200">
                <a:latin typeface="Arial"/>
                <a:cs typeface="Arial"/>
              </a:defRPr>
            </a:lvl1pPr>
            <a:lvl2pPr marL="742950" indent="-285750">
              <a:buClr>
                <a:srgbClr val="BF0C1D"/>
              </a:buClr>
              <a:buSzPct val="120000"/>
              <a:buFont typeface="Arial"/>
              <a:buChar char="•"/>
              <a:defRPr sz="2000">
                <a:latin typeface="Arial"/>
                <a:cs typeface="Arial"/>
              </a:defRPr>
            </a:lvl2pPr>
            <a:lvl3pPr marL="1143000" indent="-228600">
              <a:buClr>
                <a:srgbClr val="003A6D"/>
              </a:buClr>
              <a:buSzPct val="120000"/>
              <a:buFont typeface="Arial"/>
              <a:buChar char="•"/>
              <a:defRPr sz="1800">
                <a:latin typeface="Arial"/>
                <a:cs typeface="Arial"/>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Title"/>
          <p:cNvSpPr>
            <a:spLocks noGrp="1"/>
          </p:cNvSpPr>
          <p:nvPr>
            <p:ph type="ctrTitle"/>
          </p:nvPr>
        </p:nvSpPr>
        <p:spPr>
          <a:xfrm>
            <a:off x="685800" y="1"/>
            <a:ext cx="7772400" cy="1072622"/>
          </a:xfrm>
          <a:prstGeom prst="rect">
            <a:avLst/>
          </a:prstGeom>
        </p:spPr>
        <p:txBody>
          <a:bodyPr anchor="ctr" anchorCtr="0"/>
          <a:lstStyle>
            <a:lvl1pPr>
              <a:defRPr sz="3600">
                <a:solidFill>
                  <a:srgbClr val="FFFFFF"/>
                </a:solidFill>
                <a:latin typeface="Times New Roman"/>
                <a:cs typeface="Times New Roman"/>
              </a:defRPr>
            </a:lvl1pPr>
          </a:lstStyle>
          <a:p>
            <a:r>
              <a:rPr lang="en-US" smtClean="0"/>
              <a:t>Click to edit Master title style</a:t>
            </a:r>
            <a:endParaRPr lang="en-US" dirty="0"/>
          </a:p>
        </p:txBody>
      </p:sp>
    </p:spTree>
    <p:extLst>
      <p:ext uri="{BB962C8B-B14F-4D97-AF65-F5344CB8AC3E}">
        <p14:creationId xmlns:p14="http://schemas.microsoft.com/office/powerpoint/2010/main" val="2800810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grpSp>
        <p:nvGrpSpPr>
          <p:cNvPr id="11" name="Background Content"/>
          <p:cNvGrpSpPr/>
          <p:nvPr userDrawn="1"/>
        </p:nvGrpSpPr>
        <p:grpSpPr>
          <a:xfrm>
            <a:off x="0" y="0"/>
            <a:ext cx="9144000" cy="6863874"/>
            <a:chOff x="0" y="0"/>
            <a:chExt cx="9144000" cy="6863874"/>
          </a:xfrm>
        </p:grpSpPr>
        <p:sp>
          <p:nvSpPr>
            <p:cNvPr id="12" name="Red Line"/>
            <p:cNvSpPr/>
            <p:nvPr userDrawn="1"/>
          </p:nvSpPr>
          <p:spPr>
            <a:xfrm>
              <a:off x="0" y="6347170"/>
              <a:ext cx="9144000" cy="138225"/>
            </a:xfrm>
            <a:prstGeom prst="rect">
              <a:avLst/>
            </a:prstGeom>
            <a:solidFill>
              <a:srgbClr val="BF0C1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Dotted Box"/>
            <p:cNvSpPr/>
            <p:nvPr userDrawn="1"/>
          </p:nvSpPr>
          <p:spPr>
            <a:xfrm>
              <a:off x="0" y="6416282"/>
              <a:ext cx="9144000" cy="447592"/>
            </a:xfrm>
            <a:prstGeom prst="rect">
              <a:avLst/>
            </a:prstGeom>
            <a:blipFill dpi="0" rotWithShape="1">
              <a:blip r:embed="rId2"/>
              <a:srcRect/>
              <a:tile tx="0" ty="0" sx="100000" sy="100000" flip="none" algn="tl"/>
            </a:bli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Footer Text"/>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24451" y="6528597"/>
              <a:ext cx="5919549" cy="243853"/>
            </a:xfrm>
            <a:prstGeom prst="rect">
              <a:avLst/>
            </a:prstGeom>
          </p:spPr>
        </p:pic>
        <p:sp>
          <p:nvSpPr>
            <p:cNvPr id="16" name="Gradation"/>
            <p:cNvSpPr/>
            <p:nvPr userDrawn="1"/>
          </p:nvSpPr>
          <p:spPr>
            <a:xfrm>
              <a:off x="0" y="0"/>
              <a:ext cx="9144000" cy="6364315"/>
            </a:xfrm>
            <a:prstGeom prst="rect">
              <a:avLst/>
            </a:prstGeom>
            <a:gradFill>
              <a:gsLst>
                <a:gs pos="28000">
                  <a:schemeClr val="bg1"/>
                </a:gs>
                <a:gs pos="98750">
                  <a:schemeClr val="bg1">
                    <a:alpha val="0"/>
                  </a:schemeClr>
                </a:gs>
                <a:gs pos="78000">
                  <a:schemeClr val="bg1">
                    <a:alpha val="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White Space"/>
            <p:cNvSpPr/>
            <p:nvPr userDrawn="1"/>
          </p:nvSpPr>
          <p:spPr>
            <a:xfrm>
              <a:off x="457200" y="1066800"/>
              <a:ext cx="8210550" cy="5297515"/>
            </a:xfrm>
            <a:custGeom>
              <a:avLst/>
              <a:gdLst>
                <a:gd name="connsiteX0" fmla="*/ 0 w 8201025"/>
                <a:gd name="connsiteY0" fmla="*/ 0 h 5785377"/>
                <a:gd name="connsiteX1" fmla="*/ 8201025 w 8201025"/>
                <a:gd name="connsiteY1" fmla="*/ 0 h 5785377"/>
                <a:gd name="connsiteX2" fmla="*/ 8201025 w 8201025"/>
                <a:gd name="connsiteY2" fmla="*/ 5785377 h 5785377"/>
                <a:gd name="connsiteX3" fmla="*/ 0 w 8201025"/>
                <a:gd name="connsiteY3" fmla="*/ 5785377 h 5785377"/>
                <a:gd name="connsiteX4" fmla="*/ 0 w 8201025"/>
                <a:gd name="connsiteY4" fmla="*/ 0 h 5785377"/>
                <a:gd name="connsiteX0" fmla="*/ 0 w 8201025"/>
                <a:gd name="connsiteY0" fmla="*/ 5823 h 5791200"/>
                <a:gd name="connsiteX1" fmla="*/ 8001000 w 8201025"/>
                <a:gd name="connsiteY1" fmla="*/ 0 h 5791200"/>
                <a:gd name="connsiteX2" fmla="*/ 8201025 w 8201025"/>
                <a:gd name="connsiteY2" fmla="*/ 5823 h 5791200"/>
                <a:gd name="connsiteX3" fmla="*/ 8201025 w 8201025"/>
                <a:gd name="connsiteY3" fmla="*/ 5791200 h 5791200"/>
                <a:gd name="connsiteX4" fmla="*/ 0 w 8201025"/>
                <a:gd name="connsiteY4" fmla="*/ 5791200 h 5791200"/>
                <a:gd name="connsiteX5" fmla="*/ 0 w 8201025"/>
                <a:gd name="connsiteY5" fmla="*/ 5823 h 5791200"/>
                <a:gd name="connsiteX0" fmla="*/ 0 w 8201025"/>
                <a:gd name="connsiteY0" fmla="*/ 5823 h 5791200"/>
                <a:gd name="connsiteX1" fmla="*/ 8001000 w 8201025"/>
                <a:gd name="connsiteY1" fmla="*/ 0 h 5791200"/>
                <a:gd name="connsiteX2" fmla="*/ 8201025 w 8201025"/>
                <a:gd name="connsiteY2" fmla="*/ 5823 h 5791200"/>
                <a:gd name="connsiteX3" fmla="*/ 8201025 w 8201025"/>
                <a:gd name="connsiteY3" fmla="*/ 200025 h 5791200"/>
                <a:gd name="connsiteX4" fmla="*/ 8201025 w 8201025"/>
                <a:gd name="connsiteY4" fmla="*/ 5791200 h 5791200"/>
                <a:gd name="connsiteX5" fmla="*/ 0 w 8201025"/>
                <a:gd name="connsiteY5" fmla="*/ 5791200 h 5791200"/>
                <a:gd name="connsiteX6" fmla="*/ 0 w 8201025"/>
                <a:gd name="connsiteY6" fmla="*/ 5823 h 5791200"/>
                <a:gd name="connsiteX0" fmla="*/ 0 w 8201025"/>
                <a:gd name="connsiteY0" fmla="*/ 5823 h 5791200"/>
                <a:gd name="connsiteX1" fmla="*/ 219075 w 8201025"/>
                <a:gd name="connsiteY1" fmla="*/ 9525 h 5791200"/>
                <a:gd name="connsiteX2" fmla="*/ 8001000 w 8201025"/>
                <a:gd name="connsiteY2" fmla="*/ 0 h 5791200"/>
                <a:gd name="connsiteX3" fmla="*/ 8201025 w 8201025"/>
                <a:gd name="connsiteY3" fmla="*/ 5823 h 5791200"/>
                <a:gd name="connsiteX4" fmla="*/ 8201025 w 8201025"/>
                <a:gd name="connsiteY4" fmla="*/ 200025 h 5791200"/>
                <a:gd name="connsiteX5" fmla="*/ 8201025 w 8201025"/>
                <a:gd name="connsiteY5" fmla="*/ 5791200 h 5791200"/>
                <a:gd name="connsiteX6" fmla="*/ 0 w 8201025"/>
                <a:gd name="connsiteY6" fmla="*/ 5791200 h 5791200"/>
                <a:gd name="connsiteX7" fmla="*/ 0 w 8201025"/>
                <a:gd name="connsiteY7" fmla="*/ 5823 h 5791200"/>
                <a:gd name="connsiteX0" fmla="*/ 9525 w 8210550"/>
                <a:gd name="connsiteY0" fmla="*/ 5823 h 5791200"/>
                <a:gd name="connsiteX1" fmla="*/ 228600 w 8210550"/>
                <a:gd name="connsiteY1" fmla="*/ 9525 h 5791200"/>
                <a:gd name="connsiteX2" fmla="*/ 8010525 w 8210550"/>
                <a:gd name="connsiteY2" fmla="*/ 0 h 5791200"/>
                <a:gd name="connsiteX3" fmla="*/ 8210550 w 8210550"/>
                <a:gd name="connsiteY3" fmla="*/ 5823 h 5791200"/>
                <a:gd name="connsiteX4" fmla="*/ 8210550 w 8210550"/>
                <a:gd name="connsiteY4" fmla="*/ 200025 h 5791200"/>
                <a:gd name="connsiteX5" fmla="*/ 8210550 w 8210550"/>
                <a:gd name="connsiteY5" fmla="*/ 5791200 h 5791200"/>
                <a:gd name="connsiteX6" fmla="*/ 9525 w 8210550"/>
                <a:gd name="connsiteY6" fmla="*/ 5791200 h 5791200"/>
                <a:gd name="connsiteX7" fmla="*/ 0 w 8210550"/>
                <a:gd name="connsiteY7" fmla="*/ 228600 h 5791200"/>
                <a:gd name="connsiteX8" fmla="*/ 9525 w 8210550"/>
                <a:gd name="connsiteY8" fmla="*/ 5823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5823 h 5791200"/>
                <a:gd name="connsiteX4" fmla="*/ 8210550 w 8210550"/>
                <a:gd name="connsiteY4" fmla="*/ 200025 h 5791200"/>
                <a:gd name="connsiteX5" fmla="*/ 8210550 w 8210550"/>
                <a:gd name="connsiteY5" fmla="*/ 5791200 h 5791200"/>
                <a:gd name="connsiteX6" fmla="*/ 9525 w 8210550"/>
                <a:gd name="connsiteY6" fmla="*/ 5791200 h 5791200"/>
                <a:gd name="connsiteX7" fmla="*/ 0 w 8210550"/>
                <a:gd name="connsiteY7"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10550" h="5791200">
                  <a:moveTo>
                    <a:pt x="0" y="228600"/>
                  </a:moveTo>
                  <a:cubicBezTo>
                    <a:pt x="0" y="146050"/>
                    <a:pt x="9525" y="25400"/>
                    <a:pt x="228600" y="9525"/>
                  </a:cubicBezTo>
                  <a:lnTo>
                    <a:pt x="8010525" y="0"/>
                  </a:lnTo>
                  <a:cubicBezTo>
                    <a:pt x="8201025" y="0"/>
                    <a:pt x="8210550" y="104775"/>
                    <a:pt x="8210550" y="200025"/>
                  </a:cubicBezTo>
                  <a:lnTo>
                    <a:pt x="8210550" y="5791200"/>
                  </a:lnTo>
                  <a:lnTo>
                    <a:pt x="9525" y="5791200"/>
                  </a:lnTo>
                  <a:lnTo>
                    <a:pt x="0" y="228600"/>
                  </a:lnTo>
                  <a:close/>
                </a:path>
              </a:pathLst>
            </a:cu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8" name="MOS 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3742" y="5539509"/>
              <a:ext cx="1190625" cy="914400"/>
            </a:xfrm>
            <a:prstGeom prst="rect">
              <a:avLst/>
            </a:prstGeom>
          </p:spPr>
        </p:pic>
      </p:grpSp>
      <p:sp>
        <p:nvSpPr>
          <p:cNvPr id="19" name="Slide Number"/>
          <p:cNvSpPr txBox="1">
            <a:spLocks/>
          </p:cNvSpPr>
          <p:nvPr userDrawn="1"/>
        </p:nvSpPr>
        <p:spPr>
          <a:xfrm>
            <a:off x="6745600" y="6411073"/>
            <a:ext cx="2438400" cy="480510"/>
          </a:xfrm>
          <a:prstGeom prst="rect">
            <a:avLst/>
          </a:prstGeom>
        </p:spPr>
        <p:txBody>
          <a:bodyPr rIns="182880" anchor="ctr" anchorCtr="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C72DE787-F2DE-6B40-9669-DBC189AF0A41}" type="slidenum">
              <a:rPr lang="en-US" sz="1200" smtClean="0">
                <a:solidFill>
                  <a:prstClr val="white"/>
                </a:solidFill>
                <a:latin typeface="Arial"/>
                <a:cs typeface="Arial"/>
              </a:rPr>
              <a:pPr algn="r"/>
              <a:t>‹#›</a:t>
            </a:fld>
            <a:endParaRPr lang="en-US" dirty="0">
              <a:solidFill>
                <a:prstClr val="white"/>
              </a:solidFill>
              <a:latin typeface="Arial"/>
              <a:cs typeface="Arial"/>
            </a:endParaRPr>
          </a:p>
        </p:txBody>
      </p:sp>
      <p:sp>
        <p:nvSpPr>
          <p:cNvPr id="6" name="Right Content Placeholder"/>
          <p:cNvSpPr>
            <a:spLocks noGrp="1"/>
          </p:cNvSpPr>
          <p:nvPr>
            <p:ph idx="11" hasCustomPrompt="1"/>
          </p:nvPr>
        </p:nvSpPr>
        <p:spPr>
          <a:xfrm>
            <a:off x="4574312" y="1990146"/>
            <a:ext cx="3888512" cy="3290200"/>
          </a:xfrm>
          <a:prstGeom prst="rect">
            <a:avLst/>
          </a:prstGeom>
        </p:spPr>
        <p:txBody>
          <a:bodyPr/>
          <a:lstStyle>
            <a:lvl1pPr marL="342900" indent="-342900">
              <a:lnSpc>
                <a:spcPct val="100000"/>
              </a:lnSpc>
              <a:spcBef>
                <a:spcPts val="0"/>
              </a:spcBef>
              <a:spcAft>
                <a:spcPts val="1200"/>
              </a:spcAft>
              <a:buClr>
                <a:srgbClr val="ECC265"/>
              </a:buClr>
              <a:buSzPct val="100000"/>
              <a:buFontTx/>
              <a:buBlip>
                <a:blip r:embed="rId5"/>
              </a:buBlip>
              <a:defRPr sz="2200">
                <a:latin typeface="Arial"/>
                <a:cs typeface="Arial"/>
              </a:defRPr>
            </a:lvl1pPr>
            <a:lvl2pPr marL="742950" indent="-285750">
              <a:lnSpc>
                <a:spcPct val="100000"/>
              </a:lnSpc>
              <a:spcBef>
                <a:spcPts val="0"/>
              </a:spcBef>
              <a:spcAft>
                <a:spcPts val="600"/>
              </a:spcAft>
              <a:buClr>
                <a:srgbClr val="BF0C1D"/>
              </a:buClr>
              <a:buSzPct val="120000"/>
              <a:buFont typeface="Arial"/>
              <a:buChar char="•"/>
              <a:defRPr sz="2000">
                <a:latin typeface="Arial"/>
                <a:cs typeface="Arial"/>
              </a:defRPr>
            </a:lvl2pPr>
            <a:lvl3pPr marL="1143000" indent="-228600">
              <a:lnSpc>
                <a:spcPct val="100000"/>
              </a:lnSpc>
              <a:spcBef>
                <a:spcPts val="0"/>
              </a:spcBef>
              <a:spcAft>
                <a:spcPts val="600"/>
              </a:spcAft>
              <a:buClr>
                <a:srgbClr val="003A6D"/>
              </a:buClr>
              <a:buSzPct val="120000"/>
              <a:buFont typeface="Arial"/>
              <a:buChar char="•"/>
              <a:defRPr sz="1800">
                <a:latin typeface="Arial"/>
                <a:cs typeface="Arial"/>
              </a:defRPr>
            </a:lvl3pPr>
          </a:lstStyle>
          <a:p>
            <a:pPr lvl="1"/>
            <a:r>
              <a:rPr lang="en-US" dirty="0" smtClean="0"/>
              <a:t>Second level</a:t>
            </a:r>
          </a:p>
          <a:p>
            <a:pPr lvl="2"/>
            <a:r>
              <a:rPr lang="en-US" dirty="0" smtClean="0"/>
              <a:t>Third level</a:t>
            </a:r>
          </a:p>
        </p:txBody>
      </p:sp>
      <p:sp>
        <p:nvSpPr>
          <p:cNvPr id="10" name="Left Content Placeholder"/>
          <p:cNvSpPr>
            <a:spLocks noGrp="1"/>
          </p:cNvSpPr>
          <p:nvPr>
            <p:ph idx="10" hasCustomPrompt="1"/>
          </p:nvPr>
        </p:nvSpPr>
        <p:spPr>
          <a:xfrm>
            <a:off x="685800" y="1990146"/>
            <a:ext cx="3888512" cy="3290201"/>
          </a:xfrm>
          <a:prstGeom prst="rect">
            <a:avLst/>
          </a:prstGeom>
        </p:spPr>
        <p:txBody>
          <a:bodyPr/>
          <a:lstStyle>
            <a:lvl1pPr marL="342900" indent="-342900">
              <a:buClr>
                <a:srgbClr val="ECC265"/>
              </a:buClr>
              <a:buSzPct val="100000"/>
              <a:buFontTx/>
              <a:buBlip>
                <a:blip r:embed="rId5"/>
              </a:buBlip>
              <a:defRPr sz="2200">
                <a:latin typeface="Arial"/>
                <a:cs typeface="Arial"/>
              </a:defRPr>
            </a:lvl1pPr>
            <a:lvl2pPr marL="742950" indent="-285750">
              <a:buClr>
                <a:srgbClr val="BF0C1D"/>
              </a:buClr>
              <a:buSzPct val="120000"/>
              <a:buFont typeface="Arial"/>
              <a:buChar char="•"/>
              <a:defRPr sz="2000">
                <a:latin typeface="Arial"/>
                <a:cs typeface="Arial"/>
              </a:defRPr>
            </a:lvl2pPr>
            <a:lvl3pPr marL="1143000" indent="-228600">
              <a:buClr>
                <a:srgbClr val="003A6D"/>
              </a:buClr>
              <a:buSzPct val="120000"/>
              <a:buFont typeface="Arial"/>
              <a:buChar char="•"/>
              <a:defRPr sz="1800">
                <a:latin typeface="Arial"/>
                <a:cs typeface="Arial"/>
              </a:defRPr>
            </a:lvl3pPr>
          </a:lstStyle>
          <a:p>
            <a:pPr lvl="1"/>
            <a:r>
              <a:rPr lang="en-US" dirty="0" smtClean="0"/>
              <a:t>Second level</a:t>
            </a:r>
          </a:p>
          <a:p>
            <a:pPr lvl="2"/>
            <a:r>
              <a:rPr lang="en-US" dirty="0" smtClean="0"/>
              <a:t>Third level</a:t>
            </a:r>
          </a:p>
        </p:txBody>
      </p:sp>
      <p:sp>
        <p:nvSpPr>
          <p:cNvPr id="9" name="Main Content Placeholder"/>
          <p:cNvSpPr>
            <a:spLocks noGrp="1"/>
          </p:cNvSpPr>
          <p:nvPr>
            <p:ph idx="1"/>
          </p:nvPr>
        </p:nvSpPr>
        <p:spPr>
          <a:xfrm>
            <a:off x="685800" y="1301547"/>
            <a:ext cx="7772400" cy="478584"/>
          </a:xfrm>
          <a:prstGeom prst="rect">
            <a:avLst/>
          </a:prstGeom>
        </p:spPr>
        <p:txBody>
          <a:bodyPr/>
          <a:lstStyle>
            <a:lvl1pPr marL="342900" indent="-342900">
              <a:buClr>
                <a:srgbClr val="ECC265"/>
              </a:buClr>
              <a:buSzPct val="115000"/>
              <a:buFontTx/>
              <a:buBlip>
                <a:blip r:embed="rId6"/>
              </a:buBlip>
              <a:defRPr sz="2200">
                <a:latin typeface="Arial"/>
                <a:cs typeface="Arial"/>
              </a:defRPr>
            </a:lvl1pPr>
            <a:lvl2pPr marL="742950" indent="-285750">
              <a:buClr>
                <a:srgbClr val="BF0C1D"/>
              </a:buClr>
              <a:buSzPct val="120000"/>
              <a:buFont typeface="Arial"/>
              <a:buChar char="•"/>
              <a:defRPr sz="2000">
                <a:latin typeface="Arial"/>
                <a:cs typeface="Arial"/>
              </a:defRPr>
            </a:lvl2pPr>
            <a:lvl3pPr marL="1143000" indent="-228600">
              <a:buClr>
                <a:srgbClr val="003A6D"/>
              </a:buClr>
              <a:buSzPct val="120000"/>
              <a:buFont typeface="Arial"/>
              <a:buChar char="•"/>
              <a:defRPr sz="1800">
                <a:latin typeface="Arial"/>
                <a:cs typeface="Arial"/>
              </a:defRPr>
            </a:lvl3pPr>
          </a:lstStyle>
          <a:p>
            <a:pPr lvl="0"/>
            <a:r>
              <a:rPr lang="en-US" dirty="0" smtClean="0"/>
              <a:t>Click to edit Master text styles</a:t>
            </a:r>
          </a:p>
        </p:txBody>
      </p:sp>
      <p:sp>
        <p:nvSpPr>
          <p:cNvPr id="7" name="Title Placeholder"/>
          <p:cNvSpPr>
            <a:spLocks noGrp="1"/>
          </p:cNvSpPr>
          <p:nvPr>
            <p:ph type="ctrTitle"/>
          </p:nvPr>
        </p:nvSpPr>
        <p:spPr>
          <a:xfrm>
            <a:off x="685800" y="1"/>
            <a:ext cx="7772400" cy="1072622"/>
          </a:xfrm>
          <a:prstGeom prst="rect">
            <a:avLst/>
          </a:prstGeom>
        </p:spPr>
        <p:txBody>
          <a:bodyPr anchor="ctr" anchorCtr="0"/>
          <a:lstStyle>
            <a:lvl1pPr>
              <a:defRPr sz="3600">
                <a:solidFill>
                  <a:srgbClr val="FFFFFF"/>
                </a:solidFill>
                <a:latin typeface="Times New Roman"/>
                <a:cs typeface="Times New Roman"/>
              </a:defRPr>
            </a:lvl1pPr>
          </a:lstStyle>
          <a:p>
            <a:r>
              <a:rPr lang="en-US" smtClean="0"/>
              <a:t>Click to edit Master title style</a:t>
            </a:r>
            <a:endParaRPr lang="en-US" dirty="0"/>
          </a:p>
        </p:txBody>
      </p:sp>
    </p:spTree>
    <p:extLst>
      <p:ext uri="{BB962C8B-B14F-4D97-AF65-F5344CB8AC3E}">
        <p14:creationId xmlns:p14="http://schemas.microsoft.com/office/powerpoint/2010/main" val="2746309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grpSp>
        <p:nvGrpSpPr>
          <p:cNvPr id="6" name="Background Content"/>
          <p:cNvGrpSpPr/>
          <p:nvPr userDrawn="1"/>
        </p:nvGrpSpPr>
        <p:grpSpPr>
          <a:xfrm>
            <a:off x="0" y="0"/>
            <a:ext cx="9144000" cy="6863874"/>
            <a:chOff x="0" y="0"/>
            <a:chExt cx="9144000" cy="6863874"/>
          </a:xfrm>
        </p:grpSpPr>
        <p:sp>
          <p:nvSpPr>
            <p:cNvPr id="8" name="Red Line"/>
            <p:cNvSpPr/>
            <p:nvPr userDrawn="1"/>
          </p:nvSpPr>
          <p:spPr>
            <a:xfrm>
              <a:off x="0" y="6347170"/>
              <a:ext cx="9144000" cy="138225"/>
            </a:xfrm>
            <a:prstGeom prst="rect">
              <a:avLst/>
            </a:prstGeom>
            <a:solidFill>
              <a:srgbClr val="BF0C1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Dotted Box"/>
            <p:cNvSpPr/>
            <p:nvPr userDrawn="1"/>
          </p:nvSpPr>
          <p:spPr>
            <a:xfrm>
              <a:off x="0" y="6416282"/>
              <a:ext cx="9144000" cy="447592"/>
            </a:xfrm>
            <a:prstGeom prst="rect">
              <a:avLst/>
            </a:prstGeom>
            <a:blipFill dpi="0" rotWithShape="1">
              <a:blip r:embed="rId2"/>
              <a:srcRect/>
              <a:tile tx="0" ty="0" sx="100000" sy="100000" flip="none" algn="tl"/>
            </a:bli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Footer Text"/>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24451" y="6528597"/>
              <a:ext cx="5919549" cy="243853"/>
            </a:xfrm>
            <a:prstGeom prst="rect">
              <a:avLst/>
            </a:prstGeom>
          </p:spPr>
        </p:pic>
        <p:sp>
          <p:nvSpPr>
            <p:cNvPr id="12" name="Gradation"/>
            <p:cNvSpPr/>
            <p:nvPr userDrawn="1"/>
          </p:nvSpPr>
          <p:spPr>
            <a:xfrm>
              <a:off x="0" y="0"/>
              <a:ext cx="9144000" cy="6364315"/>
            </a:xfrm>
            <a:prstGeom prst="rect">
              <a:avLst/>
            </a:prstGeom>
            <a:gradFill>
              <a:gsLst>
                <a:gs pos="28000">
                  <a:schemeClr val="bg1"/>
                </a:gs>
                <a:gs pos="98750">
                  <a:schemeClr val="bg1">
                    <a:alpha val="0"/>
                  </a:schemeClr>
                </a:gs>
                <a:gs pos="78000">
                  <a:schemeClr val="bg1">
                    <a:alpha val="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White Space"/>
            <p:cNvSpPr/>
            <p:nvPr userDrawn="1"/>
          </p:nvSpPr>
          <p:spPr>
            <a:xfrm>
              <a:off x="457200" y="1066800"/>
              <a:ext cx="8210550" cy="5297515"/>
            </a:xfrm>
            <a:custGeom>
              <a:avLst/>
              <a:gdLst>
                <a:gd name="connsiteX0" fmla="*/ 0 w 8201025"/>
                <a:gd name="connsiteY0" fmla="*/ 0 h 5785377"/>
                <a:gd name="connsiteX1" fmla="*/ 8201025 w 8201025"/>
                <a:gd name="connsiteY1" fmla="*/ 0 h 5785377"/>
                <a:gd name="connsiteX2" fmla="*/ 8201025 w 8201025"/>
                <a:gd name="connsiteY2" fmla="*/ 5785377 h 5785377"/>
                <a:gd name="connsiteX3" fmla="*/ 0 w 8201025"/>
                <a:gd name="connsiteY3" fmla="*/ 5785377 h 5785377"/>
                <a:gd name="connsiteX4" fmla="*/ 0 w 8201025"/>
                <a:gd name="connsiteY4" fmla="*/ 0 h 5785377"/>
                <a:gd name="connsiteX0" fmla="*/ 0 w 8201025"/>
                <a:gd name="connsiteY0" fmla="*/ 5823 h 5791200"/>
                <a:gd name="connsiteX1" fmla="*/ 8001000 w 8201025"/>
                <a:gd name="connsiteY1" fmla="*/ 0 h 5791200"/>
                <a:gd name="connsiteX2" fmla="*/ 8201025 w 8201025"/>
                <a:gd name="connsiteY2" fmla="*/ 5823 h 5791200"/>
                <a:gd name="connsiteX3" fmla="*/ 8201025 w 8201025"/>
                <a:gd name="connsiteY3" fmla="*/ 5791200 h 5791200"/>
                <a:gd name="connsiteX4" fmla="*/ 0 w 8201025"/>
                <a:gd name="connsiteY4" fmla="*/ 5791200 h 5791200"/>
                <a:gd name="connsiteX5" fmla="*/ 0 w 8201025"/>
                <a:gd name="connsiteY5" fmla="*/ 5823 h 5791200"/>
                <a:gd name="connsiteX0" fmla="*/ 0 w 8201025"/>
                <a:gd name="connsiteY0" fmla="*/ 5823 h 5791200"/>
                <a:gd name="connsiteX1" fmla="*/ 8001000 w 8201025"/>
                <a:gd name="connsiteY1" fmla="*/ 0 h 5791200"/>
                <a:gd name="connsiteX2" fmla="*/ 8201025 w 8201025"/>
                <a:gd name="connsiteY2" fmla="*/ 5823 h 5791200"/>
                <a:gd name="connsiteX3" fmla="*/ 8201025 w 8201025"/>
                <a:gd name="connsiteY3" fmla="*/ 200025 h 5791200"/>
                <a:gd name="connsiteX4" fmla="*/ 8201025 w 8201025"/>
                <a:gd name="connsiteY4" fmla="*/ 5791200 h 5791200"/>
                <a:gd name="connsiteX5" fmla="*/ 0 w 8201025"/>
                <a:gd name="connsiteY5" fmla="*/ 5791200 h 5791200"/>
                <a:gd name="connsiteX6" fmla="*/ 0 w 8201025"/>
                <a:gd name="connsiteY6" fmla="*/ 5823 h 5791200"/>
                <a:gd name="connsiteX0" fmla="*/ 0 w 8201025"/>
                <a:gd name="connsiteY0" fmla="*/ 5823 h 5791200"/>
                <a:gd name="connsiteX1" fmla="*/ 219075 w 8201025"/>
                <a:gd name="connsiteY1" fmla="*/ 9525 h 5791200"/>
                <a:gd name="connsiteX2" fmla="*/ 8001000 w 8201025"/>
                <a:gd name="connsiteY2" fmla="*/ 0 h 5791200"/>
                <a:gd name="connsiteX3" fmla="*/ 8201025 w 8201025"/>
                <a:gd name="connsiteY3" fmla="*/ 5823 h 5791200"/>
                <a:gd name="connsiteX4" fmla="*/ 8201025 w 8201025"/>
                <a:gd name="connsiteY4" fmla="*/ 200025 h 5791200"/>
                <a:gd name="connsiteX5" fmla="*/ 8201025 w 8201025"/>
                <a:gd name="connsiteY5" fmla="*/ 5791200 h 5791200"/>
                <a:gd name="connsiteX6" fmla="*/ 0 w 8201025"/>
                <a:gd name="connsiteY6" fmla="*/ 5791200 h 5791200"/>
                <a:gd name="connsiteX7" fmla="*/ 0 w 8201025"/>
                <a:gd name="connsiteY7" fmla="*/ 5823 h 5791200"/>
                <a:gd name="connsiteX0" fmla="*/ 9525 w 8210550"/>
                <a:gd name="connsiteY0" fmla="*/ 5823 h 5791200"/>
                <a:gd name="connsiteX1" fmla="*/ 228600 w 8210550"/>
                <a:gd name="connsiteY1" fmla="*/ 9525 h 5791200"/>
                <a:gd name="connsiteX2" fmla="*/ 8010525 w 8210550"/>
                <a:gd name="connsiteY2" fmla="*/ 0 h 5791200"/>
                <a:gd name="connsiteX3" fmla="*/ 8210550 w 8210550"/>
                <a:gd name="connsiteY3" fmla="*/ 5823 h 5791200"/>
                <a:gd name="connsiteX4" fmla="*/ 8210550 w 8210550"/>
                <a:gd name="connsiteY4" fmla="*/ 200025 h 5791200"/>
                <a:gd name="connsiteX5" fmla="*/ 8210550 w 8210550"/>
                <a:gd name="connsiteY5" fmla="*/ 5791200 h 5791200"/>
                <a:gd name="connsiteX6" fmla="*/ 9525 w 8210550"/>
                <a:gd name="connsiteY6" fmla="*/ 5791200 h 5791200"/>
                <a:gd name="connsiteX7" fmla="*/ 0 w 8210550"/>
                <a:gd name="connsiteY7" fmla="*/ 228600 h 5791200"/>
                <a:gd name="connsiteX8" fmla="*/ 9525 w 8210550"/>
                <a:gd name="connsiteY8" fmla="*/ 5823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5823 h 5791200"/>
                <a:gd name="connsiteX4" fmla="*/ 8210550 w 8210550"/>
                <a:gd name="connsiteY4" fmla="*/ 200025 h 5791200"/>
                <a:gd name="connsiteX5" fmla="*/ 8210550 w 8210550"/>
                <a:gd name="connsiteY5" fmla="*/ 5791200 h 5791200"/>
                <a:gd name="connsiteX6" fmla="*/ 9525 w 8210550"/>
                <a:gd name="connsiteY6" fmla="*/ 5791200 h 5791200"/>
                <a:gd name="connsiteX7" fmla="*/ 0 w 8210550"/>
                <a:gd name="connsiteY7"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10550" h="5791200">
                  <a:moveTo>
                    <a:pt x="0" y="228600"/>
                  </a:moveTo>
                  <a:cubicBezTo>
                    <a:pt x="0" y="146050"/>
                    <a:pt x="9525" y="25400"/>
                    <a:pt x="228600" y="9525"/>
                  </a:cubicBezTo>
                  <a:lnTo>
                    <a:pt x="8010525" y="0"/>
                  </a:lnTo>
                  <a:cubicBezTo>
                    <a:pt x="8201025" y="0"/>
                    <a:pt x="8210550" y="104775"/>
                    <a:pt x="8210550" y="200025"/>
                  </a:cubicBezTo>
                  <a:lnTo>
                    <a:pt x="8210550" y="5791200"/>
                  </a:lnTo>
                  <a:lnTo>
                    <a:pt x="9525" y="5791200"/>
                  </a:lnTo>
                  <a:lnTo>
                    <a:pt x="0" y="228600"/>
                  </a:lnTo>
                  <a:close/>
                </a:path>
              </a:pathLst>
            </a:cu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MOS 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3742" y="5539509"/>
              <a:ext cx="1190625" cy="914400"/>
            </a:xfrm>
            <a:prstGeom prst="rect">
              <a:avLst/>
            </a:prstGeom>
          </p:spPr>
        </p:pic>
      </p:grpSp>
      <p:sp>
        <p:nvSpPr>
          <p:cNvPr id="15" name="Slide Number"/>
          <p:cNvSpPr txBox="1">
            <a:spLocks/>
          </p:cNvSpPr>
          <p:nvPr userDrawn="1"/>
        </p:nvSpPr>
        <p:spPr>
          <a:xfrm>
            <a:off x="6745600" y="6411073"/>
            <a:ext cx="2438400" cy="480510"/>
          </a:xfrm>
          <a:prstGeom prst="rect">
            <a:avLst/>
          </a:prstGeom>
        </p:spPr>
        <p:txBody>
          <a:bodyPr rIns="182880" anchor="ctr" anchorCtr="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C72DE787-F2DE-6B40-9669-DBC189AF0A41}" type="slidenum">
              <a:rPr lang="en-US" sz="1200" smtClean="0">
                <a:solidFill>
                  <a:prstClr val="white"/>
                </a:solidFill>
                <a:latin typeface="Arial"/>
                <a:cs typeface="Arial"/>
              </a:rPr>
              <a:pPr algn="r"/>
              <a:t>‹#›</a:t>
            </a:fld>
            <a:endParaRPr lang="en-US" dirty="0">
              <a:solidFill>
                <a:prstClr val="white"/>
              </a:solidFill>
              <a:latin typeface="Arial"/>
              <a:cs typeface="Arial"/>
            </a:endParaRPr>
          </a:p>
        </p:txBody>
      </p:sp>
      <p:sp>
        <p:nvSpPr>
          <p:cNvPr id="3" name="Picture Placeholder"/>
          <p:cNvSpPr>
            <a:spLocks noGrp="1"/>
          </p:cNvSpPr>
          <p:nvPr>
            <p:ph type="pic" idx="1"/>
          </p:nvPr>
        </p:nvSpPr>
        <p:spPr>
          <a:xfrm>
            <a:off x="673470" y="1253883"/>
            <a:ext cx="782172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7" name="Title Placeholder"/>
          <p:cNvSpPr txBox="1">
            <a:spLocks/>
          </p:cNvSpPr>
          <p:nvPr userDrawn="1"/>
        </p:nvSpPr>
        <p:spPr>
          <a:xfrm>
            <a:off x="685800" y="1"/>
            <a:ext cx="7772400" cy="1072622"/>
          </a:xfrm>
          <a:prstGeom prst="rect">
            <a:avLst/>
          </a:prstGeom>
        </p:spPr>
        <p:txBody>
          <a:bodyPr anchor="ctr" anchorCtr="0"/>
          <a:lstStyle>
            <a:lvl1pPr algn="ctr" defTabSz="457200" rtl="0" eaLnBrk="1" latinLnBrk="0" hangingPunct="1">
              <a:spcBef>
                <a:spcPct val="0"/>
              </a:spcBef>
              <a:buNone/>
              <a:defRPr sz="3200" b="1" i="0" kern="1200">
                <a:solidFill>
                  <a:srgbClr val="FFFFFF"/>
                </a:solidFill>
                <a:latin typeface="Century Schoolbook"/>
                <a:ea typeface="+mj-ea"/>
                <a:cs typeface="Century Schoolbook"/>
              </a:defRPr>
            </a:lvl1pPr>
          </a:lstStyle>
          <a:p>
            <a:r>
              <a:rPr lang="en-US" sz="3600" dirty="0" smtClean="0">
                <a:latin typeface="Times New Roman"/>
                <a:cs typeface="Times New Roman"/>
              </a:rPr>
              <a:t>Click to edit Master title style</a:t>
            </a:r>
            <a:endParaRPr lang="en-US" sz="3600" dirty="0">
              <a:latin typeface="Times New Roman"/>
              <a:cs typeface="Times New Roman"/>
            </a:endParaRPr>
          </a:p>
        </p:txBody>
      </p:sp>
    </p:spTree>
    <p:extLst>
      <p:ext uri="{BB962C8B-B14F-4D97-AF65-F5344CB8AC3E}">
        <p14:creationId xmlns:p14="http://schemas.microsoft.com/office/powerpoint/2010/main" val="2989283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Picture with Caption">
    <p:spTree>
      <p:nvGrpSpPr>
        <p:cNvPr id="1" name=""/>
        <p:cNvGrpSpPr/>
        <p:nvPr/>
      </p:nvGrpSpPr>
      <p:grpSpPr>
        <a:xfrm>
          <a:off x="0" y="0"/>
          <a:ext cx="0" cy="0"/>
          <a:chOff x="0" y="0"/>
          <a:chExt cx="0" cy="0"/>
        </a:xfrm>
      </p:grpSpPr>
      <p:sp>
        <p:nvSpPr>
          <p:cNvPr id="6" name="Title Placeholder"/>
          <p:cNvSpPr>
            <a:spLocks noGrp="1"/>
          </p:cNvSpPr>
          <p:nvPr>
            <p:ph type="ctrTitle"/>
          </p:nvPr>
        </p:nvSpPr>
        <p:spPr>
          <a:xfrm>
            <a:off x="685800" y="1"/>
            <a:ext cx="7772400" cy="6857998"/>
          </a:xfrm>
          <a:prstGeom prst="rect">
            <a:avLst/>
          </a:prstGeom>
        </p:spPr>
        <p:txBody>
          <a:bodyPr anchor="ctr" anchorCtr="0"/>
          <a:lstStyle>
            <a:lvl1pPr>
              <a:defRPr sz="4400">
                <a:solidFill>
                  <a:srgbClr val="FFFFFF"/>
                </a:solidFill>
                <a:latin typeface="Times New Roman"/>
                <a:cs typeface="Times New Roman"/>
              </a:defRPr>
            </a:lvl1pPr>
          </a:lstStyle>
          <a:p>
            <a:r>
              <a:rPr lang="en-US" dirty="0" smtClean="0"/>
              <a:t>Click to edit Master title style</a:t>
            </a:r>
            <a:endParaRPr lang="en-US" dirty="0"/>
          </a:p>
        </p:txBody>
      </p:sp>
    </p:spTree>
    <p:extLst>
      <p:ext uri="{BB962C8B-B14F-4D97-AF65-F5344CB8AC3E}">
        <p14:creationId xmlns:p14="http://schemas.microsoft.com/office/powerpoint/2010/main" val="933027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grpSp>
        <p:nvGrpSpPr>
          <p:cNvPr id="2" name="White Masthead"/>
          <p:cNvGrpSpPr/>
          <p:nvPr userDrawn="1"/>
        </p:nvGrpSpPr>
        <p:grpSpPr>
          <a:xfrm>
            <a:off x="0" y="-18472"/>
            <a:ext cx="9144000" cy="3280928"/>
            <a:chOff x="0" y="-18472"/>
            <a:chExt cx="9144000" cy="3280928"/>
          </a:xfrm>
        </p:grpSpPr>
        <p:sp>
          <p:nvSpPr>
            <p:cNvPr id="7" name="Red Line"/>
            <p:cNvSpPr/>
            <p:nvPr userDrawn="1"/>
          </p:nvSpPr>
          <p:spPr>
            <a:xfrm>
              <a:off x="0" y="3084945"/>
              <a:ext cx="9144000" cy="177511"/>
            </a:xfrm>
            <a:prstGeom prst="rect">
              <a:avLst/>
            </a:prstGeom>
            <a:solidFill>
              <a:srgbClr val="BF0C1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White Rectangle"/>
            <p:cNvSpPr/>
            <p:nvPr userDrawn="1"/>
          </p:nvSpPr>
          <p:spPr>
            <a:xfrm>
              <a:off x="0" y="-18472"/>
              <a:ext cx="9144000" cy="3173699"/>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8" name="Subtitle Placeholder"/>
          <p:cNvSpPr>
            <a:spLocks noGrp="1"/>
          </p:cNvSpPr>
          <p:nvPr>
            <p:ph type="subTitle" idx="1"/>
          </p:nvPr>
        </p:nvSpPr>
        <p:spPr>
          <a:xfrm>
            <a:off x="1371600" y="5040367"/>
            <a:ext cx="6400800" cy="830062"/>
          </a:xfrm>
          <a:prstGeom prst="rect">
            <a:avLst/>
          </a:prstGeom>
        </p:spPr>
        <p:txBody>
          <a:bodyPr anchor="ctr" anchorCtr="0"/>
          <a:lstStyle>
            <a:lvl1pPr marL="0" indent="0" algn="ctr">
              <a:buNone/>
              <a:defRPr sz="2400" b="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Title Placeholder"/>
          <p:cNvSpPr>
            <a:spLocks noGrp="1"/>
          </p:cNvSpPr>
          <p:nvPr>
            <p:ph type="ctrTitle"/>
          </p:nvPr>
        </p:nvSpPr>
        <p:spPr>
          <a:xfrm>
            <a:off x="685800" y="3831902"/>
            <a:ext cx="7772400" cy="1208466"/>
          </a:xfrm>
          <a:prstGeom prst="rect">
            <a:avLst/>
          </a:prstGeom>
        </p:spPr>
        <p:txBody>
          <a:bodyPr anchor="ctr" anchorCtr="0"/>
          <a:lstStyle>
            <a:lvl1pPr>
              <a:defRPr sz="4400" b="0" i="1">
                <a:solidFill>
                  <a:srgbClr val="ECC265"/>
                </a:solidFill>
                <a:latin typeface="Times New Roman"/>
                <a:cs typeface="Times New Roman"/>
              </a:defRPr>
            </a:lvl1pPr>
          </a:lstStyle>
          <a:p>
            <a:r>
              <a:rPr lang="en-US" smtClean="0"/>
              <a:t>Click to edit Master title style</a:t>
            </a:r>
            <a:endParaRPr lang="en-US" dirty="0"/>
          </a:p>
        </p:txBody>
      </p:sp>
    </p:spTree>
    <p:extLst>
      <p:ext uri="{BB962C8B-B14F-4D97-AF65-F5344CB8AC3E}">
        <p14:creationId xmlns:p14="http://schemas.microsoft.com/office/powerpoint/2010/main" val="112924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2292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733293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8">
            <a:lum/>
          </a:blip>
          <a:srcRect/>
          <a:tile tx="0" ty="0" sx="100000" sy="100000" flip="none" algn="tl"/>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4035041"/>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 id="2147483679" r:id="rId16"/>
  </p:sldLayoutIdLst>
  <p:timing>
    <p:tnLst>
      <p:par>
        <p:cTn id="1" dur="indefinite" restart="never" nodeType="tmRoot"/>
      </p:par>
    </p:tnLst>
  </p:timing>
  <p:hf hdr="0" ftr="0" dt="0"/>
  <p:txStyles>
    <p:titleStyle>
      <a:lvl1pPr algn="ctr" defTabSz="457200" rtl="0" eaLnBrk="1" latinLnBrk="0" hangingPunct="1">
        <a:spcBef>
          <a:spcPct val="0"/>
        </a:spcBef>
        <a:buNone/>
        <a:defRPr sz="3600" b="1" i="0" kern="1200">
          <a:solidFill>
            <a:srgbClr val="376092"/>
          </a:solidFill>
          <a:latin typeface="Century Schoolbook"/>
          <a:ea typeface="+mj-ea"/>
          <a:cs typeface="Century Schoolbook"/>
        </a:defRPr>
      </a:lvl1pPr>
    </p:titleStyle>
    <p:bodyStyle>
      <a:lvl1pPr marL="342900" indent="-342900" algn="l" defTabSz="457200" rtl="0" eaLnBrk="1" latinLnBrk="0" hangingPunct="1">
        <a:spcBef>
          <a:spcPct val="20000"/>
        </a:spcBef>
        <a:buClr>
          <a:schemeClr val="accent2">
            <a:lumMod val="75000"/>
          </a:schemeClr>
        </a:buClr>
        <a:buFont typeface="Arial"/>
        <a:buChar char="•"/>
        <a:defRPr sz="2800" b="0" i="0" kern="1200">
          <a:solidFill>
            <a:schemeClr val="tx1"/>
          </a:solidFill>
          <a:latin typeface="Franklin Gothic Book"/>
          <a:ea typeface="+mn-ea"/>
          <a:cs typeface="Franklin Gothic Book"/>
        </a:defRPr>
      </a:lvl1pPr>
      <a:lvl2pPr marL="742950" indent="-285750" algn="l" defTabSz="457200" rtl="0" eaLnBrk="1" latinLnBrk="0" hangingPunct="1">
        <a:spcBef>
          <a:spcPct val="20000"/>
        </a:spcBef>
        <a:buFont typeface="Arial"/>
        <a:buChar char="–"/>
        <a:defRPr sz="2400" b="0" i="0" kern="1200">
          <a:solidFill>
            <a:schemeClr val="tx1"/>
          </a:solidFill>
          <a:latin typeface="Franklin Gothic Book"/>
          <a:ea typeface="+mn-ea"/>
          <a:cs typeface="Franklin Gothic Book"/>
        </a:defRPr>
      </a:lvl2pPr>
      <a:lvl3pPr marL="1143000" indent="-228600" algn="l" defTabSz="457200" rtl="0" eaLnBrk="1" latinLnBrk="0" hangingPunct="1">
        <a:spcBef>
          <a:spcPct val="20000"/>
        </a:spcBef>
        <a:buFont typeface="Arial"/>
        <a:buChar char="•"/>
        <a:defRPr sz="2000" b="0" i="0" kern="1200">
          <a:solidFill>
            <a:schemeClr val="tx1"/>
          </a:solidFill>
          <a:latin typeface="Franklin Gothic Book"/>
          <a:ea typeface="+mn-ea"/>
          <a:cs typeface="Franklin Gothic Book"/>
        </a:defRPr>
      </a:lvl3pPr>
      <a:lvl4pPr marL="1600200" indent="-228600" algn="l" defTabSz="457200" rtl="0" eaLnBrk="1" latinLnBrk="0" hangingPunct="1">
        <a:spcBef>
          <a:spcPct val="20000"/>
        </a:spcBef>
        <a:buFont typeface="Arial"/>
        <a:buChar char="–"/>
        <a:defRPr sz="1800" b="0" i="0" kern="1200">
          <a:solidFill>
            <a:schemeClr val="tx1"/>
          </a:solidFill>
          <a:latin typeface="Franklin Gothic Book"/>
          <a:ea typeface="+mn-ea"/>
          <a:cs typeface="Franklin Gothic Book"/>
        </a:defRPr>
      </a:lvl4pPr>
      <a:lvl5pPr marL="2057400" indent="-228600" algn="l" defTabSz="457200" rtl="0" eaLnBrk="1" latinLnBrk="0" hangingPunct="1">
        <a:spcBef>
          <a:spcPct val="20000"/>
        </a:spcBef>
        <a:buFont typeface="Arial"/>
        <a:buChar char="»"/>
        <a:defRPr sz="1800" b="0" i="0" kern="1200">
          <a:solidFill>
            <a:schemeClr val="tx1"/>
          </a:solidFill>
          <a:latin typeface="Franklin Gothic Book"/>
          <a:ea typeface="+mn-ea"/>
          <a:cs typeface="Franklin Gothic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hyperlink" Target="http://www.petersons.com/army?refURL=http://www.militaryonesource.com" TargetMode="External"/><Relationship Id="rId13" Type="http://schemas.openxmlformats.org/officeDocument/2006/relationships/image" Target="../media/image40.png"/><Relationship Id="rId18" Type="http://schemas.openxmlformats.org/officeDocument/2006/relationships/image" Target="../media/image45.gif"/><Relationship Id="rId3" Type="http://schemas.openxmlformats.org/officeDocument/2006/relationships/image" Target="../media/image32.png"/><Relationship Id="rId7" Type="http://schemas.openxmlformats.org/officeDocument/2006/relationships/image" Target="../media/image35.png"/><Relationship Id="rId12" Type="http://schemas.openxmlformats.org/officeDocument/2006/relationships/image" Target="../media/image39.gif"/><Relationship Id="rId17" Type="http://schemas.openxmlformats.org/officeDocument/2006/relationships/image" Target="../media/image44.gif"/><Relationship Id="rId2" Type="http://schemas.openxmlformats.org/officeDocument/2006/relationships/notesSlide" Target="../notesSlides/notesSlide20.xml"/><Relationship Id="rId16" Type="http://schemas.openxmlformats.org/officeDocument/2006/relationships/image" Target="../media/image43.png"/><Relationship Id="rId20" Type="http://schemas.openxmlformats.org/officeDocument/2006/relationships/image" Target="../media/image47.gif"/><Relationship Id="rId1" Type="http://schemas.openxmlformats.org/officeDocument/2006/relationships/slideLayout" Target="../slideLayouts/slideLayout2.xml"/><Relationship Id="rId6" Type="http://schemas.openxmlformats.org/officeDocument/2006/relationships/hyperlink" Target="http://www.heritagequestonline.com/login?username=KP1FAQWR8B&amp;password=WELCOME&amp;JSEnabled=1" TargetMode="External"/><Relationship Id="rId11" Type="http://schemas.openxmlformats.org/officeDocument/2006/relationships/image" Target="../media/image38.jpeg"/><Relationship Id="rId5" Type="http://schemas.openxmlformats.org/officeDocument/2006/relationships/image" Target="../media/image34.gif"/><Relationship Id="rId15" Type="http://schemas.openxmlformats.org/officeDocument/2006/relationships/image" Target="../media/image42.gif"/><Relationship Id="rId10" Type="http://schemas.openxmlformats.org/officeDocument/2006/relationships/image" Target="../media/image37.jpeg"/><Relationship Id="rId19" Type="http://schemas.openxmlformats.org/officeDocument/2006/relationships/image" Target="../media/image46.gif"/><Relationship Id="rId4" Type="http://schemas.openxmlformats.org/officeDocument/2006/relationships/image" Target="../media/image33.gif"/><Relationship Id="rId9" Type="http://schemas.openxmlformats.org/officeDocument/2006/relationships/image" Target="../media/image36.png"/><Relationship Id="rId14" Type="http://schemas.openxmlformats.org/officeDocument/2006/relationships/image" Target="../media/image41.png"/></Relationships>
</file>

<file path=ppt/slides/_rels/slide21.xml.rels><?xml version="1.0" encoding="UTF-8" standalone="yes"?>
<Relationships xmlns="http://schemas.openxmlformats.org/package/2006/relationships"><Relationship Id="rId3" Type="http://schemas.openxmlformats.org/officeDocument/2006/relationships/image" Target="../media/image48.emf"/><Relationship Id="rId7" Type="http://schemas.openxmlformats.org/officeDocument/2006/relationships/image" Target="../media/image52.emf"/><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image" Target="../media/image51.emf"/><Relationship Id="rId5" Type="http://schemas.openxmlformats.org/officeDocument/2006/relationships/image" Target="../media/image50.emf"/><Relationship Id="rId4" Type="http://schemas.openxmlformats.org/officeDocument/2006/relationships/image" Target="../media/image49.emf"/></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jpeg"/><Relationship Id="rId9"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prstGeom prst="rect">
            <a:avLst/>
          </a:prstGeom>
        </p:spPr>
        <p:txBody>
          <a:bodyPr/>
          <a:lstStyle/>
          <a:p>
            <a:r>
              <a:rPr lang="en-US" dirty="0" smtClean="0"/>
              <a:t>Financial Services</a:t>
            </a:r>
            <a:endParaRPr lang="en-US" dirty="0"/>
          </a:p>
        </p:txBody>
      </p:sp>
      <p:pic>
        <p:nvPicPr>
          <p:cNvPr id="6" name="Picture 5" descr="Military OneSource logo" title="Military OneSource logo"/>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93020" y="-48426"/>
            <a:ext cx="3160118" cy="3160118"/>
          </a:xfrm>
          <a:prstGeom prst="rect">
            <a:avLst/>
          </a:prstGeom>
        </p:spPr>
      </p:pic>
    </p:spTree>
    <p:extLst>
      <p:ext uri="{BB962C8B-B14F-4D97-AF65-F5344CB8AC3E}">
        <p14:creationId xmlns:p14="http://schemas.microsoft.com/office/powerpoint/2010/main" val="2483216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ight Content"/>
          <p:cNvSpPr>
            <a:spLocks noGrp="1"/>
          </p:cNvSpPr>
          <p:nvPr>
            <p:ph idx="1"/>
          </p:nvPr>
        </p:nvSpPr>
        <p:spPr/>
        <p:txBody>
          <a:bodyPr/>
          <a:lstStyle/>
          <a:p>
            <a:pPr marL="0" indent="0">
              <a:spcBef>
                <a:spcPts val="480"/>
              </a:spcBef>
              <a:buClr>
                <a:srgbClr val="AC0000"/>
              </a:buClr>
              <a:buNone/>
              <a:defRPr/>
            </a:pPr>
            <a:r>
              <a:rPr lang="en-US" b="1" dirty="0"/>
              <a:t>Financial Counseling</a:t>
            </a:r>
          </a:p>
          <a:p>
            <a:pPr marL="274320" indent="-274320">
              <a:spcBef>
                <a:spcPts val="480"/>
              </a:spcBef>
              <a:buClr>
                <a:srgbClr val="AC0000"/>
              </a:buClr>
              <a:defRPr/>
            </a:pPr>
            <a:r>
              <a:rPr lang="en-US" dirty="0"/>
              <a:t>Budgeting and general financial management</a:t>
            </a:r>
          </a:p>
          <a:p>
            <a:pPr marL="274320" indent="-274320">
              <a:spcBef>
                <a:spcPts val="480"/>
              </a:spcBef>
              <a:buClr>
                <a:srgbClr val="AC0000"/>
              </a:buClr>
              <a:defRPr/>
            </a:pPr>
            <a:r>
              <a:rPr lang="en-US" dirty="0"/>
              <a:t>Debt management</a:t>
            </a:r>
          </a:p>
          <a:p>
            <a:pPr marL="274320" indent="-274320">
              <a:spcBef>
                <a:spcPts val="480"/>
              </a:spcBef>
              <a:buClr>
                <a:srgbClr val="AC0000"/>
              </a:buClr>
              <a:defRPr/>
            </a:pPr>
            <a:r>
              <a:rPr lang="en-US" dirty="0"/>
              <a:t>Housing </a:t>
            </a:r>
            <a:r>
              <a:rPr lang="en-US" dirty="0" smtClean="0"/>
              <a:t>counseling</a:t>
            </a:r>
            <a:endParaRPr lang="en-US" dirty="0"/>
          </a:p>
        </p:txBody>
      </p:sp>
      <p:sp>
        <p:nvSpPr>
          <p:cNvPr id="4" name="Left Content"/>
          <p:cNvSpPr>
            <a:spLocks noGrp="1"/>
          </p:cNvSpPr>
          <p:nvPr>
            <p:ph idx="10"/>
          </p:nvPr>
        </p:nvSpPr>
        <p:spPr/>
        <p:txBody>
          <a:bodyPr/>
          <a:lstStyle/>
          <a:p>
            <a:pPr marL="0" indent="0">
              <a:spcBef>
                <a:spcPts val="480"/>
              </a:spcBef>
              <a:buClr>
                <a:srgbClr val="AC0000"/>
              </a:buClr>
              <a:buNone/>
              <a:defRPr/>
            </a:pPr>
            <a:r>
              <a:rPr lang="en-US" b="1" dirty="0"/>
              <a:t>Financial Planning</a:t>
            </a:r>
          </a:p>
          <a:p>
            <a:pPr marL="354330">
              <a:spcBef>
                <a:spcPts val="480"/>
              </a:spcBef>
              <a:buClr>
                <a:srgbClr val="AC0000"/>
              </a:buClr>
              <a:defRPr/>
            </a:pPr>
            <a:r>
              <a:rPr lang="en-US" dirty="0"/>
              <a:t>Investing</a:t>
            </a:r>
          </a:p>
          <a:p>
            <a:pPr marL="354330">
              <a:spcBef>
                <a:spcPts val="480"/>
              </a:spcBef>
              <a:buClr>
                <a:srgbClr val="AC0000"/>
              </a:buClr>
              <a:defRPr/>
            </a:pPr>
            <a:r>
              <a:rPr lang="en-US" dirty="0"/>
              <a:t>Retirement planning</a:t>
            </a:r>
          </a:p>
          <a:p>
            <a:pPr marL="354330">
              <a:spcBef>
                <a:spcPts val="480"/>
              </a:spcBef>
              <a:buClr>
                <a:srgbClr val="AC0000"/>
              </a:buClr>
              <a:defRPr/>
            </a:pPr>
            <a:r>
              <a:rPr lang="en-US" dirty="0"/>
              <a:t>Planning for college</a:t>
            </a:r>
          </a:p>
          <a:p>
            <a:pPr marL="354330">
              <a:spcBef>
                <a:spcPts val="480"/>
              </a:spcBef>
              <a:buClr>
                <a:srgbClr val="AC0000"/>
              </a:buClr>
              <a:defRPr/>
            </a:pPr>
            <a:r>
              <a:rPr lang="en-US" dirty="0" smtClean="0"/>
              <a:t>TSP/401K/Pensions</a:t>
            </a:r>
            <a:endParaRPr lang="en-US" dirty="0"/>
          </a:p>
          <a:p>
            <a:pPr marL="354330">
              <a:spcBef>
                <a:spcPts val="480"/>
              </a:spcBef>
              <a:buClr>
                <a:srgbClr val="AC0000"/>
              </a:buClr>
              <a:defRPr/>
            </a:pPr>
            <a:r>
              <a:rPr lang="en-US" dirty="0"/>
              <a:t>Traditional and </a:t>
            </a:r>
            <a:r>
              <a:rPr lang="en-US" dirty="0" smtClean="0"/>
              <a:t/>
            </a:r>
            <a:br>
              <a:rPr lang="en-US" dirty="0" smtClean="0"/>
            </a:br>
            <a:r>
              <a:rPr lang="en-US" dirty="0" smtClean="0"/>
              <a:t>ROTH </a:t>
            </a:r>
            <a:r>
              <a:rPr lang="en-US" dirty="0"/>
              <a:t>IRAs</a:t>
            </a:r>
          </a:p>
          <a:p>
            <a:pPr marL="354330">
              <a:spcBef>
                <a:spcPts val="480"/>
              </a:spcBef>
              <a:buClr>
                <a:srgbClr val="AC0000"/>
              </a:buClr>
              <a:defRPr/>
            </a:pPr>
            <a:r>
              <a:rPr lang="en-US" dirty="0"/>
              <a:t>Assistance in selecting a certified financial planner in the local community</a:t>
            </a:r>
          </a:p>
          <a:p>
            <a:pPr marL="354330">
              <a:spcBef>
                <a:spcPts val="480"/>
              </a:spcBef>
              <a:buClr>
                <a:srgbClr val="AC0000"/>
              </a:buClr>
              <a:defRPr/>
            </a:pPr>
            <a:r>
              <a:rPr lang="en-US" dirty="0"/>
              <a:t>Tax </a:t>
            </a:r>
            <a:r>
              <a:rPr lang="en-US" dirty="0" smtClean="0"/>
              <a:t>questions/Tax preparation</a:t>
            </a:r>
            <a:endParaRPr lang="en-US" dirty="0"/>
          </a:p>
        </p:txBody>
      </p:sp>
      <p:sp>
        <p:nvSpPr>
          <p:cNvPr id="2" name="Title"/>
          <p:cNvSpPr>
            <a:spLocks noGrp="1"/>
          </p:cNvSpPr>
          <p:nvPr>
            <p:ph type="ctrTitle"/>
          </p:nvPr>
        </p:nvSpPr>
        <p:spPr/>
        <p:txBody>
          <a:bodyPr/>
          <a:lstStyle/>
          <a:p>
            <a:r>
              <a:rPr lang="en-US" dirty="0" smtClean="0"/>
              <a:t>Financial Services</a:t>
            </a:r>
            <a:endParaRPr lang="en-US" dirty="0"/>
          </a:p>
        </p:txBody>
      </p:sp>
    </p:spTree>
    <p:extLst>
      <p:ext uri="{BB962C8B-B14F-4D97-AF65-F5344CB8AC3E}">
        <p14:creationId xmlns:p14="http://schemas.microsoft.com/office/powerpoint/2010/main" val="4202974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cNvSpPr>
            <a:spLocks noGrp="1"/>
          </p:cNvSpPr>
          <p:nvPr>
            <p:ph idx="1"/>
          </p:nvPr>
        </p:nvSpPr>
        <p:spPr>
          <a:prstGeom prst="rect">
            <a:avLst/>
          </a:prstGeom>
        </p:spPr>
        <p:txBody>
          <a:bodyPr/>
          <a:lstStyle/>
          <a:p>
            <a:pPr marL="0" indent="0">
              <a:buClr>
                <a:srgbClr val="AC0000"/>
              </a:buClr>
              <a:buNone/>
            </a:pPr>
            <a:r>
              <a:rPr lang="en-US" sz="2000" b="1" dirty="0" smtClean="0">
                <a:ea typeface="ＭＳ Ｐゴシック" charset="0"/>
              </a:rPr>
              <a:t>All financial services are conducted by one of the following:</a:t>
            </a:r>
          </a:p>
          <a:p>
            <a:pPr>
              <a:buClr>
                <a:srgbClr val="AC0000"/>
              </a:buClr>
            </a:pPr>
            <a:r>
              <a:rPr lang="en-US" sz="2000" dirty="0" smtClean="0">
                <a:ea typeface="ＭＳ Ｐゴシック" charset="0"/>
              </a:rPr>
              <a:t>Accredited </a:t>
            </a:r>
            <a:r>
              <a:rPr lang="en-US" sz="2000" dirty="0">
                <a:ea typeface="ＭＳ Ｐゴシック" charset="0"/>
              </a:rPr>
              <a:t>f</a:t>
            </a:r>
            <a:r>
              <a:rPr lang="en-US" sz="2000" dirty="0" smtClean="0">
                <a:ea typeface="ＭＳ Ｐゴシック" charset="0"/>
              </a:rPr>
              <a:t>inancial counselors</a:t>
            </a:r>
          </a:p>
          <a:p>
            <a:pPr>
              <a:buClr>
                <a:srgbClr val="AC0000"/>
              </a:buClr>
            </a:pPr>
            <a:r>
              <a:rPr lang="en-US" sz="2000" dirty="0" smtClean="0">
                <a:ea typeface="ＭＳ Ｐゴシック" charset="0"/>
              </a:rPr>
              <a:t>Certified credit counselors</a:t>
            </a:r>
          </a:p>
          <a:p>
            <a:pPr>
              <a:spcAft>
                <a:spcPts val="1800"/>
              </a:spcAft>
              <a:buClr>
                <a:srgbClr val="AC0000"/>
              </a:buClr>
            </a:pPr>
            <a:r>
              <a:rPr lang="en-US" sz="2000" dirty="0" smtClean="0">
                <a:ea typeface="ＭＳ Ｐゴシック" charset="0"/>
              </a:rPr>
              <a:t>Chartered financial consultants</a:t>
            </a:r>
            <a:endParaRPr lang="en-US" dirty="0" smtClean="0">
              <a:ea typeface="ＭＳ Ｐゴシック" charset="0"/>
            </a:endParaRPr>
          </a:p>
          <a:p>
            <a:pPr marL="0" indent="0">
              <a:buClr>
                <a:srgbClr val="AC0000"/>
              </a:buClr>
              <a:buNone/>
            </a:pPr>
            <a:r>
              <a:rPr lang="en-US" sz="2000" b="1" dirty="0" smtClean="0">
                <a:ea typeface="ＭＳ Ｐゴシック" charset="0"/>
              </a:rPr>
              <a:t>Military OneSource Certified Financial Planners:</a:t>
            </a:r>
          </a:p>
          <a:p>
            <a:pPr>
              <a:buClr>
                <a:srgbClr val="AC0000"/>
              </a:buClr>
            </a:pPr>
            <a:r>
              <a:rPr lang="en-US" sz="2000" dirty="0" smtClean="0">
                <a:ea typeface="ＭＳ Ｐゴシック" charset="0"/>
              </a:rPr>
              <a:t>Provide telephonic consultations that are approximately 45 minutes long</a:t>
            </a:r>
          </a:p>
          <a:p>
            <a:pPr>
              <a:buClr>
                <a:srgbClr val="AC0000"/>
              </a:buClr>
            </a:pPr>
            <a:r>
              <a:rPr lang="en-US" sz="2000" dirty="0" smtClean="0">
                <a:ea typeface="ＭＳ Ｐゴシック" charset="0"/>
              </a:rPr>
              <a:t>Are prohibited from making referrals to themselves, or to another fee-based work as a result of consultation</a:t>
            </a:r>
          </a:p>
          <a:p>
            <a:pPr>
              <a:buClr>
                <a:srgbClr val="AC0000"/>
              </a:buClr>
            </a:pPr>
            <a:r>
              <a:rPr lang="en-US" sz="2000" dirty="0" smtClean="0">
                <a:ea typeface="ＭＳ Ｐゴシック" charset="0"/>
              </a:rPr>
              <a:t>Are prohibited from making sales of products or services to clients served through the financial consultation program</a:t>
            </a:r>
            <a:endParaRPr lang="en-US" sz="2000" dirty="0">
              <a:ea typeface="ＭＳ Ｐゴシック" charset="0"/>
            </a:endParaRPr>
          </a:p>
        </p:txBody>
      </p:sp>
      <p:sp>
        <p:nvSpPr>
          <p:cNvPr id="3" name="Title"/>
          <p:cNvSpPr>
            <a:spLocks noGrp="1"/>
          </p:cNvSpPr>
          <p:nvPr>
            <p:ph type="ctrTitle"/>
          </p:nvPr>
        </p:nvSpPr>
        <p:spPr>
          <a:prstGeom prst="rect">
            <a:avLst/>
          </a:prstGeom>
        </p:spPr>
        <p:txBody>
          <a:bodyPr/>
          <a:lstStyle/>
          <a:p>
            <a:r>
              <a:rPr lang="en-US" dirty="0" smtClean="0"/>
              <a:t>Guidelines for Military OneSource Financial Services</a:t>
            </a:r>
            <a:endParaRPr lang="en-US" dirty="0"/>
          </a:p>
        </p:txBody>
      </p:sp>
    </p:spTree>
    <p:extLst>
      <p:ext uri="{BB962C8B-B14F-4D97-AF65-F5344CB8AC3E}">
        <p14:creationId xmlns:p14="http://schemas.microsoft.com/office/powerpoint/2010/main" val="1722182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cNvSpPr>
            <a:spLocks noGrp="1"/>
          </p:cNvSpPr>
          <p:nvPr>
            <p:ph idx="1"/>
          </p:nvPr>
        </p:nvSpPr>
        <p:spPr>
          <a:prstGeom prst="rect">
            <a:avLst/>
          </a:prstGeom>
        </p:spPr>
        <p:txBody>
          <a:bodyPr/>
          <a:lstStyle/>
          <a:p>
            <a:pPr>
              <a:buClr>
                <a:srgbClr val="AC0000"/>
              </a:buClr>
            </a:pPr>
            <a:r>
              <a:rPr lang="en-US" sz="2200" dirty="0">
                <a:ea typeface="ＭＳ Ｐゴシック" charset="0"/>
              </a:rPr>
              <a:t>Budgeting and general financial management</a:t>
            </a:r>
          </a:p>
          <a:p>
            <a:pPr>
              <a:buClr>
                <a:srgbClr val="AC0000"/>
              </a:buClr>
            </a:pPr>
            <a:r>
              <a:rPr lang="en-US" sz="2200" dirty="0">
                <a:ea typeface="ＭＳ Ｐゴシック" charset="0"/>
              </a:rPr>
              <a:t>Debt management</a:t>
            </a:r>
          </a:p>
          <a:p>
            <a:pPr lvl="1">
              <a:buClr>
                <a:srgbClr val="AC0000"/>
              </a:buClr>
            </a:pPr>
            <a:r>
              <a:rPr lang="en-US" dirty="0">
                <a:ea typeface="ＭＳ Ｐゴシック" charset="0"/>
              </a:rPr>
              <a:t>Establishing and restoring credit</a:t>
            </a:r>
          </a:p>
          <a:p>
            <a:pPr lvl="1">
              <a:buClr>
                <a:srgbClr val="AC0000"/>
              </a:buClr>
            </a:pPr>
            <a:r>
              <a:rPr lang="en-US" dirty="0">
                <a:ea typeface="ＭＳ Ｐゴシック" charset="0"/>
              </a:rPr>
              <a:t>Loan consolidation</a:t>
            </a:r>
          </a:p>
          <a:p>
            <a:pPr lvl="1">
              <a:buClr>
                <a:srgbClr val="AC0000"/>
              </a:buClr>
            </a:pPr>
            <a:r>
              <a:rPr lang="en-US" dirty="0">
                <a:ea typeface="ＭＳ Ｐゴシック" charset="0"/>
              </a:rPr>
              <a:t>Debt restructuring</a:t>
            </a:r>
          </a:p>
          <a:p>
            <a:pPr>
              <a:buClr>
                <a:srgbClr val="AC0000"/>
              </a:buClr>
            </a:pPr>
            <a:r>
              <a:rPr lang="en-US" sz="2200" dirty="0">
                <a:ea typeface="ＭＳ Ｐゴシック" charset="0"/>
              </a:rPr>
              <a:t>Housing</a:t>
            </a:r>
          </a:p>
          <a:p>
            <a:pPr lvl="1">
              <a:buClr>
                <a:srgbClr val="AC0000"/>
              </a:buClr>
            </a:pPr>
            <a:r>
              <a:rPr lang="en-US" dirty="0">
                <a:ea typeface="ＭＳ Ｐゴシック" charset="0"/>
              </a:rPr>
              <a:t>Home buying, </a:t>
            </a:r>
            <a:r>
              <a:rPr lang="en-US" dirty="0" smtClean="0">
                <a:ea typeface="ＭＳ Ｐゴシック" charset="0"/>
              </a:rPr>
              <a:t>mortgages and home </a:t>
            </a:r>
            <a:r>
              <a:rPr lang="en-US" dirty="0">
                <a:ea typeface="ＭＳ Ｐゴシック" charset="0"/>
              </a:rPr>
              <a:t>equity loans</a:t>
            </a:r>
          </a:p>
          <a:p>
            <a:pPr lvl="1">
              <a:buClr>
                <a:srgbClr val="AC0000"/>
              </a:buClr>
            </a:pPr>
            <a:r>
              <a:rPr lang="en-US" dirty="0">
                <a:ea typeface="ＭＳ Ｐゴシック" charset="0"/>
              </a:rPr>
              <a:t>Eviction and foreclosure prevention</a:t>
            </a:r>
          </a:p>
          <a:p>
            <a:pPr>
              <a:buClr>
                <a:srgbClr val="AC0000"/>
              </a:buClr>
            </a:pPr>
            <a:r>
              <a:rPr lang="en-US" sz="2200" dirty="0">
                <a:ea typeface="ＭＳ Ｐゴシック" charset="0"/>
              </a:rPr>
              <a:t>Military-specific financial matters</a:t>
            </a:r>
          </a:p>
          <a:p>
            <a:pPr>
              <a:buClr>
                <a:srgbClr val="AC0000"/>
              </a:buClr>
            </a:pPr>
            <a:r>
              <a:rPr lang="en-US" sz="2200" dirty="0">
                <a:ea typeface="ＭＳ Ｐゴシック" charset="0"/>
              </a:rPr>
              <a:t>Identity </a:t>
            </a:r>
            <a:r>
              <a:rPr lang="en-US" sz="2200" dirty="0" smtClean="0">
                <a:ea typeface="ＭＳ Ｐゴシック" charset="0"/>
              </a:rPr>
              <a:t>theft</a:t>
            </a:r>
            <a:endParaRPr lang="en-US" sz="2200" dirty="0">
              <a:ea typeface="ＭＳ Ｐゴシック" charset="0"/>
            </a:endParaRPr>
          </a:p>
        </p:txBody>
      </p:sp>
      <p:sp>
        <p:nvSpPr>
          <p:cNvPr id="3" name="Title 2"/>
          <p:cNvSpPr>
            <a:spLocks noGrp="1"/>
          </p:cNvSpPr>
          <p:nvPr>
            <p:ph type="ctrTitle"/>
          </p:nvPr>
        </p:nvSpPr>
        <p:spPr>
          <a:prstGeom prst="rect">
            <a:avLst/>
          </a:prstGeom>
        </p:spPr>
        <p:txBody>
          <a:bodyPr/>
          <a:lstStyle/>
          <a:p>
            <a:r>
              <a:rPr lang="en-US" dirty="0" smtClean="0"/>
              <a:t>Financial Counseling</a:t>
            </a:r>
            <a:endParaRPr lang="en-US" dirty="0"/>
          </a:p>
        </p:txBody>
      </p:sp>
    </p:spTree>
    <p:extLst>
      <p:ext uri="{BB962C8B-B14F-4D97-AF65-F5344CB8AC3E}">
        <p14:creationId xmlns:p14="http://schemas.microsoft.com/office/powerpoint/2010/main" val="1399881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prstGeom prst="rect">
            <a:avLst/>
          </a:prstGeom>
        </p:spPr>
        <p:txBody>
          <a:bodyPr/>
          <a:lstStyle/>
          <a:p>
            <a:pPr marL="514350" indent="-457200">
              <a:buClr>
                <a:srgbClr val="AC0000"/>
              </a:buClr>
            </a:pPr>
            <a:r>
              <a:rPr lang="en-US" sz="2600" dirty="0">
                <a:ea typeface="ＭＳ Ｐゴシック" charset="0"/>
              </a:rPr>
              <a:t>Investment options</a:t>
            </a:r>
          </a:p>
          <a:p>
            <a:pPr marL="857250" lvl="1">
              <a:buClr>
                <a:srgbClr val="AC0000"/>
              </a:buClr>
            </a:pPr>
            <a:r>
              <a:rPr lang="en-US" sz="2000" dirty="0">
                <a:ea typeface="ＭＳ Ｐゴシック" charset="0"/>
              </a:rPr>
              <a:t>Stocks, bonds, money markets, mutual </a:t>
            </a:r>
            <a:r>
              <a:rPr lang="en-US" sz="2000" dirty="0" smtClean="0">
                <a:ea typeface="ＭＳ Ｐゴシック" charset="0"/>
              </a:rPr>
              <a:t>funds and CDs</a:t>
            </a:r>
            <a:endParaRPr lang="en-US" sz="2000" dirty="0">
              <a:ea typeface="ＭＳ Ｐゴシック" charset="0"/>
            </a:endParaRPr>
          </a:p>
          <a:p>
            <a:pPr marL="857250" lvl="1">
              <a:buClr>
                <a:srgbClr val="AC0000"/>
              </a:buClr>
            </a:pPr>
            <a:r>
              <a:rPr lang="en-US" sz="2000" dirty="0">
                <a:ea typeface="ＭＳ Ｐゴシック" charset="0"/>
              </a:rPr>
              <a:t>Risk</a:t>
            </a:r>
          </a:p>
          <a:p>
            <a:pPr marL="857250" lvl="1">
              <a:buClr>
                <a:srgbClr val="AC0000"/>
              </a:buClr>
            </a:pPr>
            <a:r>
              <a:rPr lang="en-US" sz="2000" dirty="0">
                <a:ea typeface="ＭＳ Ｐゴシック" charset="0"/>
              </a:rPr>
              <a:t>E-trading</a:t>
            </a:r>
          </a:p>
          <a:p>
            <a:pPr>
              <a:buClr>
                <a:srgbClr val="AC0000"/>
              </a:buClr>
            </a:pPr>
            <a:r>
              <a:rPr lang="en-US" sz="2600" dirty="0">
                <a:ea typeface="ＭＳ Ｐゴシック" charset="0"/>
              </a:rPr>
              <a:t>Retirement</a:t>
            </a:r>
          </a:p>
          <a:p>
            <a:pPr>
              <a:buClr>
                <a:srgbClr val="AC0000"/>
              </a:buClr>
            </a:pPr>
            <a:r>
              <a:rPr lang="en-US" sz="2600" dirty="0">
                <a:ea typeface="ＭＳ Ｐゴシック" charset="0"/>
              </a:rPr>
              <a:t>Savings plans</a:t>
            </a:r>
          </a:p>
          <a:p>
            <a:pPr lvl="1">
              <a:buClr>
                <a:srgbClr val="AC0000"/>
              </a:buClr>
            </a:pPr>
            <a:r>
              <a:rPr lang="en-US" sz="2000" dirty="0" smtClean="0">
                <a:ea typeface="ＭＳ Ｐゴシック" charset="0"/>
              </a:rPr>
              <a:t>TSP, 401K, 457, 403B, traditional, Roth IRA and pensions</a:t>
            </a:r>
            <a:endParaRPr lang="en-US" sz="2000" dirty="0">
              <a:ea typeface="ＭＳ Ｐゴシック" charset="0"/>
            </a:endParaRPr>
          </a:p>
          <a:p>
            <a:pPr marL="514350" indent="-457200">
              <a:buClr>
                <a:srgbClr val="AC0000"/>
              </a:buClr>
            </a:pPr>
            <a:r>
              <a:rPr lang="en-US" sz="2600" dirty="0">
                <a:ea typeface="ＭＳ Ｐゴシック" charset="0"/>
              </a:rPr>
              <a:t>New parents and </a:t>
            </a:r>
            <a:r>
              <a:rPr lang="en-US" sz="2600" dirty="0" smtClean="0">
                <a:ea typeface="ＭＳ Ｐゴシック" charset="0"/>
              </a:rPr>
              <a:t>children’s </a:t>
            </a:r>
            <a:r>
              <a:rPr lang="en-US" sz="2600" dirty="0">
                <a:ea typeface="ＭＳ Ｐゴシック" charset="0"/>
              </a:rPr>
              <a:t>education</a:t>
            </a:r>
          </a:p>
          <a:p>
            <a:pPr marL="514350" indent="-457200">
              <a:buClr>
                <a:srgbClr val="AC0000"/>
              </a:buClr>
            </a:pPr>
            <a:r>
              <a:rPr lang="en-US" sz="2600" dirty="0">
                <a:ea typeface="ＭＳ Ｐゴシック" charset="0"/>
              </a:rPr>
              <a:t>Locating local </a:t>
            </a:r>
            <a:r>
              <a:rPr lang="en-US" sz="2600" dirty="0" smtClean="0">
                <a:ea typeface="ＭＳ Ｐゴシック" charset="0"/>
              </a:rPr>
              <a:t>certified </a:t>
            </a:r>
            <a:r>
              <a:rPr lang="en-US" sz="2600" dirty="0">
                <a:ea typeface="ＭＳ Ｐゴシック" charset="0"/>
              </a:rPr>
              <a:t>f</a:t>
            </a:r>
            <a:r>
              <a:rPr lang="en-US" sz="2600" dirty="0" smtClean="0">
                <a:ea typeface="ＭＳ Ｐゴシック" charset="0"/>
              </a:rPr>
              <a:t>inancial </a:t>
            </a:r>
            <a:r>
              <a:rPr lang="en-US" sz="2600" dirty="0">
                <a:ea typeface="ＭＳ Ｐゴシック" charset="0"/>
              </a:rPr>
              <a:t>p</a:t>
            </a:r>
            <a:r>
              <a:rPr lang="en-US" sz="2600" dirty="0" smtClean="0">
                <a:ea typeface="ＭＳ Ｐゴシック" charset="0"/>
              </a:rPr>
              <a:t>lanners </a:t>
            </a:r>
            <a:endParaRPr lang="en-US" sz="2600" dirty="0">
              <a:ea typeface="ＭＳ Ｐゴシック" charset="0"/>
            </a:endParaRPr>
          </a:p>
          <a:p>
            <a:pPr marL="0" indent="0">
              <a:buNone/>
            </a:pPr>
            <a:endParaRPr lang="en-US" sz="2600" dirty="0"/>
          </a:p>
        </p:txBody>
      </p:sp>
      <p:sp>
        <p:nvSpPr>
          <p:cNvPr id="4" name="Title 3"/>
          <p:cNvSpPr>
            <a:spLocks noGrp="1"/>
          </p:cNvSpPr>
          <p:nvPr>
            <p:ph type="ctrTitle"/>
          </p:nvPr>
        </p:nvSpPr>
        <p:spPr>
          <a:prstGeom prst="rect">
            <a:avLst/>
          </a:prstGeom>
        </p:spPr>
        <p:txBody>
          <a:bodyPr/>
          <a:lstStyle/>
          <a:p>
            <a:r>
              <a:rPr lang="en-US" dirty="0" smtClean="0"/>
              <a:t>Financial Planning</a:t>
            </a:r>
            <a:endParaRPr lang="en-US" dirty="0"/>
          </a:p>
        </p:txBody>
      </p:sp>
    </p:spTree>
    <p:extLst>
      <p:ext uri="{BB962C8B-B14F-4D97-AF65-F5344CB8AC3E}">
        <p14:creationId xmlns:p14="http://schemas.microsoft.com/office/powerpoint/2010/main" val="3658481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H&amp;R Block At Home® Web Site" descr="C:\Users\rcunningham\Desktop\SLIDE DECKS\Slide Deck Screen Shots\Financial Slide Deck\Financial- Slide 14\14SS3.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600874" y="3078078"/>
            <a:ext cx="2936428" cy="2388243"/>
          </a:xfrm>
          <a:prstGeom prst="rect">
            <a:avLst/>
          </a:prstGeom>
          <a:noFill/>
          <a:ln>
            <a:solidFill>
              <a:schemeClr val="bg1">
                <a:lumMod val="75000"/>
              </a:schemeClr>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27" name="Quick Links" descr="Close up of Quick Links"/>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138699" y="3078079"/>
            <a:ext cx="1363680" cy="2388243"/>
          </a:xfrm>
          <a:prstGeom prst="rect">
            <a:avLst/>
          </a:prstGeom>
          <a:noFill/>
          <a:ln>
            <a:solidFill>
              <a:schemeClr val="bg1">
                <a:lumMod val="75000"/>
              </a:schemeClr>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5" name="Quick Link Oval" descr="Circle showing Quick Link H&amp;R Block At Home® Free Tax Filing Service"/>
          <p:cNvSpPr/>
          <p:nvPr/>
        </p:nvSpPr>
        <p:spPr>
          <a:xfrm>
            <a:off x="4107240" y="3521159"/>
            <a:ext cx="1395139" cy="393363"/>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26" name="MOS Tax page" descr="Military OneSource Tax Page"/>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74310" y="3220512"/>
            <a:ext cx="3148277" cy="2245810"/>
          </a:xfrm>
          <a:prstGeom prst="rect">
            <a:avLst/>
          </a:prstGeom>
          <a:noFill/>
          <a:ln>
            <a:solidFill>
              <a:schemeClr val="bg1">
                <a:lumMod val="75000"/>
              </a:schemeClr>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4" name="MOS Log On Oval" descr="Log on to the Military One Source web site in the upper left corner of the page"/>
          <p:cNvSpPr/>
          <p:nvPr/>
        </p:nvSpPr>
        <p:spPr>
          <a:xfrm>
            <a:off x="3578569" y="3147187"/>
            <a:ext cx="531102" cy="204705"/>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Content"/>
          <p:cNvSpPr>
            <a:spLocks noGrp="1"/>
          </p:cNvSpPr>
          <p:nvPr>
            <p:ph idx="1"/>
          </p:nvPr>
        </p:nvSpPr>
        <p:spPr>
          <a:prstGeom prst="rect">
            <a:avLst/>
          </a:prstGeom>
        </p:spPr>
        <p:txBody>
          <a:bodyPr/>
          <a:lstStyle/>
          <a:p>
            <a:pPr>
              <a:buClr>
                <a:srgbClr val="AC0000"/>
              </a:buClr>
            </a:pPr>
            <a:r>
              <a:rPr lang="en-US" sz="2800" dirty="0">
                <a:latin typeface="Franklin Gothic Book" charset="0"/>
                <a:ea typeface="ＭＳ Ｐゴシック" charset="0"/>
              </a:rPr>
              <a:t>Access free H&amp;R Block at Home</a:t>
            </a:r>
            <a:r>
              <a:rPr lang="en-US" sz="2800" b="1" baseline="30000" dirty="0">
                <a:ea typeface="ＭＳ Ｐゴシック" charset="0"/>
              </a:rPr>
              <a:t>®</a:t>
            </a:r>
            <a:r>
              <a:rPr lang="en-US" sz="2800" dirty="0">
                <a:latin typeface="Franklin Gothic Book" charset="0"/>
                <a:ea typeface="ＭＳ Ｐゴシック" charset="0"/>
              </a:rPr>
              <a:t> tax filing product</a:t>
            </a:r>
          </a:p>
          <a:p>
            <a:pPr>
              <a:spcBef>
                <a:spcPts val="300"/>
              </a:spcBef>
              <a:buClr>
                <a:srgbClr val="AC0000"/>
              </a:buClr>
            </a:pPr>
            <a:r>
              <a:rPr lang="en-US" sz="2800" dirty="0">
                <a:latin typeface="Franklin Gothic Book" charset="0"/>
                <a:ea typeface="ＭＳ Ｐゴシック" charset="0"/>
              </a:rPr>
              <a:t>Electronic filing of federal and up to </a:t>
            </a:r>
            <a:r>
              <a:rPr lang="en-US" sz="2800" dirty="0" smtClean="0">
                <a:latin typeface="Franklin Gothic Book" charset="0"/>
                <a:ea typeface="ＭＳ Ｐゴシック" charset="0"/>
              </a:rPr>
              <a:t>three </a:t>
            </a:r>
            <a:r>
              <a:rPr lang="en-US" sz="2800" dirty="0">
                <a:latin typeface="Franklin Gothic Book" charset="0"/>
                <a:ea typeface="ＭＳ Ｐゴシック" charset="0"/>
              </a:rPr>
              <a:t>state </a:t>
            </a:r>
            <a:r>
              <a:rPr lang="en-US" sz="2800" dirty="0" smtClean="0">
                <a:latin typeface="Franklin Gothic Book" charset="0"/>
                <a:ea typeface="ＭＳ Ｐゴシック" charset="0"/>
              </a:rPr>
              <a:t>returns</a:t>
            </a:r>
            <a:endParaRPr lang="en-US" sz="2800" dirty="0">
              <a:latin typeface="Franklin Gothic Book" charset="0"/>
              <a:ea typeface="ＭＳ Ｐゴシック" charset="0"/>
            </a:endParaRPr>
          </a:p>
        </p:txBody>
      </p:sp>
      <p:sp>
        <p:nvSpPr>
          <p:cNvPr id="3" name="Title"/>
          <p:cNvSpPr>
            <a:spLocks noGrp="1"/>
          </p:cNvSpPr>
          <p:nvPr>
            <p:ph type="ctrTitle"/>
          </p:nvPr>
        </p:nvSpPr>
        <p:spPr>
          <a:prstGeom prst="rect">
            <a:avLst/>
          </a:prstGeom>
        </p:spPr>
        <p:txBody>
          <a:bodyPr/>
          <a:lstStyle/>
          <a:p>
            <a:r>
              <a:rPr lang="en-US" dirty="0" smtClean="0"/>
              <a:t>Tax Filing</a:t>
            </a:r>
            <a:endParaRPr lang="en-US" dirty="0"/>
          </a:p>
        </p:txBody>
      </p:sp>
    </p:spTree>
    <p:extLst>
      <p:ext uri="{BB962C8B-B14F-4D97-AF65-F5344CB8AC3E}">
        <p14:creationId xmlns:p14="http://schemas.microsoft.com/office/powerpoint/2010/main" val="1974835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prstGeom prst="rect">
            <a:avLst/>
          </a:prstGeom>
        </p:spPr>
        <p:txBody>
          <a:bodyPr/>
          <a:lstStyle/>
          <a:p>
            <a:pPr marL="457200" lvl="1" indent="-457200">
              <a:buClr>
                <a:srgbClr val="AC0000"/>
              </a:buClr>
              <a:buBlip>
                <a:blip r:embed="rId3"/>
              </a:buBlip>
            </a:pPr>
            <a:r>
              <a:rPr lang="en-US" sz="2400" dirty="0"/>
              <a:t>Federal tax filing requirements </a:t>
            </a:r>
          </a:p>
          <a:p>
            <a:pPr marL="457200" lvl="1" indent="-457200">
              <a:buClr>
                <a:srgbClr val="AC0000"/>
              </a:buClr>
              <a:buBlip>
                <a:blip r:embed="rId3"/>
              </a:buBlip>
            </a:pPr>
            <a:r>
              <a:rPr lang="en-US" sz="2400" dirty="0"/>
              <a:t>Allowable deductions</a:t>
            </a:r>
          </a:p>
          <a:p>
            <a:pPr marL="457200" lvl="1" indent="-457200">
              <a:buClr>
                <a:srgbClr val="AC0000"/>
              </a:buClr>
              <a:buBlip>
                <a:blip r:embed="rId3"/>
              </a:buBlip>
            </a:pPr>
            <a:r>
              <a:rPr lang="en-US" sz="2400" dirty="0"/>
              <a:t>Tax exemptions and tax credits</a:t>
            </a:r>
          </a:p>
          <a:p>
            <a:pPr marL="457200" lvl="1" indent="-457200">
              <a:buClr>
                <a:srgbClr val="AC0000"/>
              </a:buClr>
              <a:buBlip>
                <a:blip r:embed="rId3"/>
              </a:buBlip>
            </a:pPr>
            <a:r>
              <a:rPr lang="en-US" sz="2400" dirty="0"/>
              <a:t>IRA deductions</a:t>
            </a:r>
          </a:p>
          <a:p>
            <a:pPr marL="457200" lvl="1" indent="-457200">
              <a:buClr>
                <a:srgbClr val="AC0000"/>
              </a:buClr>
              <a:buBlip>
                <a:blip r:embed="rId3"/>
              </a:buBlip>
            </a:pPr>
            <a:r>
              <a:rPr lang="en-US" sz="2400" dirty="0"/>
              <a:t>W-2 and W-4 form</a:t>
            </a:r>
          </a:p>
          <a:p>
            <a:pPr marL="457200" lvl="1" indent="-457200">
              <a:buClr>
                <a:srgbClr val="AC0000"/>
              </a:buClr>
              <a:buBlip>
                <a:blip r:embed="rId3"/>
              </a:buBlip>
            </a:pPr>
            <a:r>
              <a:rPr lang="en-US" sz="2400" dirty="0"/>
              <a:t>Divorce taxation</a:t>
            </a:r>
          </a:p>
          <a:p>
            <a:pPr marL="457200" lvl="1" indent="-457200">
              <a:buClr>
                <a:srgbClr val="AC0000"/>
              </a:buClr>
              <a:buBlip>
                <a:blip r:embed="rId3"/>
              </a:buBlip>
            </a:pPr>
            <a:r>
              <a:rPr lang="en-US" sz="2400" dirty="0"/>
              <a:t>Capital gains</a:t>
            </a:r>
          </a:p>
          <a:p>
            <a:pPr marL="457200" lvl="1" indent="-457200">
              <a:buClr>
                <a:srgbClr val="AC0000"/>
              </a:buClr>
              <a:buBlip>
                <a:blip r:embed="rId3"/>
              </a:buBlip>
            </a:pPr>
            <a:r>
              <a:rPr lang="en-US" sz="2400" dirty="0"/>
              <a:t>Self-employment</a:t>
            </a:r>
          </a:p>
          <a:p>
            <a:pPr marL="457200" lvl="1" indent="-457200">
              <a:buClr>
                <a:srgbClr val="AC0000"/>
              </a:buClr>
              <a:buBlip>
                <a:blip r:embed="rId3"/>
              </a:buBlip>
            </a:pPr>
            <a:r>
              <a:rPr lang="en-US" sz="2400" dirty="0"/>
              <a:t>Filing extensions and </a:t>
            </a:r>
            <a:r>
              <a:rPr lang="en-US" sz="2400" dirty="0" smtClean="0"/>
              <a:t>deployment</a:t>
            </a:r>
            <a:endParaRPr lang="en-US" sz="2400" dirty="0"/>
          </a:p>
        </p:txBody>
      </p:sp>
      <p:sp>
        <p:nvSpPr>
          <p:cNvPr id="3" name="Title 2"/>
          <p:cNvSpPr>
            <a:spLocks noGrp="1"/>
          </p:cNvSpPr>
          <p:nvPr>
            <p:ph type="ctrTitle"/>
          </p:nvPr>
        </p:nvSpPr>
        <p:spPr>
          <a:prstGeom prst="rect">
            <a:avLst/>
          </a:prstGeom>
        </p:spPr>
        <p:txBody>
          <a:bodyPr/>
          <a:lstStyle/>
          <a:p>
            <a:r>
              <a:rPr lang="en-US" dirty="0" smtClean="0"/>
              <a:t>Tax Consultation</a:t>
            </a:r>
            <a:endParaRPr lang="en-US" dirty="0"/>
          </a:p>
        </p:txBody>
      </p:sp>
    </p:spTree>
    <p:extLst>
      <p:ext uri="{BB962C8B-B14F-4D97-AF65-F5344CB8AC3E}">
        <p14:creationId xmlns:p14="http://schemas.microsoft.com/office/powerpoint/2010/main" val="2906249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prstGeom prst="rect">
            <a:avLst/>
          </a:prstGeom>
        </p:spPr>
        <p:txBody>
          <a:bodyPr/>
          <a:lstStyle/>
          <a:p>
            <a:pPr>
              <a:spcAft>
                <a:spcPts val="300"/>
              </a:spcAft>
              <a:buClr>
                <a:srgbClr val="AC0000"/>
              </a:buClr>
            </a:pPr>
            <a:r>
              <a:rPr lang="en-US" dirty="0">
                <a:ea typeface="ＭＳ Ｐゴシック" charset="0"/>
              </a:rPr>
              <a:t>Military OneSource internal </a:t>
            </a:r>
            <a:r>
              <a:rPr lang="en-US" dirty="0" smtClean="0">
                <a:ea typeface="ＭＳ Ｐゴシック" charset="0"/>
              </a:rPr>
              <a:t>financial team</a:t>
            </a:r>
            <a:endParaRPr lang="en-US" dirty="0">
              <a:ea typeface="ＭＳ Ｐゴシック" charset="0"/>
            </a:endParaRPr>
          </a:p>
          <a:p>
            <a:pPr lvl="1">
              <a:spcAft>
                <a:spcPts val="300"/>
              </a:spcAft>
              <a:buClr>
                <a:srgbClr val="AC0000"/>
              </a:buClr>
            </a:pPr>
            <a:r>
              <a:rPr lang="en-US" dirty="0">
                <a:ea typeface="ＭＳ Ｐゴシック" charset="0"/>
              </a:rPr>
              <a:t>Accredited </a:t>
            </a:r>
            <a:r>
              <a:rPr lang="en-US" dirty="0" smtClean="0">
                <a:ea typeface="ＭＳ Ｐゴシック" charset="0"/>
              </a:rPr>
              <a:t>financial </a:t>
            </a:r>
            <a:r>
              <a:rPr lang="en-US" dirty="0">
                <a:ea typeface="ＭＳ Ｐゴシック" charset="0"/>
              </a:rPr>
              <a:t>c</a:t>
            </a:r>
            <a:r>
              <a:rPr lang="en-US" dirty="0" smtClean="0">
                <a:ea typeface="ＭＳ Ｐゴシック" charset="0"/>
              </a:rPr>
              <a:t>ounselors</a:t>
            </a:r>
            <a:r>
              <a:rPr lang="en-US" dirty="0">
                <a:ea typeface="ＭＳ Ｐゴシック" charset="0"/>
              </a:rPr>
              <a:t>, c</a:t>
            </a:r>
            <a:r>
              <a:rPr lang="en-US" dirty="0" smtClean="0">
                <a:ea typeface="ＭＳ Ｐゴシック" charset="0"/>
              </a:rPr>
              <a:t>ertified </a:t>
            </a:r>
            <a:r>
              <a:rPr lang="en-US" dirty="0">
                <a:ea typeface="ＭＳ Ｐゴシック" charset="0"/>
              </a:rPr>
              <a:t>c</a:t>
            </a:r>
            <a:r>
              <a:rPr lang="en-US" dirty="0" smtClean="0">
                <a:ea typeface="ＭＳ Ｐゴシック" charset="0"/>
              </a:rPr>
              <a:t>redit </a:t>
            </a:r>
            <a:r>
              <a:rPr lang="en-US" dirty="0">
                <a:ea typeface="ＭＳ Ｐゴシック" charset="0"/>
              </a:rPr>
              <a:t>c</a:t>
            </a:r>
            <a:r>
              <a:rPr lang="en-US" dirty="0" smtClean="0">
                <a:ea typeface="ＭＳ Ｐゴシック" charset="0"/>
              </a:rPr>
              <a:t>ounselors</a:t>
            </a:r>
            <a:r>
              <a:rPr lang="en-US" dirty="0">
                <a:ea typeface="ＭＳ Ｐゴシック" charset="0"/>
              </a:rPr>
              <a:t>, c</a:t>
            </a:r>
            <a:r>
              <a:rPr lang="en-US" dirty="0" smtClean="0">
                <a:ea typeface="ＭＳ Ｐゴシック" charset="0"/>
              </a:rPr>
              <a:t>ertified </a:t>
            </a:r>
            <a:r>
              <a:rPr lang="en-US" dirty="0">
                <a:ea typeface="ＭＳ Ｐゴシック" charset="0"/>
              </a:rPr>
              <a:t>f</a:t>
            </a:r>
            <a:r>
              <a:rPr lang="en-US" dirty="0" smtClean="0">
                <a:ea typeface="ＭＳ Ｐゴシック" charset="0"/>
              </a:rPr>
              <a:t>inancial </a:t>
            </a:r>
            <a:r>
              <a:rPr lang="en-US" dirty="0">
                <a:ea typeface="ＭＳ Ｐゴシック" charset="0"/>
              </a:rPr>
              <a:t>p</a:t>
            </a:r>
            <a:r>
              <a:rPr lang="en-US" dirty="0" smtClean="0">
                <a:ea typeface="ＭＳ Ｐゴシック" charset="0"/>
              </a:rPr>
              <a:t>lanners </a:t>
            </a:r>
            <a:r>
              <a:rPr lang="en-US" dirty="0">
                <a:ea typeface="ＭＳ Ｐゴシック" charset="0"/>
              </a:rPr>
              <a:t>or </a:t>
            </a:r>
            <a:r>
              <a:rPr lang="en-US" dirty="0" smtClean="0">
                <a:ea typeface="ＭＳ Ｐゴシック" charset="0"/>
              </a:rPr>
              <a:t>chartered </a:t>
            </a:r>
            <a:r>
              <a:rPr lang="en-US" dirty="0">
                <a:ea typeface="ＭＳ Ｐゴシック" charset="0"/>
              </a:rPr>
              <a:t>f</a:t>
            </a:r>
            <a:r>
              <a:rPr lang="en-US" dirty="0" smtClean="0">
                <a:ea typeface="ＭＳ Ｐゴシック" charset="0"/>
              </a:rPr>
              <a:t>inancial </a:t>
            </a:r>
            <a:r>
              <a:rPr lang="en-US" dirty="0">
                <a:ea typeface="ＭＳ Ｐゴシック" charset="0"/>
              </a:rPr>
              <a:t>c</a:t>
            </a:r>
            <a:r>
              <a:rPr lang="en-US" dirty="0" smtClean="0">
                <a:ea typeface="ＭＳ Ｐゴシック" charset="0"/>
              </a:rPr>
              <a:t>onsultants </a:t>
            </a:r>
            <a:endParaRPr lang="en-US" dirty="0">
              <a:ea typeface="ＭＳ Ｐゴシック" charset="0"/>
            </a:endParaRPr>
          </a:p>
          <a:p>
            <a:pPr>
              <a:buClr>
                <a:srgbClr val="AC0000"/>
              </a:buClr>
            </a:pPr>
            <a:r>
              <a:rPr lang="en-US" dirty="0">
                <a:ea typeface="ＭＳ Ｐゴシック" charset="0"/>
              </a:rPr>
              <a:t>National Foundation for Credit </a:t>
            </a:r>
            <a:r>
              <a:rPr lang="en-US" dirty="0" smtClean="0">
                <a:ea typeface="ＭＳ Ｐゴシック" charset="0"/>
              </a:rPr>
              <a:t/>
            </a:r>
            <a:br>
              <a:rPr lang="en-US" dirty="0" smtClean="0">
                <a:ea typeface="ＭＳ Ｐゴシック" charset="0"/>
              </a:rPr>
            </a:br>
            <a:r>
              <a:rPr lang="en-US" dirty="0" smtClean="0">
                <a:ea typeface="ＭＳ Ｐゴシック" charset="0"/>
              </a:rPr>
              <a:t>Counseling partnership</a:t>
            </a:r>
            <a:endParaRPr lang="en-US" dirty="0">
              <a:ea typeface="ＭＳ Ｐゴシック" charset="0"/>
            </a:endParaRPr>
          </a:p>
        </p:txBody>
      </p:sp>
      <p:sp>
        <p:nvSpPr>
          <p:cNvPr id="3" name="Title 2"/>
          <p:cNvSpPr>
            <a:spLocks noGrp="1"/>
          </p:cNvSpPr>
          <p:nvPr>
            <p:ph type="ctrTitle"/>
          </p:nvPr>
        </p:nvSpPr>
        <p:spPr>
          <a:prstGeom prst="rect">
            <a:avLst/>
          </a:prstGeom>
        </p:spPr>
        <p:txBody>
          <a:bodyPr/>
          <a:lstStyle/>
          <a:p>
            <a:pPr>
              <a:defRPr/>
            </a:pPr>
            <a:r>
              <a:rPr lang="en-US" dirty="0"/>
              <a:t>Financial Services </a:t>
            </a:r>
            <a:r>
              <a:rPr lang="en-US" dirty="0" smtClean="0"/>
              <a:t>Team</a:t>
            </a:r>
            <a:r>
              <a:rPr lang="en-US" dirty="0"/>
              <a:t> </a:t>
            </a:r>
            <a:r>
              <a:rPr lang="en-US" dirty="0" smtClean="0"/>
              <a:t>- Who </a:t>
            </a:r>
            <a:r>
              <a:rPr lang="en-US" dirty="0"/>
              <a:t>a</a:t>
            </a:r>
            <a:r>
              <a:rPr lang="en-US" dirty="0" smtClean="0"/>
              <a:t>re </a:t>
            </a:r>
            <a:r>
              <a:rPr lang="en-US" dirty="0"/>
              <a:t>They</a:t>
            </a:r>
            <a:r>
              <a:rPr lang="en-US" dirty="0" smtClean="0"/>
              <a:t>?</a:t>
            </a:r>
            <a:endParaRPr lang="en-US" dirty="0"/>
          </a:p>
        </p:txBody>
      </p:sp>
      <p:pic>
        <p:nvPicPr>
          <p:cNvPr id="4" name="Picture 13" descr="Image of hands on a calculator"/>
          <p:cNvPicPr>
            <a:picLocks noChangeAspect="1" noChangeArrowheads="1"/>
          </p:cNvPicPr>
          <p:nvPr/>
        </p:nvPicPr>
        <p:blipFill>
          <a:blip r:embed="rId3" cstate="email">
            <a:extLst>
              <a:ext uri="{BEBA8EAE-BF5A-486C-A8C5-ECC9F3942E4B}">
                <a14:imgProps xmlns:a14="http://schemas.microsoft.com/office/drawing/2010/main">
                  <a14:imgLayer r:embed="rId4">
                    <a14:imgEffect>
                      <a14:colorTemperature colorTemp="7200"/>
                    </a14:imgEffect>
                    <a14:imgEffect>
                      <a14:saturation sat="66000"/>
                    </a14:imgEffect>
                  </a14:imgLayer>
                </a14:imgProps>
              </a:ext>
            </a:extLst>
          </a:blip>
          <a:srcRect/>
          <a:stretch>
            <a:fillRect/>
          </a:stretch>
        </p:blipFill>
        <p:spPr bwMode="auto">
          <a:xfrm>
            <a:off x="5894424" y="3833907"/>
            <a:ext cx="2693194" cy="2209800"/>
          </a:xfrm>
          <a:prstGeom prst="rect">
            <a:avLst/>
          </a:prstGeom>
          <a:ln>
            <a:noFill/>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620939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MOS drop down" descr="MOS Site drop down list for Military life heading menu item"/>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914495" y="2264229"/>
            <a:ext cx="3873492" cy="3016118"/>
          </a:xfrm>
          <a:prstGeom prst="rect">
            <a:avLst/>
          </a:prstGeom>
          <a:noFill/>
          <a:ln>
            <a:solidFill>
              <a:schemeClr val="bg1">
                <a:lumMod val="75000"/>
              </a:schemeClr>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5" name="Money Management Circle" descr="Circle over Money Management link on Military Life Drop Down"/>
          <p:cNvSpPr/>
          <p:nvPr/>
        </p:nvSpPr>
        <p:spPr>
          <a:xfrm>
            <a:off x="1956944" y="3181351"/>
            <a:ext cx="531102" cy="147638"/>
          </a:xfrm>
          <a:prstGeom prst="ellipse">
            <a:avLst/>
          </a:prstGeom>
          <a:noFill/>
          <a:ln w="127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54" name="MOS Money Management page" descr="MOS Money Management page screenshot"/>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266162" y="3187699"/>
            <a:ext cx="3956182" cy="2800124"/>
          </a:xfrm>
          <a:prstGeom prst="rect">
            <a:avLst/>
          </a:prstGeom>
          <a:noFill/>
          <a:ln>
            <a:solidFill>
              <a:schemeClr val="bg1">
                <a:lumMod val="75000"/>
              </a:schemeClr>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 name="Content"/>
          <p:cNvSpPr>
            <a:spLocks noGrp="1"/>
          </p:cNvSpPr>
          <p:nvPr>
            <p:ph idx="1"/>
          </p:nvPr>
        </p:nvSpPr>
        <p:spPr>
          <a:prstGeom prst="rect">
            <a:avLst/>
          </a:prstGeom>
        </p:spPr>
        <p:txBody>
          <a:bodyPr/>
          <a:lstStyle/>
          <a:p>
            <a:r>
              <a:rPr lang="en-US" dirty="0" smtClean="0">
                <a:cs typeface="Arial" pitchFamily="34" charset="0"/>
              </a:rPr>
              <a:t>Hover over the “military life topics” tab, and click the “money management” link.</a:t>
            </a:r>
            <a:endParaRPr lang="en-US" dirty="0">
              <a:cs typeface="Arial" pitchFamily="34" charset="0"/>
            </a:endParaRPr>
          </a:p>
        </p:txBody>
      </p:sp>
      <p:sp>
        <p:nvSpPr>
          <p:cNvPr id="3" name="Title"/>
          <p:cNvSpPr>
            <a:spLocks noGrp="1"/>
          </p:cNvSpPr>
          <p:nvPr>
            <p:ph type="ctrTitle"/>
          </p:nvPr>
        </p:nvSpPr>
        <p:spPr>
          <a:prstGeom prst="rect">
            <a:avLst/>
          </a:prstGeom>
        </p:spPr>
        <p:txBody>
          <a:bodyPr/>
          <a:lstStyle/>
          <a:p>
            <a:r>
              <a:rPr lang="en-US" dirty="0"/>
              <a:t>Accessing Financial </a:t>
            </a:r>
            <a:r>
              <a:rPr lang="en-US" dirty="0" smtClean="0"/>
              <a:t>Materials</a:t>
            </a:r>
            <a:endParaRPr lang="en-US" dirty="0"/>
          </a:p>
        </p:txBody>
      </p:sp>
    </p:spTree>
    <p:extLst>
      <p:ext uri="{BB962C8B-B14F-4D97-AF65-F5344CB8AC3E}">
        <p14:creationId xmlns:p14="http://schemas.microsoft.com/office/powerpoint/2010/main" val="837101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prstGeom prst="rect">
            <a:avLst/>
          </a:prstGeom>
        </p:spPr>
        <p:txBody>
          <a:bodyPr/>
          <a:lstStyle/>
          <a:p>
            <a:pPr>
              <a:buClr>
                <a:srgbClr val="AC0000"/>
              </a:buClr>
            </a:pPr>
            <a:r>
              <a:rPr lang="en-US" dirty="0">
                <a:solidFill>
                  <a:srgbClr val="000000"/>
                </a:solidFill>
                <a:ea typeface="ＭＳ Ｐゴシック" charset="0"/>
              </a:rPr>
              <a:t>Financial calculators</a:t>
            </a:r>
          </a:p>
          <a:p>
            <a:pPr lvl="1">
              <a:buClr>
                <a:srgbClr val="AC0000"/>
              </a:buClr>
            </a:pPr>
            <a:r>
              <a:rPr lang="en-US" dirty="0">
                <a:solidFill>
                  <a:srgbClr val="000000"/>
                </a:solidFill>
                <a:ea typeface="ＭＳ Ｐゴシック" charset="0"/>
              </a:rPr>
              <a:t>Home finance</a:t>
            </a:r>
          </a:p>
          <a:p>
            <a:pPr lvl="1">
              <a:buClr>
                <a:srgbClr val="AC0000"/>
              </a:buClr>
            </a:pPr>
            <a:r>
              <a:rPr lang="en-US" dirty="0">
                <a:solidFill>
                  <a:srgbClr val="000000"/>
                </a:solidFill>
                <a:ea typeface="ＭＳ Ｐゴシック" charset="0"/>
              </a:rPr>
              <a:t>Personal finance</a:t>
            </a:r>
          </a:p>
          <a:p>
            <a:pPr lvl="2">
              <a:buClr>
                <a:srgbClr val="AC0000"/>
              </a:buClr>
            </a:pPr>
            <a:r>
              <a:rPr lang="en-US" dirty="0">
                <a:solidFill>
                  <a:srgbClr val="000000"/>
                </a:solidFill>
                <a:latin typeface="Arial"/>
                <a:ea typeface="ＭＳ Ｐゴシック" charset="0"/>
                <a:cs typeface="Arial"/>
              </a:rPr>
              <a:t>Car buying</a:t>
            </a:r>
          </a:p>
          <a:p>
            <a:pPr lvl="2">
              <a:buClr>
                <a:srgbClr val="AC0000"/>
              </a:buClr>
            </a:pPr>
            <a:r>
              <a:rPr lang="en-US" dirty="0">
                <a:solidFill>
                  <a:srgbClr val="000000"/>
                </a:solidFill>
                <a:latin typeface="Arial"/>
                <a:ea typeface="ＭＳ Ｐゴシック" charset="0"/>
                <a:cs typeface="Arial"/>
              </a:rPr>
              <a:t>Saving for college </a:t>
            </a:r>
          </a:p>
          <a:p>
            <a:pPr lvl="1">
              <a:buClr>
                <a:srgbClr val="AC0000"/>
              </a:buClr>
            </a:pPr>
            <a:r>
              <a:rPr lang="en-US" dirty="0">
                <a:solidFill>
                  <a:srgbClr val="000000"/>
                </a:solidFill>
                <a:ea typeface="ＭＳ Ｐゴシック" charset="0"/>
              </a:rPr>
              <a:t>Retirement calculators</a:t>
            </a:r>
          </a:p>
          <a:p>
            <a:pPr lvl="1">
              <a:buClr>
                <a:srgbClr val="AC0000"/>
              </a:buClr>
            </a:pPr>
            <a:r>
              <a:rPr lang="en-US" dirty="0">
                <a:solidFill>
                  <a:srgbClr val="000000"/>
                </a:solidFill>
                <a:ea typeface="ＭＳ Ｐゴシック" charset="0"/>
              </a:rPr>
              <a:t>Investment (savings and earnings calculator</a:t>
            </a:r>
            <a:r>
              <a:rPr lang="en-US" dirty="0" smtClean="0">
                <a:solidFill>
                  <a:srgbClr val="000000"/>
                </a:solidFill>
                <a:ea typeface="ＭＳ Ｐゴシック" charset="0"/>
              </a:rPr>
              <a:t>)</a:t>
            </a:r>
            <a:endParaRPr lang="en-US" dirty="0">
              <a:solidFill>
                <a:srgbClr val="000000"/>
              </a:solidFill>
              <a:ea typeface="ＭＳ Ｐゴシック" charset="0"/>
            </a:endParaRPr>
          </a:p>
          <a:p>
            <a:pPr>
              <a:buClr>
                <a:srgbClr val="AC0000"/>
              </a:buClr>
            </a:pPr>
            <a:r>
              <a:rPr lang="en-US" dirty="0">
                <a:solidFill>
                  <a:srgbClr val="000000"/>
                </a:solidFill>
                <a:ea typeface="ＭＳ Ｐゴシック" charset="0"/>
              </a:rPr>
              <a:t>Financial audio and video tips</a:t>
            </a:r>
          </a:p>
          <a:p>
            <a:pPr>
              <a:buClr>
                <a:srgbClr val="AC0000"/>
              </a:buClr>
            </a:pPr>
            <a:r>
              <a:rPr lang="en-US" dirty="0" smtClean="0">
                <a:solidFill>
                  <a:srgbClr val="000000"/>
                </a:solidFill>
                <a:ea typeface="ＭＳ Ｐゴシック" charset="0"/>
              </a:rPr>
              <a:t>Money management Podcasts</a:t>
            </a:r>
            <a:endParaRPr lang="en-US" dirty="0">
              <a:solidFill>
                <a:srgbClr val="000000"/>
              </a:solidFill>
            </a:endParaRPr>
          </a:p>
        </p:txBody>
      </p:sp>
      <p:sp>
        <p:nvSpPr>
          <p:cNvPr id="3" name="Title 2"/>
          <p:cNvSpPr>
            <a:spLocks noGrp="1"/>
          </p:cNvSpPr>
          <p:nvPr>
            <p:ph type="ctrTitle"/>
          </p:nvPr>
        </p:nvSpPr>
        <p:spPr>
          <a:prstGeom prst="rect">
            <a:avLst/>
          </a:prstGeom>
        </p:spPr>
        <p:txBody>
          <a:bodyPr/>
          <a:lstStyle/>
          <a:p>
            <a:r>
              <a:rPr lang="en-US" dirty="0"/>
              <a:t>Financial Tools </a:t>
            </a:r>
          </a:p>
        </p:txBody>
      </p:sp>
      <p:pic>
        <p:nvPicPr>
          <p:cNvPr id="4" name="Picture 10" descr="Image of hand on calculator"/>
          <p:cNvPicPr>
            <a:picLocks noChangeAspect="1" noChangeArrowheads="1"/>
          </p:cNvPicPr>
          <p:nvPr/>
        </p:nvPicPr>
        <p:blipFill>
          <a:blip r:embed="rId3" cstate="email">
            <a:extLst/>
          </a:blip>
          <a:srcRect/>
          <a:stretch>
            <a:fillRect/>
          </a:stretch>
        </p:blipFill>
        <p:spPr bwMode="auto">
          <a:xfrm>
            <a:off x="6853232" y="1623015"/>
            <a:ext cx="1734386" cy="2168512"/>
          </a:xfrm>
          <a:prstGeom prst="rect">
            <a:avLst/>
          </a:prstGeom>
          <a:ln>
            <a:noFill/>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029046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ocial Media Hub Screenshot" descr="Screenshot of Military OneSource Social Media Hub Talking Points"/>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t="-1" b="15668"/>
          <a:stretch/>
        </p:blipFill>
        <p:spPr bwMode="auto">
          <a:xfrm>
            <a:off x="1680517" y="1301545"/>
            <a:ext cx="6568961" cy="4453128"/>
          </a:xfrm>
          <a:prstGeom prst="rect">
            <a:avLst/>
          </a:prstGeom>
          <a:ln w="6350" cap="sq">
            <a:solidFill>
              <a:schemeClr val="bg1">
                <a:lumMod val="75000"/>
              </a:schemeClr>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3" name="Title"/>
          <p:cNvSpPr>
            <a:spLocks noGrp="1"/>
          </p:cNvSpPr>
          <p:nvPr>
            <p:ph type="ctrTitle"/>
          </p:nvPr>
        </p:nvSpPr>
        <p:spPr/>
        <p:txBody>
          <a:bodyPr/>
          <a:lstStyle/>
          <a:p>
            <a:r>
              <a:rPr lang="en-US" dirty="0" smtClean="0"/>
              <a:t>Social Media Hub</a:t>
            </a:r>
            <a:endParaRPr lang="en-US" dirty="0"/>
          </a:p>
        </p:txBody>
      </p:sp>
    </p:spTree>
    <p:extLst>
      <p:ext uri="{BB962C8B-B14F-4D97-AF65-F5344CB8AC3E}">
        <p14:creationId xmlns:p14="http://schemas.microsoft.com/office/powerpoint/2010/main" val="2847956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cNvSpPr>
            <a:spLocks noGrp="1"/>
          </p:cNvSpPr>
          <p:nvPr>
            <p:ph idx="1"/>
          </p:nvPr>
        </p:nvSpPr>
        <p:spPr/>
        <p:txBody>
          <a:bodyPr/>
          <a:lstStyle/>
          <a:p>
            <a:r>
              <a:rPr lang="en-US" dirty="0"/>
              <a:t>Active duty, National Guard and </a:t>
            </a:r>
            <a:r>
              <a:rPr lang="en-US" dirty="0" smtClean="0"/>
              <a:t>reserve component service </a:t>
            </a:r>
            <a:r>
              <a:rPr lang="en-US" dirty="0"/>
              <a:t>members </a:t>
            </a:r>
          </a:p>
          <a:p>
            <a:r>
              <a:rPr lang="en-US" dirty="0"/>
              <a:t>Immediate family members</a:t>
            </a:r>
          </a:p>
          <a:p>
            <a:r>
              <a:rPr lang="en-US" dirty="0"/>
              <a:t>Coast Guard only when activated with the Navy</a:t>
            </a:r>
          </a:p>
          <a:p>
            <a:r>
              <a:rPr lang="en-US" dirty="0"/>
              <a:t>Civilian Expeditionary Workforce (when deployed)</a:t>
            </a:r>
          </a:p>
        </p:txBody>
      </p:sp>
      <p:sp>
        <p:nvSpPr>
          <p:cNvPr id="3" name="Title"/>
          <p:cNvSpPr>
            <a:spLocks noGrp="1"/>
          </p:cNvSpPr>
          <p:nvPr>
            <p:ph type="ctrTitle"/>
          </p:nvPr>
        </p:nvSpPr>
        <p:spPr/>
        <p:txBody>
          <a:bodyPr/>
          <a:lstStyle/>
          <a:p>
            <a:r>
              <a:rPr lang="en-US" dirty="0" smtClean="0"/>
              <a:t>General Eligibility</a:t>
            </a:r>
            <a:endParaRPr lang="en-US" dirty="0"/>
          </a:p>
        </p:txBody>
      </p:sp>
    </p:spTree>
    <p:extLst>
      <p:ext uri="{BB962C8B-B14F-4D97-AF65-F5344CB8AC3E}">
        <p14:creationId xmlns:p14="http://schemas.microsoft.com/office/powerpoint/2010/main" val="3838255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ALE Military &amp; Intellignece Collection" descr="GALE Military &amp; Intelligence Database"/>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6705598" y="4705596"/>
            <a:ext cx="1416050"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Culture Gems" descr="Culture Grams"/>
          <p:cNvPicPr>
            <a:picLocks noChangeAspect="1" noChangeArrowheads="1"/>
          </p:cNvPicPr>
          <p:nvPr/>
        </p:nvPicPr>
        <p:blipFill>
          <a:blip r:embed="rId4"/>
          <a:srcRect/>
          <a:stretch>
            <a:fillRect/>
          </a:stretch>
        </p:blipFill>
        <p:spPr bwMode="auto">
          <a:xfrm>
            <a:off x="4837110" y="4705596"/>
            <a:ext cx="1173165" cy="593800"/>
          </a:xfrm>
          <a:prstGeom prst="rect">
            <a:avLst/>
          </a:prstGeom>
          <a:noFill/>
        </p:spPr>
      </p:pic>
      <p:pic>
        <p:nvPicPr>
          <p:cNvPr id="3079" name="EBSCO host" descr="EBSCO host e Books"/>
          <p:cNvPicPr>
            <a:picLocks noChangeAspect="1" noChangeArrowheads="1"/>
          </p:cNvPicPr>
          <p:nvPr/>
        </p:nvPicPr>
        <p:blipFill>
          <a:blip r:embed="rId5"/>
          <a:srcRect/>
          <a:stretch>
            <a:fillRect/>
          </a:stretch>
        </p:blipFill>
        <p:spPr bwMode="auto">
          <a:xfrm>
            <a:off x="2934944" y="4696071"/>
            <a:ext cx="1285875" cy="593800"/>
          </a:xfrm>
          <a:prstGeom prst="rect">
            <a:avLst/>
          </a:prstGeom>
          <a:noFill/>
        </p:spPr>
      </p:pic>
      <p:pic>
        <p:nvPicPr>
          <p:cNvPr id="14" name="Heritage Quest" descr="HeritageQuest Online.">
            <a:hlinkClick r:id="rId6"/>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1085480" y="4696071"/>
            <a:ext cx="1292962"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eterson's DOD MWR Library" descr=" Peterson's DoD Education Resource Center.">
            <a:hlinkClick r:id="rId8"/>
          </p:cNvPr>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6410324" y="3781424"/>
            <a:ext cx="1381123"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Tutor.com" descr="Tutor.com"/>
          <p:cNvPicPr>
            <a:picLocks noChangeAspect="1" noChangeArrowheads="1"/>
          </p:cNvPicPr>
          <p:nvPr/>
        </p:nvPicPr>
        <p:blipFill>
          <a:blip r:embed="rId10"/>
          <a:srcRect/>
          <a:stretch>
            <a:fillRect/>
          </a:stretch>
        </p:blipFill>
        <p:spPr bwMode="auto">
          <a:xfrm>
            <a:off x="4620851" y="3898175"/>
            <a:ext cx="1389424" cy="597624"/>
          </a:xfrm>
          <a:prstGeom prst="rect">
            <a:avLst/>
          </a:prstGeom>
          <a:noFill/>
        </p:spPr>
      </p:pic>
      <p:pic>
        <p:nvPicPr>
          <p:cNvPr id="3075" name="OneClick Digital" descr="OneClick Digital"/>
          <p:cNvPicPr>
            <a:picLocks noChangeAspect="1" noChangeArrowheads="1"/>
          </p:cNvPicPr>
          <p:nvPr/>
        </p:nvPicPr>
        <p:blipFill>
          <a:blip r:embed="rId11"/>
          <a:srcRect/>
          <a:stretch>
            <a:fillRect/>
          </a:stretch>
        </p:blipFill>
        <p:spPr bwMode="auto">
          <a:xfrm>
            <a:off x="3334976" y="3838574"/>
            <a:ext cx="850065" cy="666750"/>
          </a:xfrm>
          <a:prstGeom prst="rect">
            <a:avLst/>
          </a:prstGeom>
          <a:noFill/>
        </p:spPr>
      </p:pic>
      <p:pic>
        <p:nvPicPr>
          <p:cNvPr id="3085" name="Tumble Books" descr="Tumble Books, e-books for e-kids"/>
          <p:cNvPicPr>
            <a:picLocks noChangeAspect="1" noChangeArrowheads="1"/>
          </p:cNvPicPr>
          <p:nvPr/>
        </p:nvPicPr>
        <p:blipFill>
          <a:blip r:embed="rId12"/>
          <a:srcRect/>
          <a:stretch>
            <a:fillRect/>
          </a:stretch>
        </p:blipFill>
        <p:spPr bwMode="auto">
          <a:xfrm>
            <a:off x="1479190" y="3838574"/>
            <a:ext cx="1455754" cy="657225"/>
          </a:xfrm>
          <a:prstGeom prst="rect">
            <a:avLst/>
          </a:prstGeom>
          <a:noFill/>
        </p:spPr>
      </p:pic>
      <p:pic>
        <p:nvPicPr>
          <p:cNvPr id="11" name="GALE Academic OneFile" descr="GALE Academic One File"/>
          <p:cNvPicPr>
            <a:picLocks noChangeAspect="1"/>
          </p:cNvPicPr>
          <p:nvPr/>
        </p:nvPicPr>
        <p:blipFill>
          <a:blip r:embed="rId13">
            <a:extLst>
              <a:ext uri="{28A0092B-C50C-407E-A947-70E740481C1C}">
                <a14:useLocalDpi xmlns:a14="http://schemas.microsoft.com/office/drawing/2010/main"/>
              </a:ext>
            </a:extLst>
          </a:blip>
          <a:srcRect/>
          <a:stretch>
            <a:fillRect/>
          </a:stretch>
        </p:blipFill>
        <p:spPr bwMode="auto">
          <a:xfrm>
            <a:off x="6562723" y="2872727"/>
            <a:ext cx="1416050"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Safari Books Online" descr="Safari Books Online"/>
          <p:cNvPicPr>
            <a:picLocks noChangeAspect="1"/>
          </p:cNvPicPr>
          <p:nvPr/>
        </p:nvPicPr>
        <p:blipFill>
          <a:blip r:embed="rId14"/>
          <a:srcRect/>
          <a:stretch>
            <a:fillRect/>
          </a:stretch>
        </p:blipFill>
        <p:spPr bwMode="auto">
          <a:xfrm>
            <a:off x="4620851" y="2996552"/>
            <a:ext cx="1501775" cy="533400"/>
          </a:xfrm>
          <a:prstGeom prst="rect">
            <a:avLst/>
          </a:prstGeom>
          <a:noFill/>
          <a:ln w="9525">
            <a:noFill/>
            <a:miter lim="800000"/>
            <a:headEnd/>
            <a:tailEnd/>
          </a:ln>
          <a:effectLst>
            <a:outerShdw blurRad="50800" dist="50800" dir="5400000" algn="ctr" rotWithShape="0">
              <a:schemeClr val="bg1">
                <a:lumMod val="65000"/>
              </a:schemeClr>
            </a:outerShdw>
          </a:effectLst>
        </p:spPr>
      </p:pic>
      <p:pic>
        <p:nvPicPr>
          <p:cNvPr id="5" name="GALE Career Trainsitions" descr="GALE Career Transitions"/>
          <p:cNvPicPr>
            <a:picLocks noChangeAspect="1" noChangeArrowheads="1"/>
          </p:cNvPicPr>
          <p:nvPr/>
        </p:nvPicPr>
        <p:blipFill>
          <a:blip r:embed="rId15"/>
          <a:srcRect/>
          <a:stretch>
            <a:fillRect/>
          </a:stretch>
        </p:blipFill>
        <p:spPr bwMode="auto">
          <a:xfrm>
            <a:off x="2724150" y="2872727"/>
            <a:ext cx="1562100" cy="666749"/>
          </a:xfrm>
          <a:prstGeom prst="rect">
            <a:avLst/>
          </a:prstGeom>
          <a:noFill/>
        </p:spPr>
      </p:pic>
      <p:pic>
        <p:nvPicPr>
          <p:cNvPr id="8" name="GALE Kids InfoBits" descr="GALE Kids InfoBits"/>
          <p:cNvPicPr>
            <a:picLocks noChangeAspect="1"/>
          </p:cNvPicPr>
          <p:nvPr/>
        </p:nvPicPr>
        <p:blipFill>
          <a:blip r:embed="rId16">
            <a:extLst>
              <a:ext uri="{28A0092B-C50C-407E-A947-70E740481C1C}">
                <a14:useLocalDpi xmlns:a14="http://schemas.microsoft.com/office/drawing/2010/main"/>
              </a:ext>
            </a:extLst>
          </a:blip>
          <a:srcRect/>
          <a:stretch>
            <a:fillRect/>
          </a:stretch>
        </p:blipFill>
        <p:spPr bwMode="auto">
          <a:xfrm>
            <a:off x="962392" y="2872727"/>
            <a:ext cx="1416050"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6" name="Master File" descr="Master File"/>
          <p:cNvPicPr>
            <a:picLocks noChangeAspect="1" noChangeArrowheads="1"/>
          </p:cNvPicPr>
          <p:nvPr/>
        </p:nvPicPr>
        <p:blipFill>
          <a:blip r:embed="rId17"/>
          <a:srcRect/>
          <a:stretch>
            <a:fillRect/>
          </a:stretch>
        </p:blipFill>
        <p:spPr bwMode="auto">
          <a:xfrm>
            <a:off x="6562723" y="2082152"/>
            <a:ext cx="1228725" cy="597624"/>
          </a:xfrm>
          <a:prstGeom prst="rect">
            <a:avLst/>
          </a:prstGeom>
          <a:noFill/>
        </p:spPr>
      </p:pic>
      <p:pic>
        <p:nvPicPr>
          <p:cNvPr id="3080" name="Auto Repair Reference Center" descr="Auto Repair Reference Center"/>
          <p:cNvPicPr>
            <a:picLocks noChangeAspect="1" noChangeArrowheads="1"/>
          </p:cNvPicPr>
          <p:nvPr/>
        </p:nvPicPr>
        <p:blipFill>
          <a:blip r:embed="rId18"/>
          <a:srcRect/>
          <a:stretch>
            <a:fillRect/>
          </a:stretch>
        </p:blipFill>
        <p:spPr bwMode="auto">
          <a:xfrm>
            <a:off x="4962095" y="2082152"/>
            <a:ext cx="1267629" cy="597624"/>
          </a:xfrm>
          <a:prstGeom prst="rect">
            <a:avLst/>
          </a:prstGeom>
          <a:noFill/>
        </p:spPr>
      </p:pic>
      <p:pic>
        <p:nvPicPr>
          <p:cNvPr id="3081" name="Newsbank" descr="News Bank"/>
          <p:cNvPicPr>
            <a:picLocks noChangeAspect="1" noChangeArrowheads="1"/>
          </p:cNvPicPr>
          <p:nvPr/>
        </p:nvPicPr>
        <p:blipFill>
          <a:blip r:embed="rId19"/>
          <a:srcRect/>
          <a:stretch>
            <a:fillRect/>
          </a:stretch>
        </p:blipFill>
        <p:spPr bwMode="auto">
          <a:xfrm>
            <a:off x="3083778" y="2082152"/>
            <a:ext cx="1381123" cy="657225"/>
          </a:xfrm>
          <a:prstGeom prst="rect">
            <a:avLst/>
          </a:prstGeom>
          <a:noFill/>
        </p:spPr>
      </p:pic>
      <p:pic>
        <p:nvPicPr>
          <p:cNvPr id="3092" name="Morning Star" descr="Morningstar Investment Research Center"/>
          <p:cNvPicPr>
            <a:picLocks noChangeAspect="1" noChangeArrowheads="1"/>
          </p:cNvPicPr>
          <p:nvPr/>
        </p:nvPicPr>
        <p:blipFill>
          <a:blip r:embed="rId20"/>
          <a:srcRect/>
          <a:stretch>
            <a:fillRect/>
          </a:stretch>
        </p:blipFill>
        <p:spPr bwMode="auto">
          <a:xfrm>
            <a:off x="1355364" y="2082152"/>
            <a:ext cx="1244961" cy="597624"/>
          </a:xfrm>
          <a:prstGeom prst="rect">
            <a:avLst/>
          </a:prstGeom>
          <a:noFill/>
        </p:spPr>
      </p:pic>
      <p:sp>
        <p:nvSpPr>
          <p:cNvPr id="2" name="Content"/>
          <p:cNvSpPr>
            <a:spLocks noGrp="1"/>
          </p:cNvSpPr>
          <p:nvPr>
            <p:ph idx="1"/>
          </p:nvPr>
        </p:nvSpPr>
        <p:spPr>
          <a:xfrm>
            <a:off x="685800" y="1301544"/>
            <a:ext cx="7772400" cy="4203906"/>
          </a:xfrm>
        </p:spPr>
        <p:txBody>
          <a:bodyPr/>
          <a:lstStyle/>
          <a:p>
            <a:pPr marL="0" indent="0" algn="ctr">
              <a:buNone/>
            </a:pPr>
            <a:r>
              <a:rPr lang="en-US" dirty="0"/>
              <a:t>Audio books, e-books, </a:t>
            </a:r>
            <a:r>
              <a:rPr lang="en-US" dirty="0" smtClean="0"/>
              <a:t>research, tutoring, exam </a:t>
            </a:r>
            <a:r>
              <a:rPr lang="en-US" dirty="0"/>
              <a:t>prep, </a:t>
            </a:r>
            <a:r>
              <a:rPr lang="en-US" dirty="0" smtClean="0"/>
              <a:t>résumé </a:t>
            </a:r>
            <a:r>
              <a:rPr lang="en-US" dirty="0"/>
              <a:t>builder and more</a:t>
            </a:r>
            <a:r>
              <a:rPr lang="en-US" dirty="0" smtClean="0"/>
              <a:t>!</a:t>
            </a:r>
            <a:endParaRPr lang="en-US" sz="800" dirty="0">
              <a:solidFill>
                <a:srgbClr val="FFFFFF"/>
              </a:solidFill>
            </a:endParaRPr>
          </a:p>
          <a:p>
            <a:pPr marL="0" indent="0" algn="ctr">
              <a:buNone/>
            </a:pPr>
            <a:r>
              <a:rPr lang="en-US" sz="800" dirty="0" smtClean="0">
                <a:solidFill>
                  <a:srgbClr val="FFFFFF"/>
                </a:solidFill>
              </a:rPr>
              <a:t>Image of various online library resource logos</a:t>
            </a:r>
            <a:endParaRPr lang="en-US" sz="800" dirty="0">
              <a:solidFill>
                <a:srgbClr val="FFFFFF"/>
              </a:solidFill>
            </a:endParaRPr>
          </a:p>
        </p:txBody>
      </p:sp>
      <p:sp>
        <p:nvSpPr>
          <p:cNvPr id="3" name="Title"/>
          <p:cNvSpPr>
            <a:spLocks noGrp="1"/>
          </p:cNvSpPr>
          <p:nvPr>
            <p:ph type="ctrTitle"/>
          </p:nvPr>
        </p:nvSpPr>
        <p:spPr/>
        <p:txBody>
          <a:bodyPr/>
          <a:lstStyle/>
          <a:p>
            <a:r>
              <a:rPr lang="en-US" dirty="0" smtClean="0"/>
              <a:t>Online Library Resources</a:t>
            </a:r>
            <a:endParaRPr lang="en-US" dirty="0"/>
          </a:p>
        </p:txBody>
      </p:sp>
    </p:spTree>
    <p:extLst>
      <p:ext uri="{BB962C8B-B14F-4D97-AF65-F5344CB8AC3E}">
        <p14:creationId xmlns:p14="http://schemas.microsoft.com/office/powerpoint/2010/main" val="1495230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Interaction Content"/>
          <p:cNvSpPr/>
          <p:nvPr/>
        </p:nvSpPr>
        <p:spPr>
          <a:xfrm>
            <a:off x="4250196" y="4869572"/>
            <a:ext cx="3891718" cy="737536"/>
          </a:xfrm>
          <a:prstGeom prst="roundRect">
            <a:avLst/>
          </a:prstGeom>
          <a:gradFill flip="none" rotWithShape="1">
            <a:gsLst>
              <a:gs pos="0">
                <a:schemeClr val="bg1">
                  <a:lumMod val="85000"/>
                </a:schemeClr>
              </a:gs>
              <a:gs pos="100000">
                <a:schemeClr val="bg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spcBef>
                <a:spcPct val="50000"/>
              </a:spcBef>
            </a:pPr>
            <a:r>
              <a:rPr lang="en-US" dirty="0">
                <a:solidFill>
                  <a:srgbClr val="000000"/>
                </a:solidFill>
                <a:latin typeface="Arial"/>
                <a:cs typeface="Arial"/>
              </a:rPr>
              <a:t>Interaction with trained</a:t>
            </a:r>
            <a:br>
              <a:rPr lang="en-US" dirty="0">
                <a:solidFill>
                  <a:srgbClr val="000000"/>
                </a:solidFill>
                <a:latin typeface="Arial"/>
                <a:cs typeface="Arial"/>
              </a:rPr>
            </a:br>
            <a:r>
              <a:rPr lang="en-US" dirty="0">
                <a:solidFill>
                  <a:srgbClr val="000000"/>
                </a:solidFill>
                <a:latin typeface="Arial"/>
                <a:cs typeface="Arial"/>
              </a:rPr>
              <a:t>outreach professionals</a:t>
            </a:r>
          </a:p>
        </p:txBody>
      </p:sp>
      <p:pic>
        <p:nvPicPr>
          <p:cNvPr id="30" name="Interaction Icon" descr="Outreach Professional Icon"/>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14146" y="5011351"/>
            <a:ext cx="772946" cy="367773"/>
          </a:xfrm>
          <a:prstGeom prst="rect">
            <a:avLst/>
          </a:prstGeom>
        </p:spPr>
      </p:pic>
      <p:sp>
        <p:nvSpPr>
          <p:cNvPr id="38" name="Email Content"/>
          <p:cNvSpPr/>
          <p:nvPr/>
        </p:nvSpPr>
        <p:spPr>
          <a:xfrm>
            <a:off x="4250196" y="4001671"/>
            <a:ext cx="3891718" cy="737536"/>
          </a:xfrm>
          <a:prstGeom prst="roundRect">
            <a:avLst/>
          </a:prstGeom>
          <a:gradFill flip="none" rotWithShape="1">
            <a:gsLst>
              <a:gs pos="0">
                <a:schemeClr val="bg1">
                  <a:lumMod val="85000"/>
                </a:schemeClr>
              </a:gs>
              <a:gs pos="100000">
                <a:schemeClr val="bg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spcBef>
                <a:spcPct val="50000"/>
              </a:spcBef>
            </a:pPr>
            <a:r>
              <a:rPr lang="en-US" dirty="0">
                <a:solidFill>
                  <a:srgbClr val="000000"/>
                </a:solidFill>
                <a:latin typeface="Arial"/>
                <a:cs typeface="Arial"/>
              </a:rPr>
              <a:t>Email your questions</a:t>
            </a:r>
            <a:br>
              <a:rPr lang="en-US" dirty="0">
                <a:solidFill>
                  <a:srgbClr val="000000"/>
                </a:solidFill>
                <a:latin typeface="Arial"/>
                <a:cs typeface="Arial"/>
              </a:rPr>
            </a:br>
            <a:r>
              <a:rPr lang="en-US" dirty="0">
                <a:solidFill>
                  <a:srgbClr val="000000"/>
                </a:solidFill>
                <a:latin typeface="Arial"/>
                <a:cs typeface="Arial"/>
              </a:rPr>
              <a:t>to a consultant</a:t>
            </a:r>
          </a:p>
        </p:txBody>
      </p:sp>
      <p:pic>
        <p:nvPicPr>
          <p:cNvPr id="31" name="Email Icon" descr="Email Icon"/>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447851" y="4198664"/>
            <a:ext cx="492800" cy="354575"/>
          </a:xfrm>
          <a:prstGeom prst="rect">
            <a:avLst/>
          </a:prstGeom>
        </p:spPr>
      </p:pic>
      <p:sp>
        <p:nvSpPr>
          <p:cNvPr id="37" name="Mobile Content"/>
          <p:cNvSpPr/>
          <p:nvPr/>
        </p:nvSpPr>
        <p:spPr>
          <a:xfrm>
            <a:off x="4250196" y="3167094"/>
            <a:ext cx="3891718" cy="737536"/>
          </a:xfrm>
          <a:prstGeom prst="roundRect">
            <a:avLst/>
          </a:prstGeom>
          <a:gradFill flip="none" rotWithShape="1">
            <a:gsLst>
              <a:gs pos="0">
                <a:schemeClr val="bg1">
                  <a:lumMod val="85000"/>
                </a:schemeClr>
              </a:gs>
              <a:gs pos="100000">
                <a:schemeClr val="bg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dirty="0">
                <a:solidFill>
                  <a:srgbClr val="000000"/>
                </a:solidFill>
                <a:latin typeface="Arial"/>
                <a:cs typeface="Arial"/>
              </a:rPr>
              <a:t>m.MilitaryOneSource.mil</a:t>
            </a:r>
            <a:endParaRPr lang="en-US" dirty="0"/>
          </a:p>
        </p:txBody>
      </p:sp>
      <p:pic>
        <p:nvPicPr>
          <p:cNvPr id="6" name="Mobile Icon" descr="Mobile Icon"/>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512643" y="3259024"/>
            <a:ext cx="362392" cy="554246"/>
          </a:xfrm>
          <a:prstGeom prst="rect">
            <a:avLst/>
          </a:prstGeom>
        </p:spPr>
      </p:pic>
      <p:sp>
        <p:nvSpPr>
          <p:cNvPr id="36" name="WWW Content"/>
          <p:cNvSpPr/>
          <p:nvPr/>
        </p:nvSpPr>
        <p:spPr>
          <a:xfrm>
            <a:off x="4250196" y="2343956"/>
            <a:ext cx="3891718" cy="737536"/>
          </a:xfrm>
          <a:prstGeom prst="roundRect">
            <a:avLst/>
          </a:prstGeom>
          <a:gradFill flip="none" rotWithShape="1">
            <a:gsLst>
              <a:gs pos="0">
                <a:schemeClr val="bg1">
                  <a:lumMod val="85000"/>
                </a:schemeClr>
              </a:gs>
              <a:gs pos="100000">
                <a:schemeClr val="bg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spcBef>
                <a:spcPct val="50000"/>
              </a:spcBef>
              <a:defRPr/>
            </a:pPr>
            <a:r>
              <a:rPr lang="en-US" spc="50" dirty="0">
                <a:solidFill>
                  <a:prstClr val="black"/>
                </a:solidFill>
                <a:latin typeface="Arial"/>
                <a:cs typeface="Arial"/>
              </a:rPr>
              <a:t>MilitaryOneSource.mil</a:t>
            </a:r>
          </a:p>
        </p:txBody>
      </p:sp>
      <p:pic>
        <p:nvPicPr>
          <p:cNvPr id="28" name="WWW Icon" descr="World Wide Web Icon"/>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379788" y="2515357"/>
            <a:ext cx="633960" cy="422640"/>
          </a:xfrm>
          <a:prstGeom prst="rect">
            <a:avLst/>
          </a:prstGeom>
        </p:spPr>
      </p:pic>
      <p:sp>
        <p:nvSpPr>
          <p:cNvPr id="2" name="Telephone Content"/>
          <p:cNvSpPr/>
          <p:nvPr/>
        </p:nvSpPr>
        <p:spPr>
          <a:xfrm>
            <a:off x="4250196" y="1527111"/>
            <a:ext cx="3891718" cy="737536"/>
          </a:xfrm>
          <a:prstGeom prst="roundRect">
            <a:avLst/>
          </a:prstGeom>
          <a:gradFill flip="none" rotWithShape="1">
            <a:gsLst>
              <a:gs pos="0">
                <a:schemeClr val="bg1">
                  <a:lumMod val="85000"/>
                </a:schemeClr>
              </a:gs>
              <a:gs pos="100000">
                <a:schemeClr val="bg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spcBef>
                <a:spcPct val="50000"/>
              </a:spcBef>
            </a:pPr>
            <a:r>
              <a:rPr lang="en-US" dirty="0">
                <a:solidFill>
                  <a:srgbClr val="000000"/>
                </a:solidFill>
                <a:latin typeface="Arial"/>
                <a:cs typeface="Arial"/>
              </a:rPr>
              <a:t>Toll-Free telephone</a:t>
            </a:r>
            <a:br>
              <a:rPr lang="en-US" dirty="0">
                <a:solidFill>
                  <a:srgbClr val="000000"/>
                </a:solidFill>
                <a:latin typeface="Arial"/>
                <a:cs typeface="Arial"/>
              </a:rPr>
            </a:br>
            <a:r>
              <a:rPr lang="en-US" dirty="0">
                <a:solidFill>
                  <a:srgbClr val="000000"/>
                </a:solidFill>
                <a:latin typeface="Arial"/>
                <a:cs typeface="Arial"/>
              </a:rPr>
              <a:t>800-342-9647</a:t>
            </a:r>
          </a:p>
        </p:txBody>
      </p:sp>
      <p:pic>
        <p:nvPicPr>
          <p:cNvPr id="32" name="Telephone Icon" descr="Telephone Icon"/>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423790" y="1576616"/>
            <a:ext cx="506067" cy="611223"/>
          </a:xfrm>
          <a:prstGeom prst="rect">
            <a:avLst/>
          </a:prstGeom>
        </p:spPr>
      </p:pic>
      <p:sp>
        <p:nvSpPr>
          <p:cNvPr id="7" name="Content"/>
          <p:cNvSpPr>
            <a:spLocks noGrp="1"/>
          </p:cNvSpPr>
          <p:nvPr>
            <p:ph idx="1"/>
          </p:nvPr>
        </p:nvSpPr>
        <p:spPr>
          <a:xfrm>
            <a:off x="685800" y="1503683"/>
            <a:ext cx="3429000" cy="4010170"/>
          </a:xfrm>
        </p:spPr>
        <p:txBody>
          <a:bodyPr/>
          <a:lstStyle/>
          <a:p>
            <a:pPr marL="0" lvl="0" indent="0">
              <a:buNone/>
            </a:pPr>
            <a:r>
              <a:rPr lang="en-US" sz="1800" dirty="0">
                <a:solidFill>
                  <a:prstClr val="black"/>
                </a:solidFill>
              </a:rPr>
              <a:t>You can expect:</a:t>
            </a:r>
          </a:p>
          <a:p>
            <a:pPr lvl="0"/>
            <a:r>
              <a:rPr lang="en-US" sz="1800" dirty="0">
                <a:solidFill>
                  <a:prstClr val="black"/>
                </a:solidFill>
              </a:rPr>
              <a:t>24/7/365 worldwide access</a:t>
            </a:r>
          </a:p>
          <a:p>
            <a:pPr lvl="0"/>
            <a:r>
              <a:rPr lang="en-US" sz="1800" dirty="0">
                <a:solidFill>
                  <a:prstClr val="black"/>
                </a:solidFill>
              </a:rPr>
              <a:t>Master’s-level consultants to answer your questions</a:t>
            </a:r>
          </a:p>
          <a:p>
            <a:pPr lvl="0"/>
            <a:r>
              <a:rPr lang="en-US" sz="1800" dirty="0">
                <a:solidFill>
                  <a:prstClr val="black"/>
                </a:solidFill>
              </a:rPr>
              <a:t>Objective, experienced and caring people</a:t>
            </a:r>
          </a:p>
          <a:p>
            <a:pPr lvl="0"/>
            <a:r>
              <a:rPr lang="en-US" sz="1800" dirty="0">
                <a:solidFill>
                  <a:prstClr val="black"/>
                </a:solidFill>
              </a:rPr>
              <a:t>Up-to-date and useful information</a:t>
            </a:r>
          </a:p>
          <a:p>
            <a:pPr lvl="0"/>
            <a:r>
              <a:rPr lang="en-US" sz="1800" dirty="0">
                <a:solidFill>
                  <a:prstClr val="black"/>
                </a:solidFill>
              </a:rPr>
              <a:t>No cost</a:t>
            </a:r>
          </a:p>
          <a:p>
            <a:pPr lvl="0"/>
            <a:r>
              <a:rPr lang="en-US" sz="1800" dirty="0">
                <a:solidFill>
                  <a:prstClr val="black"/>
                </a:solidFill>
              </a:rPr>
              <a:t>A commitment to </a:t>
            </a:r>
            <a:r>
              <a:rPr lang="en-US" sz="1800" dirty="0" smtClean="0">
                <a:solidFill>
                  <a:prstClr val="black"/>
                </a:solidFill>
              </a:rPr>
              <a:t>quality</a:t>
            </a:r>
            <a:endParaRPr lang="en-US" sz="1800" dirty="0">
              <a:solidFill>
                <a:prstClr val="black"/>
              </a:solidFill>
            </a:endParaRPr>
          </a:p>
        </p:txBody>
      </p:sp>
      <p:sp>
        <p:nvSpPr>
          <p:cNvPr id="20" name="Title"/>
          <p:cNvSpPr>
            <a:spLocks noGrp="1"/>
          </p:cNvSpPr>
          <p:nvPr>
            <p:ph type="ctrTitle"/>
          </p:nvPr>
        </p:nvSpPr>
        <p:spPr/>
        <p:txBody>
          <a:bodyPr/>
          <a:lstStyle/>
          <a:p>
            <a:r>
              <a:rPr lang="en-US" dirty="0" smtClean="0"/>
              <a:t>Access</a:t>
            </a:r>
            <a:endParaRPr lang="en-US" dirty="0"/>
          </a:p>
        </p:txBody>
      </p:sp>
    </p:spTree>
    <p:extLst>
      <p:ext uri="{BB962C8B-B14F-4D97-AF65-F5344CB8AC3E}">
        <p14:creationId xmlns:p14="http://schemas.microsoft.com/office/powerpoint/2010/main" val="3338810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ctrTitle"/>
          </p:nvPr>
        </p:nvSpPr>
        <p:spPr/>
        <p:txBody>
          <a:bodyPr/>
          <a:lstStyle/>
          <a:p>
            <a:r>
              <a:rPr lang="en-US" dirty="0" smtClean="0"/>
              <a:t>Questions?</a:t>
            </a:r>
            <a:endParaRPr lang="en-US" dirty="0"/>
          </a:p>
        </p:txBody>
      </p:sp>
    </p:spTree>
    <p:extLst>
      <p:ext uri="{BB962C8B-B14F-4D97-AF65-F5344CB8AC3E}">
        <p14:creationId xmlns:p14="http://schemas.microsoft.com/office/powerpoint/2010/main" val="1236576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OS Logo" descr="Military OneSource logo" title="Military OneSource logo"/>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24107" y="570355"/>
            <a:ext cx="3298575" cy="3298575"/>
          </a:xfrm>
          <a:prstGeom prst="rect">
            <a:avLst/>
          </a:prstGeom>
        </p:spPr>
      </p:pic>
      <p:sp>
        <p:nvSpPr>
          <p:cNvPr id="6" name="Subtitle"/>
          <p:cNvSpPr>
            <a:spLocks noGrp="1"/>
          </p:cNvSpPr>
          <p:nvPr>
            <p:ph type="subTitle" idx="1"/>
          </p:nvPr>
        </p:nvSpPr>
        <p:spPr/>
        <p:txBody>
          <a:bodyPr/>
          <a:lstStyle/>
          <a:p>
            <a:r>
              <a:rPr lang="en-US" dirty="0" smtClean="0"/>
              <a:t>800-342-9647    MilitaryOneSource.mil</a:t>
            </a:r>
            <a:endParaRPr lang="en-US" dirty="0"/>
          </a:p>
        </p:txBody>
      </p:sp>
      <p:sp>
        <p:nvSpPr>
          <p:cNvPr id="5" name="Title"/>
          <p:cNvSpPr>
            <a:spLocks noGrp="1"/>
          </p:cNvSpPr>
          <p:nvPr>
            <p:ph type="ctrTitle"/>
          </p:nvPr>
        </p:nvSpPr>
        <p:spPr/>
        <p:txBody>
          <a:bodyPr/>
          <a:lstStyle/>
          <a:p>
            <a:r>
              <a:rPr lang="en-US" dirty="0" smtClean="0"/>
              <a:t>Call. Click. Connect.</a:t>
            </a:r>
            <a:endParaRPr lang="en-US" dirty="0"/>
          </a:p>
        </p:txBody>
      </p:sp>
    </p:spTree>
    <p:extLst>
      <p:ext uri="{BB962C8B-B14F-4D97-AF65-F5344CB8AC3E}">
        <p14:creationId xmlns:p14="http://schemas.microsoft.com/office/powerpoint/2010/main" val="2787907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cNvSpPr>
            <a:spLocks noGrp="1"/>
          </p:cNvSpPr>
          <p:nvPr>
            <p:ph idx="1"/>
          </p:nvPr>
        </p:nvSpPr>
        <p:spPr/>
        <p:txBody>
          <a:bodyPr/>
          <a:lstStyle/>
          <a:p>
            <a:pPr marL="0" indent="0">
              <a:buNone/>
            </a:pPr>
            <a:r>
              <a:rPr lang="en-US" dirty="0"/>
              <a:t>Privacy is protected</a:t>
            </a:r>
          </a:p>
          <a:p>
            <a:r>
              <a:rPr lang="en-US" dirty="0"/>
              <a:t>Your personal information will not be</a:t>
            </a:r>
          </a:p>
          <a:p>
            <a:pPr lvl="1"/>
            <a:r>
              <a:rPr lang="en-US" dirty="0"/>
              <a:t>Provided to the military or chain of command</a:t>
            </a:r>
          </a:p>
          <a:p>
            <a:pPr lvl="1"/>
            <a:r>
              <a:rPr lang="en-US" dirty="0"/>
              <a:t>Shared with family or friends</a:t>
            </a:r>
          </a:p>
          <a:p>
            <a:pPr lvl="1"/>
            <a:r>
              <a:rPr lang="en-US" dirty="0"/>
              <a:t>Released to other agencies</a:t>
            </a:r>
          </a:p>
          <a:p>
            <a:pPr marL="0" indent="0">
              <a:buNone/>
            </a:pPr>
            <a:r>
              <a:rPr lang="en-US" dirty="0"/>
              <a:t>Duty to Warn </a:t>
            </a:r>
          </a:p>
          <a:p>
            <a:r>
              <a:rPr lang="en-US" dirty="0"/>
              <a:t>Suspected family maltreatment (domestic violence, child or elder abuse/neglect) </a:t>
            </a:r>
          </a:p>
          <a:p>
            <a:r>
              <a:rPr lang="en-US" dirty="0"/>
              <a:t>Harm to self or others</a:t>
            </a:r>
          </a:p>
          <a:p>
            <a:r>
              <a:rPr lang="en-US" dirty="0"/>
              <a:t>Illegal activity</a:t>
            </a:r>
          </a:p>
        </p:txBody>
      </p:sp>
      <p:sp>
        <p:nvSpPr>
          <p:cNvPr id="3" name="Title"/>
          <p:cNvSpPr>
            <a:spLocks noGrp="1"/>
          </p:cNvSpPr>
          <p:nvPr>
            <p:ph type="ctrTitle"/>
          </p:nvPr>
        </p:nvSpPr>
        <p:spPr/>
        <p:txBody>
          <a:bodyPr/>
          <a:lstStyle/>
          <a:p>
            <a:r>
              <a:rPr lang="en-US" dirty="0" smtClean="0"/>
              <a:t>Private and Confidential</a:t>
            </a:r>
            <a:endParaRPr lang="en-US" dirty="0"/>
          </a:p>
        </p:txBody>
      </p:sp>
    </p:spTree>
    <p:extLst>
      <p:ext uri="{BB962C8B-B14F-4D97-AF65-F5344CB8AC3E}">
        <p14:creationId xmlns:p14="http://schemas.microsoft.com/office/powerpoint/2010/main" val="1731490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Connectors Group" descr="Group of powerpoint line connectors. To launch the Selection pane, press Alt, then H, then S, then L, and then P. Press the down arrow to 'Connectors Group'."/>
          <p:cNvGrpSpPr/>
          <p:nvPr/>
        </p:nvGrpSpPr>
        <p:grpSpPr>
          <a:xfrm>
            <a:off x="2524125" y="1907240"/>
            <a:ext cx="3952875" cy="2989263"/>
            <a:chOff x="2524125" y="1907240"/>
            <a:chExt cx="3952875" cy="2989263"/>
          </a:xfrm>
        </p:grpSpPr>
        <p:cxnSp>
          <p:nvCxnSpPr>
            <p:cNvPr id="5" name="Library Connector"/>
            <p:cNvCxnSpPr>
              <a:cxnSpLocks noChangeShapeType="1"/>
              <a:endCxn id="13" idx="1"/>
            </p:cNvCxnSpPr>
            <p:nvPr/>
          </p:nvCxnSpPr>
          <p:spPr bwMode="auto">
            <a:xfrm>
              <a:off x="3054350" y="2815290"/>
              <a:ext cx="2889250" cy="1168400"/>
            </a:xfrm>
            <a:prstGeom prst="line">
              <a:avLst/>
            </a:prstGeom>
            <a:noFill/>
            <a:ln w="9525" algn="ctr">
              <a:solidFill>
                <a:srgbClr val="ECC265"/>
              </a:solidFill>
              <a:round/>
              <a:headEnd/>
              <a:tailEnd/>
            </a:ln>
          </p:spPr>
        </p:cxnSp>
        <p:cxnSp>
          <p:nvCxnSpPr>
            <p:cNvPr id="6" name="Life transitions Connector"/>
            <p:cNvCxnSpPr>
              <a:cxnSpLocks noChangeShapeType="1"/>
              <a:stCxn id="19" idx="1"/>
            </p:cNvCxnSpPr>
            <p:nvPr/>
          </p:nvCxnSpPr>
          <p:spPr bwMode="auto">
            <a:xfrm rot="10800000" flipV="1">
              <a:off x="3049588" y="2812115"/>
              <a:ext cx="2909887" cy="1176338"/>
            </a:xfrm>
            <a:prstGeom prst="line">
              <a:avLst/>
            </a:prstGeom>
            <a:noFill/>
            <a:ln w="9525" algn="ctr">
              <a:solidFill>
                <a:srgbClr val="ECC265"/>
              </a:solidFill>
              <a:round/>
              <a:headEnd/>
              <a:tailEnd/>
            </a:ln>
          </p:spPr>
        </p:cxnSp>
        <p:cxnSp>
          <p:nvCxnSpPr>
            <p:cNvPr id="7" name="Career &amp; Education Connector"/>
            <p:cNvCxnSpPr>
              <a:cxnSpLocks noChangeShapeType="1"/>
              <a:endCxn id="14" idx="1"/>
            </p:cNvCxnSpPr>
            <p:nvPr/>
          </p:nvCxnSpPr>
          <p:spPr bwMode="auto">
            <a:xfrm rot="16200000" flipH="1">
              <a:off x="3334545" y="2576371"/>
              <a:ext cx="2341562" cy="1647825"/>
            </a:xfrm>
            <a:prstGeom prst="line">
              <a:avLst/>
            </a:prstGeom>
            <a:noFill/>
            <a:ln w="9525" algn="ctr">
              <a:solidFill>
                <a:srgbClr val="ECC265"/>
              </a:solidFill>
              <a:round/>
              <a:headEnd/>
              <a:tailEnd/>
            </a:ln>
          </p:spPr>
        </p:cxnSp>
        <p:cxnSp>
          <p:nvCxnSpPr>
            <p:cNvPr id="8" name="Special Needs Connector"/>
            <p:cNvCxnSpPr>
              <a:cxnSpLocks noChangeShapeType="1"/>
              <a:stCxn id="12" idx="1"/>
            </p:cNvCxnSpPr>
            <p:nvPr/>
          </p:nvCxnSpPr>
          <p:spPr bwMode="auto">
            <a:xfrm rot="10800000" flipV="1">
              <a:off x="3679825" y="2224740"/>
              <a:ext cx="1654175" cy="2349500"/>
            </a:xfrm>
            <a:prstGeom prst="line">
              <a:avLst/>
            </a:prstGeom>
            <a:noFill/>
            <a:ln w="9525" algn="ctr">
              <a:solidFill>
                <a:srgbClr val="ECC265"/>
              </a:solidFill>
              <a:round/>
              <a:headEnd/>
              <a:tailEnd/>
            </a:ln>
          </p:spPr>
        </p:cxnSp>
        <p:cxnSp>
          <p:nvCxnSpPr>
            <p:cNvPr id="9" name="Moving Connector"/>
            <p:cNvCxnSpPr>
              <a:cxnSpLocks noChangeShapeType="1"/>
              <a:endCxn id="21" idx="1"/>
            </p:cNvCxnSpPr>
            <p:nvPr/>
          </p:nvCxnSpPr>
          <p:spPr bwMode="auto">
            <a:xfrm flipV="1">
              <a:off x="2524125" y="3397903"/>
              <a:ext cx="3952875" cy="4762"/>
            </a:xfrm>
            <a:prstGeom prst="line">
              <a:avLst/>
            </a:prstGeom>
            <a:noFill/>
            <a:ln w="9525" algn="ctr">
              <a:solidFill>
                <a:srgbClr val="ECC265"/>
              </a:solidFill>
              <a:round/>
              <a:headEnd/>
              <a:tailEnd/>
            </a:ln>
          </p:spPr>
        </p:cxnSp>
        <p:cxnSp>
          <p:nvCxnSpPr>
            <p:cNvPr id="10" name="Non Medical Counseling Connector"/>
            <p:cNvCxnSpPr>
              <a:cxnSpLocks noChangeShapeType="1"/>
            </p:cNvCxnSpPr>
            <p:nvPr/>
          </p:nvCxnSpPr>
          <p:spPr bwMode="auto">
            <a:xfrm rot="16200000" flipH="1">
              <a:off x="2982118" y="3392347"/>
              <a:ext cx="2989263" cy="19050"/>
            </a:xfrm>
            <a:prstGeom prst="line">
              <a:avLst/>
            </a:prstGeom>
            <a:noFill/>
            <a:ln w="9525" algn="ctr">
              <a:solidFill>
                <a:srgbClr val="ECC265"/>
              </a:solidFill>
              <a:round/>
              <a:headEnd/>
              <a:tailEnd/>
            </a:ln>
          </p:spPr>
        </p:cxnSp>
      </p:grpSp>
      <p:sp>
        <p:nvSpPr>
          <p:cNvPr id="11" name="Non-Medical Counseling"/>
          <p:cNvSpPr>
            <a:spLocks noChangeArrowheads="1"/>
          </p:cNvSpPr>
          <p:nvPr/>
        </p:nvSpPr>
        <p:spPr bwMode="auto">
          <a:xfrm>
            <a:off x="2805113" y="4891740"/>
            <a:ext cx="3409950" cy="530225"/>
          </a:xfrm>
          <a:prstGeom prst="roundRect">
            <a:avLst>
              <a:gd name="adj" fmla="val 16667"/>
            </a:avLst>
          </a:prstGeom>
          <a:solidFill>
            <a:srgbClr val="ECC265"/>
          </a:solidFill>
          <a:ln w="9525">
            <a:noFill/>
            <a:round/>
            <a:headEnd/>
            <a:tailEnd/>
          </a:ln>
          <a:effectLst/>
          <a:extLst/>
        </p:spPr>
        <p:txBody>
          <a:bodyPr lIns="45720" rIns="45720" anchor="ctr"/>
          <a:lstStyle/>
          <a:p>
            <a:pPr algn="ctr" defTabSz="533400">
              <a:lnSpc>
                <a:spcPct val="90000"/>
              </a:lnSpc>
              <a:spcAft>
                <a:spcPct val="35000"/>
              </a:spcAft>
              <a:buClr>
                <a:srgbClr val="FF0000"/>
              </a:buClr>
            </a:pPr>
            <a:r>
              <a:rPr lang="en-US" sz="1400" dirty="0" smtClean="0">
                <a:solidFill>
                  <a:srgbClr val="000000"/>
                </a:solidFill>
                <a:latin typeface="Arial"/>
                <a:cs typeface="Arial"/>
              </a:rPr>
              <a:t>Non-Medical Counseling </a:t>
            </a:r>
            <a:endParaRPr lang="en-US" sz="1400" dirty="0">
              <a:solidFill>
                <a:srgbClr val="000000"/>
              </a:solidFill>
              <a:latin typeface="Arial"/>
              <a:cs typeface="Arial"/>
            </a:endParaRPr>
          </a:p>
        </p:txBody>
      </p:sp>
      <p:sp>
        <p:nvSpPr>
          <p:cNvPr id="16" name="Community Resources &amp; Referrals"/>
          <p:cNvSpPr>
            <a:spLocks noChangeArrowheads="1"/>
          </p:cNvSpPr>
          <p:nvPr/>
        </p:nvSpPr>
        <p:spPr bwMode="auto">
          <a:xfrm>
            <a:off x="2786063" y="1373840"/>
            <a:ext cx="3465512" cy="530225"/>
          </a:xfrm>
          <a:prstGeom prst="roundRect">
            <a:avLst>
              <a:gd name="adj" fmla="val 16667"/>
            </a:avLst>
          </a:prstGeom>
          <a:solidFill>
            <a:srgbClr val="ECC265"/>
          </a:solidFill>
          <a:ln w="9525">
            <a:noFill/>
            <a:round/>
            <a:headEnd/>
            <a:tailEnd/>
          </a:ln>
          <a:effectLst/>
          <a:extLst/>
        </p:spPr>
        <p:txBody>
          <a:bodyPr lIns="45720" rIns="45720" anchor="ctr"/>
          <a:lstStyle/>
          <a:p>
            <a:pPr algn="ctr" defTabSz="533400">
              <a:lnSpc>
                <a:spcPct val="90000"/>
              </a:lnSpc>
              <a:spcAft>
                <a:spcPct val="35000"/>
              </a:spcAft>
            </a:pPr>
            <a:r>
              <a:rPr lang="en-US" sz="1400" dirty="0">
                <a:latin typeface="Arial"/>
                <a:cs typeface="Arial"/>
              </a:rPr>
              <a:t>Community Resources &amp; Referrals</a:t>
            </a:r>
          </a:p>
        </p:txBody>
      </p:sp>
      <p:sp>
        <p:nvSpPr>
          <p:cNvPr id="14" name="Career &amp; Education"/>
          <p:cNvSpPr>
            <a:spLocks noChangeArrowheads="1"/>
          </p:cNvSpPr>
          <p:nvPr/>
        </p:nvSpPr>
        <p:spPr bwMode="auto">
          <a:xfrm>
            <a:off x="5330825" y="4305953"/>
            <a:ext cx="1874838" cy="530225"/>
          </a:xfrm>
          <a:prstGeom prst="roundRect">
            <a:avLst>
              <a:gd name="adj" fmla="val 16667"/>
            </a:avLst>
          </a:prstGeom>
          <a:solidFill>
            <a:srgbClr val="ECC265"/>
          </a:solidFill>
          <a:ln w="9525">
            <a:noFill/>
            <a:round/>
            <a:headEnd/>
            <a:tailEnd/>
          </a:ln>
          <a:effectLst/>
          <a:extLst/>
        </p:spPr>
        <p:txBody>
          <a:bodyPr lIns="45720" rIns="45720" anchor="ctr"/>
          <a:lstStyle/>
          <a:p>
            <a:pPr algn="ctr" defTabSz="533400">
              <a:lnSpc>
                <a:spcPct val="90000"/>
              </a:lnSpc>
              <a:spcAft>
                <a:spcPct val="35000"/>
              </a:spcAft>
            </a:pPr>
            <a:r>
              <a:rPr lang="en-US" sz="1400" dirty="0" smtClean="0">
                <a:solidFill>
                  <a:srgbClr val="000000"/>
                </a:solidFill>
                <a:latin typeface="Arial"/>
                <a:cs typeface="Arial"/>
              </a:rPr>
              <a:t>Career &amp; Education</a:t>
            </a:r>
            <a:endParaRPr lang="en-US" sz="1400" dirty="0">
              <a:solidFill>
                <a:srgbClr val="000000"/>
              </a:solidFill>
              <a:latin typeface="Arial"/>
              <a:cs typeface="Arial"/>
            </a:endParaRPr>
          </a:p>
        </p:txBody>
      </p:sp>
      <p:sp>
        <p:nvSpPr>
          <p:cNvPr id="20" name="Special Needs"/>
          <p:cNvSpPr>
            <a:spLocks noChangeArrowheads="1"/>
          </p:cNvSpPr>
          <p:nvPr/>
        </p:nvSpPr>
        <p:spPr bwMode="auto">
          <a:xfrm>
            <a:off x="1851025" y="4305953"/>
            <a:ext cx="1849438" cy="530225"/>
          </a:xfrm>
          <a:prstGeom prst="roundRect">
            <a:avLst>
              <a:gd name="adj" fmla="val 16667"/>
            </a:avLst>
          </a:prstGeom>
          <a:solidFill>
            <a:srgbClr val="ECC265"/>
          </a:solidFill>
          <a:ln w="9525">
            <a:noFill/>
            <a:round/>
            <a:headEnd/>
            <a:tailEnd/>
          </a:ln>
          <a:effectLst/>
          <a:extLst/>
        </p:spPr>
        <p:txBody>
          <a:bodyPr lIns="247650" tIns="247650" rIns="247650" bIns="247650" anchor="ctr"/>
          <a:lstStyle/>
          <a:p>
            <a:pPr algn="ctr" defTabSz="2889250">
              <a:lnSpc>
                <a:spcPct val="90000"/>
              </a:lnSpc>
              <a:spcAft>
                <a:spcPct val="35000"/>
              </a:spcAft>
            </a:pPr>
            <a:r>
              <a:rPr lang="en-US" sz="1400" dirty="0">
                <a:solidFill>
                  <a:srgbClr val="000000"/>
                </a:solidFill>
                <a:latin typeface="Arial"/>
                <a:cs typeface="Arial"/>
              </a:rPr>
              <a:t>Special Needs</a:t>
            </a:r>
          </a:p>
        </p:txBody>
      </p:sp>
      <p:sp>
        <p:nvSpPr>
          <p:cNvPr id="13" name="Libraries"/>
          <p:cNvSpPr>
            <a:spLocks noChangeArrowheads="1"/>
          </p:cNvSpPr>
          <p:nvPr/>
        </p:nvSpPr>
        <p:spPr bwMode="auto">
          <a:xfrm>
            <a:off x="5943600" y="3720165"/>
            <a:ext cx="1871663" cy="528638"/>
          </a:xfrm>
          <a:prstGeom prst="roundRect">
            <a:avLst>
              <a:gd name="adj" fmla="val 16667"/>
            </a:avLst>
          </a:prstGeom>
          <a:solidFill>
            <a:srgbClr val="ECC265"/>
          </a:solidFill>
          <a:ln w="9525">
            <a:noFill/>
            <a:round/>
            <a:headEnd/>
            <a:tailEnd/>
          </a:ln>
          <a:effectLst/>
          <a:extLst/>
        </p:spPr>
        <p:txBody>
          <a:bodyPr lIns="45720" rIns="45720" anchor="ctr"/>
          <a:lstStyle/>
          <a:p>
            <a:pPr algn="ctr" defTabSz="533400">
              <a:lnSpc>
                <a:spcPct val="90000"/>
              </a:lnSpc>
              <a:spcAft>
                <a:spcPct val="35000"/>
              </a:spcAft>
              <a:buClr>
                <a:srgbClr val="FF0000"/>
              </a:buClr>
            </a:pPr>
            <a:r>
              <a:rPr lang="en-US" sz="1400" dirty="0">
                <a:solidFill>
                  <a:srgbClr val="000000"/>
                </a:solidFill>
                <a:latin typeface="Arial"/>
                <a:cs typeface="Arial"/>
              </a:rPr>
              <a:t>Libraries</a:t>
            </a:r>
          </a:p>
        </p:txBody>
      </p:sp>
      <p:sp>
        <p:nvSpPr>
          <p:cNvPr id="18" name="Children &amp; Youth"/>
          <p:cNvSpPr>
            <a:spLocks noChangeArrowheads="1"/>
          </p:cNvSpPr>
          <p:nvPr/>
        </p:nvSpPr>
        <p:spPr bwMode="auto">
          <a:xfrm>
            <a:off x="1185863" y="3720165"/>
            <a:ext cx="1844675" cy="528638"/>
          </a:xfrm>
          <a:prstGeom prst="roundRect">
            <a:avLst>
              <a:gd name="adj" fmla="val 16667"/>
            </a:avLst>
          </a:prstGeom>
          <a:solidFill>
            <a:srgbClr val="ECC265"/>
          </a:solidFill>
          <a:ln w="9525">
            <a:noFill/>
            <a:round/>
            <a:headEnd/>
            <a:tailEnd/>
          </a:ln>
          <a:effectLst/>
          <a:extLst/>
        </p:spPr>
        <p:txBody>
          <a:bodyPr lIns="45720" rIns="45720" anchor="ctr"/>
          <a:lstStyle/>
          <a:p>
            <a:pPr algn="ctr" defTabSz="533400">
              <a:lnSpc>
                <a:spcPct val="90000"/>
              </a:lnSpc>
              <a:spcAft>
                <a:spcPct val="35000"/>
              </a:spcAft>
              <a:buClr>
                <a:srgbClr val="FF0000"/>
              </a:buClr>
            </a:pPr>
            <a:r>
              <a:rPr lang="en-US" sz="1400" dirty="0">
                <a:solidFill>
                  <a:srgbClr val="000000"/>
                </a:solidFill>
                <a:latin typeface="Arial"/>
                <a:cs typeface="Arial"/>
              </a:rPr>
              <a:t>Children &amp; Youth</a:t>
            </a:r>
          </a:p>
        </p:txBody>
      </p:sp>
      <p:sp>
        <p:nvSpPr>
          <p:cNvPr id="21" name="Moving"/>
          <p:cNvSpPr>
            <a:spLocks noChangeArrowheads="1"/>
          </p:cNvSpPr>
          <p:nvPr/>
        </p:nvSpPr>
        <p:spPr bwMode="auto">
          <a:xfrm>
            <a:off x="6477000" y="3132790"/>
            <a:ext cx="1871663" cy="530225"/>
          </a:xfrm>
          <a:prstGeom prst="roundRect">
            <a:avLst>
              <a:gd name="adj" fmla="val 16667"/>
            </a:avLst>
          </a:prstGeom>
          <a:solidFill>
            <a:srgbClr val="ECC265"/>
          </a:solidFill>
          <a:ln w="9525">
            <a:noFill/>
            <a:round/>
            <a:headEnd/>
            <a:tailEnd/>
          </a:ln>
          <a:effectLst/>
          <a:extLst/>
        </p:spPr>
        <p:txBody>
          <a:bodyPr lIns="45720" rIns="45720" anchor="ctr"/>
          <a:lstStyle/>
          <a:p>
            <a:pPr algn="ctr" defTabSz="533400">
              <a:lnSpc>
                <a:spcPct val="90000"/>
              </a:lnSpc>
              <a:spcAft>
                <a:spcPct val="35000"/>
              </a:spcAft>
            </a:pPr>
            <a:r>
              <a:rPr lang="en-US" sz="1400" dirty="0">
                <a:solidFill>
                  <a:srgbClr val="000000"/>
                </a:solidFill>
                <a:latin typeface="Arial"/>
                <a:cs typeface="Arial"/>
              </a:rPr>
              <a:t>Moving</a:t>
            </a:r>
          </a:p>
        </p:txBody>
      </p:sp>
      <p:sp>
        <p:nvSpPr>
          <p:cNvPr id="22" name="Relationships"/>
          <p:cNvSpPr>
            <a:spLocks noChangeArrowheads="1"/>
          </p:cNvSpPr>
          <p:nvPr/>
        </p:nvSpPr>
        <p:spPr bwMode="auto">
          <a:xfrm>
            <a:off x="685800" y="3132790"/>
            <a:ext cx="1871663" cy="530225"/>
          </a:xfrm>
          <a:prstGeom prst="roundRect">
            <a:avLst>
              <a:gd name="adj" fmla="val 16667"/>
            </a:avLst>
          </a:prstGeom>
          <a:solidFill>
            <a:srgbClr val="ECC265"/>
          </a:solidFill>
          <a:ln w="9525">
            <a:noFill/>
            <a:round/>
            <a:headEnd/>
            <a:tailEnd/>
          </a:ln>
          <a:effectLst/>
          <a:extLst/>
        </p:spPr>
        <p:txBody>
          <a:bodyPr lIns="45720" rIns="45720" anchor="ctr"/>
          <a:lstStyle/>
          <a:p>
            <a:pPr algn="ctr" defTabSz="533400">
              <a:lnSpc>
                <a:spcPct val="90000"/>
              </a:lnSpc>
              <a:spcAft>
                <a:spcPct val="35000"/>
              </a:spcAft>
              <a:buClr>
                <a:srgbClr val="FF0000"/>
              </a:buClr>
            </a:pPr>
            <a:r>
              <a:rPr lang="en-US" sz="1400" dirty="0">
                <a:solidFill>
                  <a:srgbClr val="000000"/>
                </a:solidFill>
                <a:latin typeface="Arial"/>
                <a:cs typeface="Arial"/>
              </a:rPr>
              <a:t>Relationships</a:t>
            </a:r>
          </a:p>
        </p:txBody>
      </p:sp>
      <p:sp>
        <p:nvSpPr>
          <p:cNvPr id="19" name="Life Transitions"/>
          <p:cNvSpPr>
            <a:spLocks noChangeArrowheads="1"/>
          </p:cNvSpPr>
          <p:nvPr/>
        </p:nvSpPr>
        <p:spPr bwMode="auto">
          <a:xfrm>
            <a:off x="5959475" y="2547003"/>
            <a:ext cx="1855788" cy="528637"/>
          </a:xfrm>
          <a:prstGeom prst="roundRect">
            <a:avLst>
              <a:gd name="adj" fmla="val 16667"/>
            </a:avLst>
          </a:prstGeom>
          <a:solidFill>
            <a:srgbClr val="ECC265"/>
          </a:solidFill>
          <a:ln w="9525">
            <a:noFill/>
            <a:round/>
            <a:headEnd/>
            <a:tailEnd/>
          </a:ln>
          <a:effectLst/>
          <a:extLst/>
        </p:spPr>
        <p:txBody>
          <a:bodyPr lIns="45720" rIns="45720" anchor="ctr"/>
          <a:lstStyle/>
          <a:p>
            <a:pPr algn="ctr" defTabSz="533400">
              <a:lnSpc>
                <a:spcPct val="90000"/>
              </a:lnSpc>
              <a:spcAft>
                <a:spcPct val="35000"/>
              </a:spcAft>
            </a:pPr>
            <a:r>
              <a:rPr lang="en-US" sz="1400" dirty="0" smtClean="0">
                <a:solidFill>
                  <a:srgbClr val="000000"/>
                </a:solidFill>
                <a:latin typeface="Arial"/>
                <a:cs typeface="Arial"/>
              </a:rPr>
              <a:t>Life Transitions</a:t>
            </a:r>
            <a:endParaRPr lang="en-US" sz="1400" dirty="0">
              <a:solidFill>
                <a:srgbClr val="000000"/>
              </a:solidFill>
              <a:latin typeface="Arial"/>
              <a:cs typeface="Arial"/>
            </a:endParaRPr>
          </a:p>
        </p:txBody>
      </p:sp>
      <p:sp>
        <p:nvSpPr>
          <p:cNvPr id="17" name="Health Coaching"/>
          <p:cNvSpPr>
            <a:spLocks noChangeArrowheads="1"/>
          </p:cNvSpPr>
          <p:nvPr/>
        </p:nvSpPr>
        <p:spPr bwMode="auto">
          <a:xfrm>
            <a:off x="1185863" y="2547003"/>
            <a:ext cx="1854200" cy="528637"/>
          </a:xfrm>
          <a:prstGeom prst="roundRect">
            <a:avLst>
              <a:gd name="adj" fmla="val 16667"/>
            </a:avLst>
          </a:prstGeom>
          <a:solidFill>
            <a:srgbClr val="ECC265"/>
          </a:solidFill>
          <a:ln w="9525">
            <a:noFill/>
            <a:round/>
            <a:headEnd/>
            <a:tailEnd/>
          </a:ln>
          <a:effectLst/>
          <a:extLst/>
        </p:spPr>
        <p:txBody>
          <a:bodyPr lIns="45720" rIns="45720" anchor="ctr"/>
          <a:lstStyle/>
          <a:p>
            <a:pPr algn="ctr" defTabSz="533400">
              <a:lnSpc>
                <a:spcPct val="90000"/>
              </a:lnSpc>
              <a:spcAft>
                <a:spcPct val="35000"/>
              </a:spcAft>
            </a:pPr>
            <a:r>
              <a:rPr lang="en-US" sz="1400" dirty="0">
                <a:latin typeface="Arial"/>
                <a:cs typeface="Arial"/>
              </a:rPr>
              <a:t>Health Coaching</a:t>
            </a:r>
          </a:p>
        </p:txBody>
      </p:sp>
      <p:sp>
        <p:nvSpPr>
          <p:cNvPr id="12" name="Deployment"/>
          <p:cNvSpPr>
            <a:spLocks noChangeArrowheads="1"/>
          </p:cNvSpPr>
          <p:nvPr/>
        </p:nvSpPr>
        <p:spPr bwMode="auto">
          <a:xfrm>
            <a:off x="5334000" y="1959628"/>
            <a:ext cx="1844675" cy="530225"/>
          </a:xfrm>
          <a:prstGeom prst="roundRect">
            <a:avLst>
              <a:gd name="adj" fmla="val 16667"/>
            </a:avLst>
          </a:prstGeom>
          <a:solidFill>
            <a:srgbClr val="ECC265"/>
          </a:solidFill>
          <a:ln w="9525">
            <a:noFill/>
            <a:round/>
            <a:headEnd/>
            <a:tailEnd/>
          </a:ln>
          <a:effectLst/>
          <a:extLst/>
        </p:spPr>
        <p:txBody>
          <a:bodyPr lIns="45720" rIns="45720" anchor="ctr"/>
          <a:lstStyle/>
          <a:p>
            <a:pPr algn="ctr" defTabSz="533400">
              <a:lnSpc>
                <a:spcPct val="90000"/>
              </a:lnSpc>
              <a:spcAft>
                <a:spcPct val="35000"/>
              </a:spcAft>
              <a:buClr>
                <a:srgbClr val="FF0000"/>
              </a:buClr>
            </a:pPr>
            <a:r>
              <a:rPr lang="en-US" sz="1400" dirty="0">
                <a:solidFill>
                  <a:srgbClr val="000000"/>
                </a:solidFill>
                <a:latin typeface="Arial"/>
                <a:cs typeface="Arial"/>
              </a:rPr>
              <a:t>Deployment</a:t>
            </a:r>
          </a:p>
        </p:txBody>
      </p:sp>
      <p:sp>
        <p:nvSpPr>
          <p:cNvPr id="15" name="Financial"/>
          <p:cNvSpPr>
            <a:spLocks noChangeArrowheads="1"/>
          </p:cNvSpPr>
          <p:nvPr/>
        </p:nvSpPr>
        <p:spPr bwMode="auto">
          <a:xfrm>
            <a:off x="1916113" y="1959628"/>
            <a:ext cx="1817687" cy="530225"/>
          </a:xfrm>
          <a:prstGeom prst="roundRect">
            <a:avLst>
              <a:gd name="adj" fmla="val 16667"/>
            </a:avLst>
          </a:prstGeom>
          <a:solidFill>
            <a:srgbClr val="ECC265"/>
          </a:solidFill>
          <a:ln w="9525">
            <a:noFill/>
            <a:round/>
            <a:headEnd/>
            <a:tailEnd/>
          </a:ln>
          <a:effectLst/>
          <a:extLst/>
        </p:spPr>
        <p:txBody>
          <a:bodyPr lIns="45720" rIns="45720" anchor="ctr"/>
          <a:lstStyle/>
          <a:p>
            <a:pPr algn="ctr" defTabSz="533400">
              <a:lnSpc>
                <a:spcPct val="90000"/>
              </a:lnSpc>
              <a:spcAft>
                <a:spcPct val="35000"/>
              </a:spcAft>
              <a:buClr>
                <a:srgbClr val="FF0000"/>
              </a:buClr>
            </a:pPr>
            <a:r>
              <a:rPr lang="en-US" sz="1400" dirty="0">
                <a:solidFill>
                  <a:srgbClr val="000000"/>
                </a:solidFill>
                <a:latin typeface="Arial"/>
                <a:cs typeface="Arial"/>
              </a:rPr>
              <a:t>Financial</a:t>
            </a:r>
          </a:p>
        </p:txBody>
      </p:sp>
      <p:pic>
        <p:nvPicPr>
          <p:cNvPr id="23" name="MOS Logo" descr="MOS Logo with several rays spreading out to group of text boxes"/>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auto">
          <a:xfrm>
            <a:off x="3738824" y="2674265"/>
            <a:ext cx="1456800" cy="1456800"/>
          </a:xfrm>
          <a:prstGeom prst="rect">
            <a:avLst/>
          </a:prstGeom>
          <a:solidFill>
            <a:schemeClr val="bg1"/>
          </a:solidFill>
          <a:ln>
            <a:solidFill>
              <a:schemeClr val="bg1">
                <a:lumMod val="65000"/>
              </a:schemeClr>
            </a:solidFill>
          </a:ln>
          <a:extLst/>
        </p:spPr>
      </p:pic>
      <p:sp>
        <p:nvSpPr>
          <p:cNvPr id="3" name="Title"/>
          <p:cNvSpPr>
            <a:spLocks noGrp="1"/>
          </p:cNvSpPr>
          <p:nvPr>
            <p:ph type="ctrTitle"/>
          </p:nvPr>
        </p:nvSpPr>
        <p:spPr/>
        <p:txBody>
          <a:bodyPr/>
          <a:lstStyle/>
          <a:p>
            <a:r>
              <a:rPr lang="en-US" dirty="0" smtClean="0"/>
              <a:t>Range of Support</a:t>
            </a:r>
            <a:endParaRPr lang="en-US" dirty="0"/>
          </a:p>
        </p:txBody>
      </p:sp>
    </p:spTree>
    <p:extLst>
      <p:ext uri="{BB962C8B-B14F-4D97-AF65-F5344CB8AC3E}">
        <p14:creationId xmlns:p14="http://schemas.microsoft.com/office/powerpoint/2010/main" val="2522842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Military Fam 2" descr="Military Family standing in front of home"/>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6912167" y="3995246"/>
            <a:ext cx="1454484" cy="1295399"/>
          </a:xfrm>
          <a:prstGeom prst="rect">
            <a:avLst/>
          </a:prstGeom>
          <a:noFill/>
          <a:ln w="6350">
            <a:solidFill>
              <a:schemeClr val="bg1">
                <a:lumMod val="75000"/>
              </a:schemeClr>
            </a:solid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7" name="Military Fam 1" descr="Military Family with child in man's arm."/>
          <p:cNvPicPr>
            <a:picLocks noChangeAspect="1" noChangeArrowheads="1"/>
          </p:cNvPicPr>
          <p:nvPr/>
        </p:nvPicPr>
        <p:blipFill>
          <a:blip r:embed="rId4" cstate="screen">
            <a:extLst>
              <a:ext uri="{28A0092B-C50C-407E-A947-70E740481C1C}">
                <a14:useLocalDpi xmlns:a14="http://schemas.microsoft.com/office/drawing/2010/main"/>
              </a:ext>
            </a:extLst>
          </a:blip>
          <a:stretch>
            <a:fillRect/>
          </a:stretch>
        </p:blipFill>
        <p:spPr bwMode="auto">
          <a:xfrm>
            <a:off x="5385627" y="4238445"/>
            <a:ext cx="1454484" cy="1295399"/>
          </a:xfrm>
          <a:prstGeom prst="rect">
            <a:avLst/>
          </a:prstGeom>
          <a:noFill/>
          <a:ln w="6350">
            <a:solidFill>
              <a:schemeClr val="bg1">
                <a:lumMod val="75000"/>
              </a:schemeClr>
            </a:solid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6" name="Group of Kids" descr="Three middle school age children sitting and smiling"/>
          <p:cNvPicPr>
            <a:picLocks noChangeAspect="1" noChangeArrowheads="1"/>
          </p:cNvPicPr>
          <p:nvPr/>
        </p:nvPicPr>
        <p:blipFill>
          <a:blip r:embed="rId5" cstate="screen">
            <a:extLst>
              <a:ext uri="{28A0092B-C50C-407E-A947-70E740481C1C}">
                <a14:useLocalDpi xmlns:a14="http://schemas.microsoft.com/office/drawing/2010/main"/>
              </a:ext>
            </a:extLst>
          </a:blip>
          <a:stretch>
            <a:fillRect/>
          </a:stretch>
        </p:blipFill>
        <p:spPr bwMode="auto">
          <a:xfrm>
            <a:off x="3859087" y="3995246"/>
            <a:ext cx="1454484" cy="1295399"/>
          </a:xfrm>
          <a:prstGeom prst="rect">
            <a:avLst/>
          </a:prstGeom>
          <a:noFill/>
          <a:ln w="6350">
            <a:solidFill>
              <a:schemeClr val="bg1">
                <a:lumMod val="75000"/>
              </a:schemeClr>
            </a:solid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5" name="Soldier" descr="Soldier smirking with his arms folded"/>
          <p:cNvPicPr>
            <a:picLocks noChangeAspect="1" noChangeArrowheads="1"/>
          </p:cNvPicPr>
          <p:nvPr/>
        </p:nvPicPr>
        <p:blipFill>
          <a:blip r:embed="rId6" cstate="screen">
            <a:extLst>
              <a:ext uri="{28A0092B-C50C-407E-A947-70E740481C1C}">
                <a14:useLocalDpi xmlns:a14="http://schemas.microsoft.com/office/drawing/2010/main"/>
              </a:ext>
            </a:extLst>
          </a:blip>
          <a:stretch>
            <a:fillRect/>
          </a:stretch>
        </p:blipFill>
        <p:spPr bwMode="auto">
          <a:xfrm>
            <a:off x="2332547" y="4238445"/>
            <a:ext cx="1454484" cy="1295399"/>
          </a:xfrm>
          <a:prstGeom prst="rect">
            <a:avLst/>
          </a:prstGeom>
          <a:noFill/>
          <a:ln w="6350">
            <a:solidFill>
              <a:schemeClr val="bg1">
                <a:lumMod val="75000"/>
              </a:schemeClr>
            </a:solid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 name="Woman" descr="Woman smiling with her arms folded"/>
          <p:cNvPicPr>
            <a:picLocks noChangeAspect="1" noChangeArrowheads="1"/>
          </p:cNvPicPr>
          <p:nvPr/>
        </p:nvPicPr>
        <p:blipFill>
          <a:blip r:embed="rId7" cstate="screen">
            <a:extLst>
              <a:ext uri="{28A0092B-C50C-407E-A947-70E740481C1C}">
                <a14:useLocalDpi xmlns:a14="http://schemas.microsoft.com/office/drawing/2010/main"/>
              </a:ext>
            </a:extLst>
          </a:blip>
          <a:stretch>
            <a:fillRect/>
          </a:stretch>
        </p:blipFill>
        <p:spPr bwMode="auto">
          <a:xfrm>
            <a:off x="806007" y="3995246"/>
            <a:ext cx="1454484" cy="1295400"/>
          </a:xfrm>
          <a:prstGeom prst="rect">
            <a:avLst/>
          </a:prstGeom>
          <a:noFill/>
          <a:ln w="6350">
            <a:solidFill>
              <a:schemeClr val="bg1">
                <a:lumMod val="75000"/>
              </a:schemeClr>
            </a:solid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3" name="Title"/>
          <p:cNvSpPr>
            <a:spLocks noGrp="1"/>
          </p:cNvSpPr>
          <p:nvPr>
            <p:ph type="ctrTitle"/>
          </p:nvPr>
        </p:nvSpPr>
        <p:spPr/>
        <p:txBody>
          <a:bodyPr/>
          <a:lstStyle/>
          <a:p>
            <a:r>
              <a:rPr lang="en-US" sz="3200" dirty="0"/>
              <a:t>Military OneSource: </a:t>
            </a:r>
            <a:r>
              <a:rPr lang="en-US" sz="3200" dirty="0" smtClean="0"/>
              <a:t/>
            </a:r>
            <a:br>
              <a:rPr lang="en-US" sz="3200" dirty="0" smtClean="0"/>
            </a:br>
            <a:r>
              <a:rPr lang="en-US" sz="3200" dirty="0" smtClean="0"/>
              <a:t>Something </a:t>
            </a:r>
            <a:r>
              <a:rPr lang="en-US" sz="3200" dirty="0"/>
              <a:t>for Everyone</a:t>
            </a:r>
          </a:p>
        </p:txBody>
      </p:sp>
      <p:sp>
        <p:nvSpPr>
          <p:cNvPr id="2" name="Content"/>
          <p:cNvSpPr>
            <a:spLocks noGrp="1"/>
          </p:cNvSpPr>
          <p:nvPr>
            <p:ph idx="1"/>
          </p:nvPr>
        </p:nvSpPr>
        <p:spPr/>
        <p:txBody>
          <a:bodyPr/>
          <a:lstStyle/>
          <a:p>
            <a:r>
              <a:rPr lang="en-US" dirty="0"/>
              <a:t>Did you know Military OneSource has…</a:t>
            </a:r>
          </a:p>
          <a:p>
            <a:pPr lvl="1"/>
            <a:r>
              <a:rPr lang="en-US" dirty="0"/>
              <a:t>Smart shopping tips (audio clips)</a:t>
            </a:r>
          </a:p>
          <a:p>
            <a:pPr lvl="1"/>
            <a:r>
              <a:rPr lang="en-US" dirty="0"/>
              <a:t>Planning for your golden years (video)</a:t>
            </a:r>
          </a:p>
          <a:p>
            <a:pPr lvl="1"/>
            <a:r>
              <a:rPr lang="en-US" dirty="0"/>
              <a:t>Connecting with your child (booklet)</a:t>
            </a:r>
          </a:p>
          <a:p>
            <a:pPr lvl="1"/>
            <a:r>
              <a:rPr lang="en-US" dirty="0"/>
              <a:t>Dealing with your stress (downloadable)</a:t>
            </a:r>
          </a:p>
          <a:p>
            <a:pPr lvl="1"/>
            <a:r>
              <a:rPr lang="en-US" dirty="0"/>
              <a:t>Disaster preparation (webinar</a:t>
            </a:r>
            <a:r>
              <a:rPr lang="en-US" dirty="0" smtClean="0"/>
              <a:t>)</a:t>
            </a:r>
            <a:endParaRPr lang="en-US" dirty="0"/>
          </a:p>
        </p:txBody>
      </p:sp>
    </p:spTree>
    <p:extLst>
      <p:ext uri="{BB962C8B-B14F-4D97-AF65-F5344CB8AC3E}">
        <p14:creationId xmlns:p14="http://schemas.microsoft.com/office/powerpoint/2010/main" val="931143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Military Installations Screenshot" descr="Screenshot of Military Installations web site"/>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85800" y="1806910"/>
            <a:ext cx="1828800" cy="1828800"/>
          </a:xfrm>
          <a:prstGeom prst="rect">
            <a:avLst/>
          </a:prstGeom>
          <a:ln>
            <a:solidFill>
              <a:schemeClr val="tx1"/>
            </a:solidFill>
          </a:ln>
        </p:spPr>
      </p:pic>
      <p:pic>
        <p:nvPicPr>
          <p:cNvPr id="5" name="Military Youth On the Move Screenshot" descr="Screenshot of Military Youth on the Move web site"/>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177004" y="1595654"/>
            <a:ext cx="1828800" cy="1828800"/>
          </a:xfrm>
          <a:prstGeom prst="rect">
            <a:avLst/>
          </a:prstGeom>
          <a:ln>
            <a:solidFill>
              <a:schemeClr val="tx1"/>
            </a:solidFill>
          </a:ln>
        </p:spPr>
      </p:pic>
      <p:pic>
        <p:nvPicPr>
          <p:cNvPr id="6" name="MSEP Screenshot" descr="Screenshot of MSEP Career Portal"/>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612231" y="1460533"/>
            <a:ext cx="1828800" cy="1828800"/>
          </a:xfrm>
          <a:prstGeom prst="rect">
            <a:avLst/>
          </a:prstGeom>
          <a:ln>
            <a:solidFill>
              <a:schemeClr val="tx1"/>
            </a:solidFill>
          </a:ln>
        </p:spPr>
      </p:pic>
      <p:pic>
        <p:nvPicPr>
          <p:cNvPr id="7" name="Plan My Deployment Screenshot" descr="Screenshot of Plan My Deployment"/>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5184880" y="1595654"/>
            <a:ext cx="1828800" cy="1828800"/>
          </a:xfrm>
          <a:prstGeom prst="rect">
            <a:avLst/>
          </a:prstGeom>
          <a:ln>
            <a:solidFill>
              <a:schemeClr val="tx1"/>
            </a:solidFill>
          </a:ln>
        </p:spPr>
      </p:pic>
      <p:pic>
        <p:nvPicPr>
          <p:cNvPr id="8" name="MOS Screenshot" descr="Screenshot of Military OneSource Plan My Move"/>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6629400" y="1806910"/>
            <a:ext cx="1828800" cy="1828800"/>
          </a:xfrm>
          <a:prstGeom prst="rect">
            <a:avLst/>
          </a:prstGeom>
          <a:ln>
            <a:solidFill>
              <a:schemeClr val="tx1"/>
            </a:solidFill>
          </a:ln>
        </p:spPr>
      </p:pic>
      <p:pic>
        <p:nvPicPr>
          <p:cNvPr id="12" name="eSAT Screenshot" descr="Screenshot of  eSponsorship Application and Training"/>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1905000" y="4114800"/>
            <a:ext cx="1828800" cy="1828800"/>
          </a:xfrm>
          <a:prstGeom prst="rect">
            <a:avLst/>
          </a:prstGeom>
          <a:ln>
            <a:solidFill>
              <a:schemeClr val="tx1"/>
            </a:solidFill>
          </a:ln>
        </p:spPr>
      </p:pic>
      <p:pic>
        <p:nvPicPr>
          <p:cNvPr id="19" name="SECO Screenshot" descr="MySECO Screenshot"/>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276600" y="3886200"/>
            <a:ext cx="1828800" cy="1828800"/>
          </a:xfrm>
          <a:prstGeom prst="rect">
            <a:avLst/>
          </a:prstGeom>
          <a:ln>
            <a:solidFill>
              <a:schemeClr val="tx1"/>
            </a:solidFill>
          </a:ln>
        </p:spPr>
      </p:pic>
      <p:pic>
        <p:nvPicPr>
          <p:cNvPr id="13" name="USA4 Screenshot" descr="Screenshot of USA4 Military and Families"/>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4455738" y="4143203"/>
            <a:ext cx="1828800" cy="1828800"/>
          </a:xfrm>
          <a:prstGeom prst="rect">
            <a:avLst/>
          </a:prstGeom>
          <a:ln>
            <a:solidFill>
              <a:schemeClr val="tx1"/>
            </a:solidFill>
          </a:ln>
        </p:spPr>
      </p:pic>
      <p:pic>
        <p:nvPicPr>
          <p:cNvPr id="14" name="Volunteer Education Screenshot" descr="Screenshot of Voluntary Education Programs"/>
          <p:cNvPicPr>
            <a:picLocks noChangeAspect="1"/>
          </p:cNvPicPr>
          <p:nvPr/>
        </p:nvPicPr>
        <p:blipFill rotWithShape="1">
          <a:blip r:embed="rId11" cstate="screen">
            <a:extLst>
              <a:ext uri="{28A0092B-C50C-407E-A947-70E740481C1C}">
                <a14:useLocalDpi xmlns:a14="http://schemas.microsoft.com/office/drawing/2010/main"/>
              </a:ext>
            </a:extLst>
          </a:blip>
          <a:srcRect t="-577"/>
          <a:stretch/>
        </p:blipFill>
        <p:spPr>
          <a:xfrm>
            <a:off x="6019800" y="3944082"/>
            <a:ext cx="1828800" cy="1828800"/>
          </a:xfrm>
          <a:prstGeom prst="rect">
            <a:avLst/>
          </a:prstGeom>
          <a:ln>
            <a:solidFill>
              <a:schemeClr val="tx1"/>
            </a:solidFill>
          </a:ln>
        </p:spPr>
      </p:pic>
      <p:sp>
        <p:nvSpPr>
          <p:cNvPr id="3" name="Title"/>
          <p:cNvSpPr>
            <a:spLocks noGrp="1"/>
          </p:cNvSpPr>
          <p:nvPr>
            <p:ph type="ctrTitle"/>
          </p:nvPr>
        </p:nvSpPr>
        <p:spPr/>
        <p:txBody>
          <a:bodyPr/>
          <a:lstStyle/>
          <a:p>
            <a:r>
              <a:rPr lang="en-US" dirty="0" smtClean="0"/>
              <a:t>Our Websites</a:t>
            </a:r>
            <a:endParaRPr lang="en-US" dirty="0"/>
          </a:p>
        </p:txBody>
      </p:sp>
    </p:spTree>
    <p:extLst>
      <p:ext uri="{BB962C8B-B14F-4D97-AF65-F5344CB8AC3E}">
        <p14:creationId xmlns:p14="http://schemas.microsoft.com/office/powerpoint/2010/main" val="2072734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Homepage Screen Shot" descr="Screenshot of Military OneSource Homepage for new menu talking points"/>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1893933" y="1386129"/>
            <a:ext cx="6459501" cy="4599435"/>
          </a:xfrm>
          <a:prstGeom prst="rect">
            <a:avLst/>
          </a:prstGeom>
          <a:ln w="6350" cap="sq">
            <a:solidFill>
              <a:schemeClr val="bg1">
                <a:lumMod val="75000"/>
              </a:schemeClr>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0" name="Installation Locator Oval" descr="Oval shape hovering over Installation Locator for information on your installation"/>
          <p:cNvSpPr/>
          <p:nvPr/>
        </p:nvSpPr>
        <p:spPr>
          <a:xfrm>
            <a:off x="3843447" y="4645368"/>
            <a:ext cx="1921249" cy="1269958"/>
          </a:xfrm>
          <a:prstGeom prst="ellipse">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Most Popular Oval" descr="Oval shape hovering over Most Popular Content on Military OneSource"/>
          <p:cNvSpPr/>
          <p:nvPr/>
        </p:nvSpPr>
        <p:spPr>
          <a:xfrm>
            <a:off x="5623131" y="2209506"/>
            <a:ext cx="1978975" cy="472420"/>
          </a:xfrm>
          <a:prstGeom prst="ellipse">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Military Life Topics Oval" descr="Oval shape hovering over Military Life Topics Menu button"/>
          <p:cNvSpPr/>
          <p:nvPr/>
        </p:nvSpPr>
        <p:spPr>
          <a:xfrm>
            <a:off x="4737663" y="1946049"/>
            <a:ext cx="885468" cy="364987"/>
          </a:xfrm>
          <a:prstGeom prst="ellipse">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Counselling Options Oval" descr="Oval shape hovering over Counselling Options Menu button"/>
          <p:cNvSpPr/>
          <p:nvPr/>
        </p:nvSpPr>
        <p:spPr>
          <a:xfrm>
            <a:off x="3688839" y="1946048"/>
            <a:ext cx="949434" cy="364987"/>
          </a:xfrm>
          <a:prstGeom prst="ellipse">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itle"/>
          <p:cNvSpPr>
            <a:spLocks noGrp="1"/>
          </p:cNvSpPr>
          <p:nvPr>
            <p:ph type="ctrTitle"/>
          </p:nvPr>
        </p:nvSpPr>
        <p:spPr/>
        <p:txBody>
          <a:bodyPr/>
          <a:lstStyle/>
          <a:p>
            <a:r>
              <a:rPr lang="en-US" dirty="0"/>
              <a:t>A Newly Designed Homepage</a:t>
            </a:r>
          </a:p>
        </p:txBody>
      </p:sp>
    </p:spTree>
    <p:extLst>
      <p:ext uri="{BB962C8B-B14F-4D97-AF65-F5344CB8AC3E}">
        <p14:creationId xmlns:p14="http://schemas.microsoft.com/office/powerpoint/2010/main" val="3661410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Home Page Screenshot" descr="Screenshot of Military OneSource Homepage for left and top menu talking points"/>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1893933" y="1386129"/>
            <a:ext cx="6459501" cy="4599435"/>
          </a:xfrm>
          <a:prstGeom prst="rect">
            <a:avLst/>
          </a:prstGeom>
          <a:ln w="6350" cap="sq">
            <a:solidFill>
              <a:schemeClr val="bg1">
                <a:lumMod val="75000"/>
              </a:schemeClr>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3" name="Top Menu Oval" descr="Oval shape hovering over Top Navigation Quick Link and log in buttons"/>
          <p:cNvSpPr/>
          <p:nvPr/>
        </p:nvSpPr>
        <p:spPr>
          <a:xfrm>
            <a:off x="4686526" y="1301545"/>
            <a:ext cx="3143300" cy="320794"/>
          </a:xfrm>
          <a:prstGeom prst="ellipse">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Left Menu Oval" descr="Oval shape hovering over Quick Link Tabs"/>
          <p:cNvSpPr/>
          <p:nvPr/>
        </p:nvSpPr>
        <p:spPr>
          <a:xfrm>
            <a:off x="1765539" y="2420515"/>
            <a:ext cx="561874" cy="2140993"/>
          </a:xfrm>
          <a:prstGeom prst="ellipse">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p:cNvSpPr>
            <a:spLocks noGrp="1"/>
          </p:cNvSpPr>
          <p:nvPr>
            <p:ph type="ctrTitle"/>
          </p:nvPr>
        </p:nvSpPr>
        <p:spPr/>
        <p:txBody>
          <a:bodyPr/>
          <a:lstStyle/>
          <a:p>
            <a:r>
              <a:rPr lang="en-US" dirty="0" smtClean="0"/>
              <a:t>A Newly Designed Homepage</a:t>
            </a:r>
            <a:endParaRPr lang="en-US" dirty="0"/>
          </a:p>
        </p:txBody>
      </p:sp>
    </p:spTree>
    <p:extLst>
      <p:ext uri="{BB962C8B-B14F-4D97-AF65-F5344CB8AC3E}">
        <p14:creationId xmlns:p14="http://schemas.microsoft.com/office/powerpoint/2010/main" val="268941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Non-Medical Screenshot" descr="Screenshot of Military OneSource Homepage for Non-Medical Counselling Connections."/>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1" r="-1"/>
          <a:stretch/>
        </p:blipFill>
        <p:spPr bwMode="auto">
          <a:xfrm>
            <a:off x="792015" y="1444385"/>
            <a:ext cx="7488936" cy="3886200"/>
          </a:xfrm>
          <a:prstGeom prst="rect">
            <a:avLst/>
          </a:prstGeom>
          <a:ln w="6350" cap="sq">
            <a:solidFill>
              <a:schemeClr val="bg1">
                <a:lumMod val="75000"/>
              </a:schemeClr>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6" name="Need Help Menu Oval" descr="Oval shape hovering overNeed Help quick link button."/>
          <p:cNvSpPr/>
          <p:nvPr/>
        </p:nvSpPr>
        <p:spPr>
          <a:xfrm>
            <a:off x="685800" y="2911825"/>
            <a:ext cx="372305" cy="699392"/>
          </a:xfrm>
          <a:prstGeom prst="ellipse">
            <a:avLst/>
          </a:prstGeom>
          <a:noFill/>
          <a:ln w="25400">
            <a:solidFill>
              <a:srgbClr val="FF0000"/>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Counseling Options Oval" descr="Oval shape hovering over Counselling Options Menu button"/>
          <p:cNvSpPr/>
          <p:nvPr/>
        </p:nvSpPr>
        <p:spPr>
          <a:xfrm>
            <a:off x="2889946" y="2094201"/>
            <a:ext cx="1229271" cy="409409"/>
          </a:xfrm>
          <a:prstGeom prst="ellipse">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itle"/>
          <p:cNvSpPr>
            <a:spLocks noGrp="1"/>
          </p:cNvSpPr>
          <p:nvPr>
            <p:ph type="ctrTitle"/>
          </p:nvPr>
        </p:nvSpPr>
        <p:spPr/>
        <p:txBody>
          <a:bodyPr/>
          <a:lstStyle/>
          <a:p>
            <a:r>
              <a:rPr lang="en-US" dirty="0"/>
              <a:t>Non-Medical Counseling Connections</a:t>
            </a:r>
          </a:p>
        </p:txBody>
      </p:sp>
    </p:spTree>
    <p:extLst>
      <p:ext uri="{BB962C8B-B14F-4D97-AF65-F5344CB8AC3E}">
        <p14:creationId xmlns:p14="http://schemas.microsoft.com/office/powerpoint/2010/main" val="2177805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theme/theme1.xml><?xml version="1.0" encoding="utf-8"?>
<a:theme xmlns:a="http://schemas.openxmlformats.org/drawingml/2006/main" name="MOS_Relaunch_PP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D6970290D02FF43A1C33FE4C39C6770" ma:contentTypeVersion="0" ma:contentTypeDescription="Create a new document." ma:contentTypeScope="" ma:versionID="6fba4d23145b2598f2ba101c06cbb529">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D55B397-C1DB-4B02-9B31-49C83890C357}">
  <ds:schemaRefs>
    <ds:schemaRef ds:uri="http://purl.org/dc/terms/"/>
    <ds:schemaRef ds:uri="http://schemas.microsoft.com/office/2006/metadata/properties"/>
    <ds:schemaRef ds:uri="http://purl.org/dc/elements/1.1/"/>
    <ds:schemaRef ds:uri="http://schemas.microsoft.com/office/infopath/2007/PartnerControls"/>
    <ds:schemaRef ds:uri="http://schemas.microsoft.com/office/2006/documentManagement/types"/>
    <ds:schemaRef ds:uri="http://www.w3.org/XML/1998/namespace"/>
    <ds:schemaRef ds:uri="http://purl.org/dc/dcmitype/"/>
    <ds:schemaRef ds:uri="http://schemas.openxmlformats.org/package/2006/metadata/core-properties"/>
  </ds:schemaRefs>
</ds:datastoreItem>
</file>

<file path=customXml/itemProps2.xml><?xml version="1.0" encoding="utf-8"?>
<ds:datastoreItem xmlns:ds="http://schemas.openxmlformats.org/officeDocument/2006/customXml" ds:itemID="{F8017081-4DEA-471A-A0C6-BD997A1E051F}">
  <ds:schemaRefs>
    <ds:schemaRef ds:uri="http://schemas.microsoft.com/sharepoint/v3/contenttype/forms"/>
  </ds:schemaRefs>
</ds:datastoreItem>
</file>

<file path=customXml/itemProps3.xml><?xml version="1.0" encoding="utf-8"?>
<ds:datastoreItem xmlns:ds="http://schemas.openxmlformats.org/officeDocument/2006/customXml" ds:itemID="{929AEFC2-0382-463F-A6AD-DA50DFE2EE8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6581</TotalTime>
  <Words>4917</Words>
  <Application>Microsoft Office PowerPoint</Application>
  <PresentationFormat>On-screen Show (4:3)</PresentationFormat>
  <Paragraphs>359</Paragraphs>
  <Slides>23</Slides>
  <Notes>23</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MOS_Relaunch_PPT template</vt:lpstr>
      <vt:lpstr>Financial Services</vt:lpstr>
      <vt:lpstr>General Eligibility</vt:lpstr>
      <vt:lpstr>Private and Confidential</vt:lpstr>
      <vt:lpstr>Range of Support</vt:lpstr>
      <vt:lpstr>Military OneSource:  Something for Everyone</vt:lpstr>
      <vt:lpstr>Our Websites</vt:lpstr>
      <vt:lpstr>A Newly Designed Homepage</vt:lpstr>
      <vt:lpstr>A Newly Designed Homepage</vt:lpstr>
      <vt:lpstr>Non-Medical Counseling Connections</vt:lpstr>
      <vt:lpstr>Financial Services</vt:lpstr>
      <vt:lpstr>Guidelines for Military OneSource Financial Services</vt:lpstr>
      <vt:lpstr>Financial Counseling</vt:lpstr>
      <vt:lpstr>Financial Planning</vt:lpstr>
      <vt:lpstr>Tax Filing</vt:lpstr>
      <vt:lpstr>Tax Consultation</vt:lpstr>
      <vt:lpstr>Financial Services Team - Who are They?</vt:lpstr>
      <vt:lpstr>Accessing Financial Materials</vt:lpstr>
      <vt:lpstr>Financial Tools </vt:lpstr>
      <vt:lpstr>Social Media Hub</vt:lpstr>
      <vt:lpstr>Online Library Resources</vt:lpstr>
      <vt:lpstr>Access</vt:lpstr>
      <vt:lpstr>Questions?</vt:lpstr>
      <vt:lpstr>Call. Click. Connect.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Military Onesource Financial Services</dc:title>
  <dc:subject>Military One Source Thirty Day Yellow Ribbon Program</dc:subject>
  <dc:creator>MC&amp;FP</dc:creator>
  <cp:keywords>MC&amp;FP;Financial; Services; MOS; Military One Source</cp:keywords>
  <cp:lastModifiedBy>Jonathan Metz</cp:lastModifiedBy>
  <cp:revision>200</cp:revision>
  <cp:lastPrinted>2012-08-27T16:06:30Z</cp:lastPrinted>
  <dcterms:created xsi:type="dcterms:W3CDTF">2012-06-19T17:02:24Z</dcterms:created>
  <dcterms:modified xsi:type="dcterms:W3CDTF">2013-07-29T16:56:04Z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0x0101001D6970290D02FF43A1C33FE4C39C6770</vt:lpwstr>
  </property>
</Properties>
</file>