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7.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xml" ContentType="application/vnd.openxmlformats-officedocument.drawingml.chart+xml"/>
  <Override PartName="/ppt/notesSlides/notesSlide18.xml" ContentType="application/vnd.openxmlformats-officedocument.presentationml.notesSlide+xml"/>
  <Override PartName="/ppt/charts/chart9.xml" ContentType="application/vnd.openxmlformats-officedocument.drawingml.chart+xml"/>
  <Override PartName="/ppt/notesSlides/notesSlide19.xml" ContentType="application/vnd.openxmlformats-officedocument.presentationml.notesSlide+xml"/>
  <Override PartName="/ppt/charts/chart10.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1.xml" ContentType="application/vnd.openxmlformats-officedocument.drawingml.chart+xml"/>
  <Override PartName="/ppt/notesSlides/notesSlide23.xml" ContentType="application/vnd.openxmlformats-officedocument.presentationml.notesSlide+xml"/>
  <Override PartName="/ppt/charts/chart12.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3.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4.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5.xml" ContentType="application/vnd.openxmlformats-officedocument.drawingml.chart+xml"/>
  <Override PartName="/ppt/notesSlides/notesSlide32.xml" ContentType="application/vnd.openxmlformats-officedocument.presentationml.notesSlide+xml"/>
  <Override PartName="/ppt/charts/chart16.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7.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6"/>
  </p:sldMasterIdLst>
  <p:notesMasterIdLst>
    <p:notesMasterId r:id="rId46"/>
  </p:notesMasterIdLst>
  <p:sldIdLst>
    <p:sldId id="854" r:id="rId7"/>
    <p:sldId id="903" r:id="rId8"/>
    <p:sldId id="855" r:id="rId9"/>
    <p:sldId id="856" r:id="rId10"/>
    <p:sldId id="919" r:id="rId11"/>
    <p:sldId id="896" r:id="rId12"/>
    <p:sldId id="897" r:id="rId13"/>
    <p:sldId id="898" r:id="rId14"/>
    <p:sldId id="900" r:id="rId15"/>
    <p:sldId id="901" r:id="rId16"/>
    <p:sldId id="920" r:id="rId17"/>
    <p:sldId id="885" r:id="rId18"/>
    <p:sldId id="839" r:id="rId19"/>
    <p:sldId id="886" r:id="rId20"/>
    <p:sldId id="842" r:id="rId21"/>
    <p:sldId id="921" r:id="rId22"/>
    <p:sldId id="887" r:id="rId23"/>
    <p:sldId id="852" r:id="rId24"/>
    <p:sldId id="888" r:id="rId25"/>
    <p:sldId id="853" r:id="rId26"/>
    <p:sldId id="922" r:id="rId27"/>
    <p:sldId id="889" r:id="rId28"/>
    <p:sldId id="890" r:id="rId29"/>
    <p:sldId id="493" r:id="rId30"/>
    <p:sldId id="499" r:id="rId31"/>
    <p:sldId id="923" r:id="rId32"/>
    <p:sldId id="891" r:id="rId33"/>
    <p:sldId id="670" r:id="rId34"/>
    <p:sldId id="892" r:id="rId35"/>
    <p:sldId id="681" r:id="rId36"/>
    <p:sldId id="893" r:id="rId37"/>
    <p:sldId id="894" r:id="rId38"/>
    <p:sldId id="737" r:id="rId39"/>
    <p:sldId id="895" r:id="rId40"/>
    <p:sldId id="746" r:id="rId41"/>
    <p:sldId id="757" r:id="rId42"/>
    <p:sldId id="924" r:id="rId43"/>
    <p:sldId id="881" r:id="rId44"/>
    <p:sldId id="883" r:id="rId45"/>
  </p:sldIdLst>
  <p:sldSz cx="9144000" cy="6858000" type="screen4x3"/>
  <p:notesSz cx="6934200" cy="92329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1008">
          <p15:clr>
            <a:srgbClr val="A4A3A4"/>
          </p15:clr>
        </p15:guide>
        <p15:guide id="2" pos="1344">
          <p15:clr>
            <a:srgbClr val="A4A3A4"/>
          </p15:clr>
        </p15:guide>
      </p15:sldGuideLst>
    </p:ext>
    <p:ext uri="{2D200454-40CA-4A62-9FC3-DE9A4176ACB9}">
      <p15:notesGuideLst xmlns="" xmlns:p15="http://schemas.microsoft.com/office/powerpoint/2012/main">
        <p15:guide id="1" orient="horz" pos="2908">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senfeld, Paul CIV DMDC" initials="RPCD" lastIdx="15" clrIdx="0"/>
  <p:cmAuthor id="1" name="Williams, Kimberly G CIV DMDC" initials="kgw"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FFFFFF"/>
    <a:srgbClr val="FF9900"/>
    <a:srgbClr val="000066"/>
    <a:srgbClr val="FFFF00"/>
    <a:srgbClr val="FF5050"/>
    <a:srgbClr val="0000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876" autoAdjust="0"/>
    <p:restoredTop sz="74473" autoAdjust="0"/>
  </p:normalViewPr>
  <p:slideViewPr>
    <p:cSldViewPr>
      <p:cViewPr>
        <p:scale>
          <a:sx n="100" d="100"/>
          <a:sy n="100" d="100"/>
        </p:scale>
        <p:origin x="-256" y="-48"/>
      </p:cViewPr>
      <p:guideLst>
        <p:guide orient="horz" pos="1008"/>
        <p:guide pos="1344"/>
      </p:guideLst>
    </p:cSldViewPr>
  </p:slideViewPr>
  <p:notesTextViewPr>
    <p:cViewPr>
      <p:scale>
        <a:sx n="3" d="2"/>
        <a:sy n="3" d="2"/>
      </p:scale>
      <p:origin x="0" y="0"/>
    </p:cViewPr>
  </p:notesTextViewPr>
  <p:sorterViewPr>
    <p:cViewPr>
      <p:scale>
        <a:sx n="125" d="100"/>
        <a:sy n="125" d="100"/>
      </p:scale>
      <p:origin x="0" y="0"/>
    </p:cViewPr>
  </p:sorterViewPr>
  <p:notesViewPr>
    <p:cSldViewPr>
      <p:cViewPr>
        <p:scale>
          <a:sx n="75" d="100"/>
          <a:sy n="75" d="100"/>
        </p:scale>
        <p:origin x="-4074" y="-462"/>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61670580651103"/>
          <c:y val="6.117711848518935E-2"/>
          <c:w val="0.83360995993921816"/>
          <c:h val="0.65186851643544552"/>
        </c:manualLayout>
      </c:layout>
      <c:barChart>
        <c:barDir val="bar"/>
        <c:grouping val="percentStacked"/>
        <c:varyColors val="0"/>
        <c:ser>
          <c:idx val="0"/>
          <c:order val="0"/>
          <c:tx>
            <c:strRef>
              <c:f>Sheet1!$B$1</c:f>
              <c:strCache>
                <c:ptCount val="1"/>
                <c:pt idx="0">
                  <c:v>Employed</c:v>
                </c:pt>
              </c:strCache>
            </c:strRef>
          </c:tx>
          <c:spPr>
            <a:gradFill flip="none" rotWithShape="1">
              <a:gsLst>
                <a:gs pos="50000">
                  <a:srgbClr val="000080"/>
                </a:gs>
                <a:gs pos="0">
                  <a:srgbClr val="000080">
                    <a:shade val="40000"/>
                  </a:srgbClr>
                </a:gs>
                <a:gs pos="100000">
                  <a:srgbClr val="000080">
                    <a:shade val="40000"/>
                  </a:srgbClr>
                </a:gs>
              </a:gsLst>
              <a:lin ang="16200000" scaled="1"/>
              <a:tileRect/>
            </a:gradFill>
          </c:spPr>
          <c:invertIfNegative val="0"/>
          <c:dLbls>
            <c:spPr>
              <a:noFill/>
              <a:ln>
                <a:noFill/>
              </a:ln>
              <a:effectLst/>
            </c:spPr>
            <c:txPr>
              <a:bodyPr/>
              <a:lstStyle/>
              <a:p>
                <a:pPr>
                  <a:defRPr sz="1000" b="1" baseline="0">
                    <a:solidFill>
                      <a:srgbClr val="FFFFFF"/>
                    </a:solidFill>
                    <a:latin typeface="Arial"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What is your employment status?</c:v>
                </c:pt>
              </c:strCache>
            </c:strRef>
          </c:cat>
          <c:val>
            <c:numRef>
              <c:f>Sheet1!$B$2</c:f>
              <c:numCache>
                <c:formatCode>General</c:formatCode>
                <c:ptCount val="1"/>
                <c:pt idx="0">
                  <c:v>41</c:v>
                </c:pt>
              </c:numCache>
            </c:numRef>
          </c:val>
          <c:extLst xmlns:c16r2="http://schemas.microsoft.com/office/drawing/2015/06/chart">
            <c:ext xmlns:c16="http://schemas.microsoft.com/office/drawing/2014/chart" uri="{C3380CC4-5D6E-409C-BE32-E72D297353CC}">
              <c16:uniqueId val="{00000000-4FD5-4276-80D9-25BD544BA6F6}"/>
            </c:ext>
          </c:extLst>
        </c:ser>
        <c:ser>
          <c:idx val="1"/>
          <c:order val="1"/>
          <c:tx>
            <c:strRef>
              <c:f>Sheet1!$C$1</c:f>
              <c:strCache>
                <c:ptCount val="1"/>
                <c:pt idx="0">
                  <c:v>Unemployed</c:v>
                </c:pt>
              </c:strCache>
            </c:strRef>
          </c:tx>
          <c:spPr>
            <a:gradFill flip="none" rotWithShape="1">
              <a:gsLst>
                <a:gs pos="50000">
                  <a:srgbClr val="0000FF"/>
                </a:gs>
                <a:gs pos="0">
                  <a:srgbClr val="0000FF">
                    <a:shade val="40000"/>
                  </a:srgbClr>
                </a:gs>
                <a:gs pos="100000">
                  <a:srgbClr val="0000FF">
                    <a:shade val="40000"/>
                  </a:srgbClr>
                </a:gs>
              </a:gsLst>
              <a:lin ang="16200000" scaled="1"/>
              <a:tileRect/>
            </a:gradFill>
          </c:spPr>
          <c:invertIfNegative val="0"/>
          <c:dLbls>
            <c:dLbl>
              <c:idx val="0"/>
              <c:spPr/>
              <c:txPr>
                <a:bodyPr/>
                <a:lstStyle/>
                <a:p>
                  <a:pPr>
                    <a:defRPr sz="1000" b="1" baseline="0">
                      <a:solidFill>
                        <a:srgbClr val="FFFFFF"/>
                      </a:solidFill>
                    </a:defRPr>
                  </a:pPr>
                  <a:endParaRPr lang="en-US"/>
                </a:p>
              </c:txPr>
              <c:showLegendKey val="0"/>
              <c:showVal val="1"/>
              <c:showCatName val="0"/>
              <c:showSerName val="0"/>
              <c:showPercent val="0"/>
              <c:showBubbleSize val="0"/>
            </c:dLbl>
            <c:spPr>
              <a:noFill/>
              <a:ln>
                <a:noFill/>
              </a:ln>
              <a:effectLst/>
            </c:spPr>
            <c:txPr>
              <a:bodyPr/>
              <a:lstStyle/>
              <a:p>
                <a:pPr>
                  <a:defRPr sz="1000" b="1" baseline="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What is your employment status?</c:v>
                </c:pt>
              </c:strCache>
            </c:strRef>
          </c:cat>
          <c:val>
            <c:numRef>
              <c:f>Sheet1!$C$2</c:f>
              <c:numCache>
                <c:formatCode>General</c:formatCode>
                <c:ptCount val="1"/>
                <c:pt idx="0">
                  <c:v>12</c:v>
                </c:pt>
              </c:numCache>
            </c:numRef>
          </c:val>
          <c:extLst xmlns:c16r2="http://schemas.microsoft.com/office/drawing/2015/06/chart">
            <c:ext xmlns:c16="http://schemas.microsoft.com/office/drawing/2014/chart" uri="{C3380CC4-5D6E-409C-BE32-E72D297353CC}">
              <c16:uniqueId val="{00000002-4FD5-4276-80D9-25BD544BA6F6}"/>
            </c:ext>
          </c:extLst>
        </c:ser>
        <c:ser>
          <c:idx val="3"/>
          <c:order val="2"/>
          <c:tx>
            <c:strRef>
              <c:f>Sheet1!$D$1</c:f>
              <c:strCache>
                <c:ptCount val="1"/>
                <c:pt idx="0">
                  <c:v>Armed Forces</c:v>
                </c:pt>
              </c:strCache>
            </c:strRef>
          </c:tx>
          <c:spPr>
            <a:gradFill flip="none" rotWithShape="1">
              <a:gsLst>
                <a:gs pos="50000">
                  <a:srgbClr val="99CCFF"/>
                </a:gs>
                <a:gs pos="0">
                  <a:srgbClr val="99CCFF">
                    <a:shade val="40000"/>
                  </a:srgbClr>
                </a:gs>
                <a:gs pos="100000">
                  <a:srgbClr val="99CCFF">
                    <a:shade val="40000"/>
                  </a:srgbClr>
                </a:gs>
              </a:gsLst>
              <a:lin ang="16200000" scaled="1"/>
              <a:tileRect/>
            </a:gradFill>
          </c:spPr>
          <c:invertIfNegative val="0"/>
          <c:dLbls>
            <c:dLbl>
              <c:idx val="0"/>
              <c:spPr/>
              <c:txPr>
                <a:bodyPr/>
                <a:lstStyle/>
                <a:p>
                  <a:pPr>
                    <a:defRPr sz="1000" b="1" baseline="0">
                      <a:solidFill>
                        <a:srgbClr val="000000"/>
                      </a:solidFill>
                    </a:defRPr>
                  </a:pPr>
                  <a:endParaRPr lang="en-US"/>
                </a:p>
              </c:txPr>
              <c:showLegendKey val="0"/>
              <c:showVal val="1"/>
              <c:showCatName val="0"/>
              <c:showSerName val="0"/>
              <c:showPercent val="0"/>
              <c:showBubbleSize val="0"/>
            </c:dLbl>
            <c:spPr>
              <a:noFill/>
              <a:ln>
                <a:noFill/>
              </a:ln>
              <a:effectLst/>
            </c:spPr>
            <c:txPr>
              <a:bodyPr/>
              <a:lstStyle/>
              <a:p>
                <a:pPr>
                  <a:defRPr sz="1000" b="1" baseline="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What is your employment status?</c:v>
                </c:pt>
              </c:strCache>
            </c:strRef>
          </c:cat>
          <c:val>
            <c:numRef>
              <c:f>Sheet1!$D$2</c:f>
              <c:numCache>
                <c:formatCode>General</c:formatCode>
                <c:ptCount val="1"/>
                <c:pt idx="0">
                  <c:v>13</c:v>
                </c:pt>
              </c:numCache>
            </c:numRef>
          </c:val>
          <c:extLst xmlns:c16r2="http://schemas.microsoft.com/office/drawing/2015/06/chart">
            <c:ext xmlns:c16="http://schemas.microsoft.com/office/drawing/2014/chart" uri="{C3380CC4-5D6E-409C-BE32-E72D297353CC}">
              <c16:uniqueId val="{00000004-4FD5-4276-80D9-25BD544BA6F6}"/>
            </c:ext>
          </c:extLst>
        </c:ser>
        <c:ser>
          <c:idx val="2"/>
          <c:order val="3"/>
          <c:tx>
            <c:strRef>
              <c:f>Sheet1!$E$1</c:f>
              <c:strCache>
                <c:ptCount val="1"/>
                <c:pt idx="0">
                  <c:v>Not in labor force</c:v>
                </c:pt>
              </c:strCache>
            </c:strRef>
          </c:tx>
          <c:spPr>
            <a:gradFill flip="none" rotWithShape="1">
              <a:gsLst>
                <a:gs pos="50000">
                  <a:srgbClr val="00CCFF"/>
                </a:gs>
                <a:gs pos="0">
                  <a:srgbClr val="00CCFF">
                    <a:shade val="40000"/>
                  </a:srgbClr>
                </a:gs>
                <a:gs pos="100000">
                  <a:srgbClr val="00CCFF">
                    <a:shade val="40000"/>
                  </a:srgbClr>
                </a:gs>
              </a:gsLst>
              <a:lin ang="16200000" scaled="1"/>
              <a:tileRect/>
            </a:gradFill>
          </c:spPr>
          <c:invertIfNegative val="0"/>
          <c:dLbls>
            <c:dLbl>
              <c:idx val="0"/>
              <c:spPr/>
              <c:txPr>
                <a:bodyPr/>
                <a:lstStyle/>
                <a:p>
                  <a:pPr>
                    <a:defRPr sz="1000" b="1" baseline="0">
                      <a:solidFill>
                        <a:srgbClr val="FFFFFF"/>
                      </a:solidFill>
                    </a:defRPr>
                  </a:pPr>
                  <a:endParaRPr lang="en-US"/>
                </a:p>
              </c:txPr>
              <c:showLegendKey val="0"/>
              <c:showVal val="1"/>
              <c:showCatName val="0"/>
              <c:showSerName val="0"/>
              <c:showPercent val="0"/>
              <c:showBubbleSize val="0"/>
            </c:dLbl>
            <c:spPr>
              <a:noFill/>
              <a:ln>
                <a:noFill/>
              </a:ln>
              <a:effectLst/>
            </c:spPr>
            <c:txPr>
              <a:bodyPr/>
              <a:lstStyle/>
              <a:p>
                <a:pPr>
                  <a:defRPr sz="1000" b="1" baseline="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What is your employment status?</c:v>
                </c:pt>
              </c:strCache>
            </c:strRef>
          </c:cat>
          <c:val>
            <c:numRef>
              <c:f>Sheet1!$E$2</c:f>
              <c:numCache>
                <c:formatCode>General</c:formatCode>
                <c:ptCount val="1"/>
                <c:pt idx="0">
                  <c:v>34</c:v>
                </c:pt>
              </c:numCache>
            </c:numRef>
          </c:val>
          <c:extLst xmlns:c16r2="http://schemas.microsoft.com/office/drawing/2015/06/chart">
            <c:ext xmlns:c16="http://schemas.microsoft.com/office/drawing/2014/chart" uri="{C3380CC4-5D6E-409C-BE32-E72D297353CC}">
              <c16:uniqueId val="{00000006-4FD5-4276-80D9-25BD544BA6F6}"/>
            </c:ext>
          </c:extLst>
        </c:ser>
        <c:dLbls>
          <c:showLegendKey val="0"/>
          <c:showVal val="0"/>
          <c:showCatName val="0"/>
          <c:showSerName val="0"/>
          <c:showPercent val="0"/>
          <c:showBubbleSize val="0"/>
        </c:dLbls>
        <c:gapWidth val="100"/>
        <c:overlap val="100"/>
        <c:axId val="100934784"/>
        <c:axId val="100936320"/>
      </c:barChart>
      <c:catAx>
        <c:axId val="100934784"/>
        <c:scaling>
          <c:orientation val="minMax"/>
        </c:scaling>
        <c:delete val="0"/>
        <c:axPos val="l"/>
        <c:numFmt formatCode="General" sourceLinked="0"/>
        <c:majorTickMark val="out"/>
        <c:minorTickMark val="none"/>
        <c:tickLblPos val="nextTo"/>
        <c:txPr>
          <a:bodyPr/>
          <a:lstStyle/>
          <a:p>
            <a:pPr>
              <a:defRPr sz="1000" baseline="0">
                <a:solidFill>
                  <a:srgbClr val="000000"/>
                </a:solidFill>
                <a:latin typeface="Arial" pitchFamily="34" charset="0"/>
              </a:defRPr>
            </a:pPr>
            <a:endParaRPr lang="en-US"/>
          </a:p>
        </c:txPr>
        <c:crossAx val="100936320"/>
        <c:crosses val="autoZero"/>
        <c:auto val="1"/>
        <c:lblAlgn val="ctr"/>
        <c:lblOffset val="100"/>
        <c:noMultiLvlLbl val="0"/>
      </c:catAx>
      <c:valAx>
        <c:axId val="100936320"/>
        <c:scaling>
          <c:orientation val="minMax"/>
          <c:max val="1"/>
          <c:min val="0"/>
        </c:scaling>
        <c:delete val="0"/>
        <c:axPos val="b"/>
        <c:majorGridlines>
          <c:spPr>
            <a:ln w="12700">
              <a:solidFill>
                <a:srgbClr val="C0C0C0"/>
              </a:solidFill>
            </a:ln>
          </c:spPr>
        </c:majorGridlines>
        <c:numFmt formatCode="0%" sourceLinked="1"/>
        <c:majorTickMark val="out"/>
        <c:minorTickMark val="none"/>
        <c:tickLblPos val="nextTo"/>
        <c:spPr>
          <a:ln w="38100">
            <a:solidFill>
              <a:srgbClr val="C0C0C0"/>
            </a:solidFill>
          </a:ln>
        </c:spPr>
        <c:txPr>
          <a:bodyPr/>
          <a:lstStyle/>
          <a:p>
            <a:pPr>
              <a:defRPr sz="900" baseline="0">
                <a:latin typeface="Arial" pitchFamily="34" charset="0"/>
              </a:defRPr>
            </a:pPr>
            <a:endParaRPr lang="en-US"/>
          </a:p>
        </c:txPr>
        <c:crossAx val="100934784"/>
        <c:crosses val="autoZero"/>
        <c:crossBetween val="between"/>
        <c:majorUnit val="0.2"/>
      </c:valAx>
      <c:spPr>
        <a:ln w="12700">
          <a:solidFill>
            <a:srgbClr val="C0C0C0"/>
          </a:solidFill>
        </a:ln>
      </c:spPr>
    </c:plotArea>
    <c:legend>
      <c:legendPos val="b"/>
      <c:layout/>
      <c:overlay val="0"/>
      <c:txPr>
        <a:bodyPr/>
        <a:lstStyle/>
        <a:p>
          <a:pPr>
            <a:defRPr sz="900" baseline="0">
              <a:latin typeface="Arial" pitchFamily="34" charset="0"/>
            </a:defRPr>
          </a:pPr>
          <a:endParaRPr lang="en-US"/>
        </a:p>
      </c:txPr>
    </c:legend>
    <c:plotVisOnly val="1"/>
    <c:dispBlanksAs val="gap"/>
    <c:showDLblsOverMax val="0"/>
  </c:chart>
  <c:spPr>
    <a:ln w="19050">
      <a:solidFill>
        <a:srgbClr val="C0C0C0"/>
      </a:solidFill>
    </a:ln>
  </c:spPr>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13480615280658"/>
          <c:y val="3.6375661375661374E-2"/>
          <c:w val="0.48639919414125676"/>
          <c:h val="0.84396294939876704"/>
        </c:manualLayout>
      </c:layout>
      <c:barChart>
        <c:barDir val="bar"/>
        <c:grouping val="stacked"/>
        <c:varyColors val="0"/>
        <c:ser>
          <c:idx val="0"/>
          <c:order val="0"/>
          <c:tx>
            <c:strRef>
              <c:f>Sheet1!$B$1</c:f>
              <c:strCache>
                <c:ptCount val="1"/>
                <c:pt idx="0">
                  <c:v>Yes</c:v>
                </c:pt>
              </c:strCache>
            </c:strRef>
          </c:tx>
          <c:spPr>
            <a:gradFill flip="none" rotWithShape="1">
              <a:gsLst>
                <a:gs pos="0">
                  <a:srgbClr val="0000FF"/>
                </a:gs>
                <a:gs pos="50000">
                  <a:srgbClr val="333399"/>
                </a:gs>
                <a:gs pos="100000">
                  <a:srgbClr val="000000"/>
                </a:gs>
              </a:gsLst>
              <a:lin ang="5400000" scaled="0"/>
              <a:tileRect/>
            </a:gradFill>
          </c:spPr>
          <c:invertIfNegative val="0"/>
          <c:dLbls>
            <c:dLbl>
              <c:idx val="0"/>
              <c:layout/>
              <c:tx>
                <c:rich>
                  <a:bodyPr/>
                  <a:lstStyle/>
                  <a:p>
                    <a:pPr>
                      <a:defRPr sz="1000" b="1" baseline="0">
                        <a:solidFill>
                          <a:srgbClr val="000000"/>
                        </a:solidFill>
                        <a:latin typeface="Arial" pitchFamily="34" charset="0"/>
                      </a:defRPr>
                    </a:pPr>
                    <a:r>
                      <a:rPr lang="en-US"/>
                      <a:t>0</a:t>
                    </a:r>
                  </a:p>
                </c:rich>
              </c:tx>
              <c:spPr/>
              <c:dLblPos val="inBase"/>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3B7-4C25-AC52-06371833C3D3}"/>
                </c:ext>
              </c:extLst>
            </c:dLbl>
            <c:dLbl>
              <c:idx val="1"/>
              <c:layout/>
              <c:tx>
                <c:rich>
                  <a:bodyPr/>
                  <a:lstStyle/>
                  <a:p>
                    <a:pPr>
                      <a:defRPr sz="1000" b="1" baseline="0">
                        <a:solidFill>
                          <a:srgbClr val="000000"/>
                        </a:solidFill>
                        <a:latin typeface="Arial" pitchFamily="34" charset="0"/>
                      </a:defRPr>
                    </a:pPr>
                    <a:r>
                      <a:rPr lang="en-US"/>
                      <a:t>1</a:t>
                    </a:r>
                  </a:p>
                </c:rich>
              </c:tx>
              <c:spPr/>
              <c:dLblPos val="inBase"/>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3B7-4C25-AC52-06371833C3D3}"/>
                </c:ext>
              </c:extLst>
            </c:dLbl>
            <c:dLbl>
              <c:idx val="2"/>
              <c:layout/>
              <c:tx>
                <c:rich>
                  <a:bodyPr/>
                  <a:lstStyle/>
                  <a:p>
                    <a:pPr>
                      <a:defRPr sz="1000" b="1" baseline="0">
                        <a:solidFill>
                          <a:srgbClr val="000000"/>
                        </a:solidFill>
                        <a:latin typeface="Arial" pitchFamily="34" charset="0"/>
                      </a:defRPr>
                    </a:pPr>
                    <a:r>
                      <a:rPr lang="en-US"/>
                      <a:t>1</a:t>
                    </a:r>
                  </a:p>
                </c:rich>
              </c:tx>
              <c:spPr/>
              <c:dLblPos val="inBase"/>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3B7-4C25-AC52-06371833C3D3}"/>
                </c:ext>
              </c:extLst>
            </c:dLbl>
            <c:spPr>
              <a:noFill/>
              <a:ln>
                <a:noFill/>
              </a:ln>
              <a:effectLst/>
            </c:spPr>
            <c:txPr>
              <a:bodyPr/>
              <a:lstStyle/>
              <a:p>
                <a:pPr>
                  <a:defRPr sz="1000" b="1" baseline="0">
                    <a:solidFill>
                      <a:srgbClr val="FFFFFF"/>
                    </a:solidFill>
                    <a:latin typeface="Arial"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1"/>
                <c:pt idx="0">
                  <c:v>Filed for personal bankruptcy</c:v>
                </c:pt>
                <c:pt idx="1">
                  <c:v>Had water, heat, or electricity shut off</c:v>
                </c:pt>
                <c:pt idx="2">
                  <c:v>Had a car, household appliance, or furniture repossessed</c:v>
                </c:pt>
                <c:pt idx="3">
                  <c:v>Fell behind in paying rent or mortgage</c:v>
                </c:pt>
                <c:pt idx="4">
                  <c:v>Failed to make a car payment</c:v>
                </c:pt>
                <c:pt idx="5">
                  <c:v>Had telephone, cable, or Internet shut off</c:v>
                </c:pt>
                <c:pt idx="6">
                  <c:v>Bounced two or more checks</c:v>
                </c:pt>
                <c:pt idx="7">
                  <c:v>Was pressured to pay bills by stores, creditors, or bill collectors</c:v>
                </c:pt>
                <c:pt idx="8">
                  <c:v>Failed to make a monthly/minimum payment on credit card/AAFES/NEXCOM account/or Military Star Card</c:v>
                </c:pt>
                <c:pt idx="9">
                  <c:v>Had to pay overdraft fees to your bank or credit union two or more times</c:v>
                </c:pt>
                <c:pt idx="10">
                  <c:v>Any of the listed financial problems (excludes paying overdraft fees)</c:v>
                </c:pt>
              </c:strCache>
            </c:strRef>
          </c:cat>
          <c:val>
            <c:numRef>
              <c:f>Sheet1!$B$2:$B$12</c:f>
              <c:numCache>
                <c:formatCode>General</c:formatCode>
                <c:ptCount val="11"/>
                <c:pt idx="0">
                  <c:v>0</c:v>
                </c:pt>
                <c:pt idx="1">
                  <c:v>1</c:v>
                </c:pt>
                <c:pt idx="2">
                  <c:v>1</c:v>
                </c:pt>
                <c:pt idx="3">
                  <c:v>3</c:v>
                </c:pt>
                <c:pt idx="4">
                  <c:v>3</c:v>
                </c:pt>
                <c:pt idx="5">
                  <c:v>4</c:v>
                </c:pt>
                <c:pt idx="6">
                  <c:v>4</c:v>
                </c:pt>
                <c:pt idx="7">
                  <c:v>8</c:v>
                </c:pt>
                <c:pt idx="8">
                  <c:v>9</c:v>
                </c:pt>
                <c:pt idx="9">
                  <c:v>14</c:v>
                </c:pt>
                <c:pt idx="10">
                  <c:v>17</c:v>
                </c:pt>
              </c:numCache>
            </c:numRef>
          </c:val>
          <c:extLst xmlns:c16r2="http://schemas.microsoft.com/office/drawing/2015/06/chart">
            <c:ext xmlns:c16="http://schemas.microsoft.com/office/drawing/2014/chart" uri="{C3380CC4-5D6E-409C-BE32-E72D297353CC}">
              <c16:uniqueId val="{00000003-73B7-4C25-AC52-06371833C3D3}"/>
            </c:ext>
          </c:extLst>
        </c:ser>
        <c:dLbls>
          <c:showLegendKey val="0"/>
          <c:showVal val="0"/>
          <c:showCatName val="0"/>
          <c:showSerName val="0"/>
          <c:showPercent val="0"/>
          <c:showBubbleSize val="0"/>
        </c:dLbls>
        <c:gapWidth val="50"/>
        <c:overlap val="100"/>
        <c:axId val="103455744"/>
        <c:axId val="103473920"/>
      </c:barChart>
      <c:catAx>
        <c:axId val="103455744"/>
        <c:scaling>
          <c:orientation val="minMax"/>
        </c:scaling>
        <c:delete val="0"/>
        <c:axPos val="l"/>
        <c:numFmt formatCode="General" sourceLinked="0"/>
        <c:majorTickMark val="out"/>
        <c:minorTickMark val="none"/>
        <c:tickLblPos val="nextTo"/>
        <c:txPr>
          <a:bodyPr/>
          <a:lstStyle/>
          <a:p>
            <a:pPr>
              <a:defRPr sz="1000" baseline="0">
                <a:solidFill>
                  <a:srgbClr val="000000"/>
                </a:solidFill>
                <a:latin typeface="Arial" pitchFamily="34" charset="0"/>
              </a:defRPr>
            </a:pPr>
            <a:endParaRPr lang="en-US"/>
          </a:p>
        </c:txPr>
        <c:crossAx val="103473920"/>
        <c:crosses val="autoZero"/>
        <c:auto val="1"/>
        <c:lblAlgn val="ctr"/>
        <c:lblOffset val="100"/>
        <c:noMultiLvlLbl val="0"/>
      </c:catAx>
      <c:valAx>
        <c:axId val="103473920"/>
        <c:scaling>
          <c:orientation val="minMax"/>
          <c:max val="100"/>
          <c:min val="0"/>
        </c:scaling>
        <c:delete val="0"/>
        <c:axPos val="b"/>
        <c:majorGridlines>
          <c:spPr>
            <a:ln w="12700">
              <a:solidFill>
                <a:srgbClr val="C0C0C0"/>
              </a:solidFill>
            </a:ln>
          </c:spPr>
        </c:majorGridlines>
        <c:numFmt formatCode="General" sourceLinked="1"/>
        <c:majorTickMark val="out"/>
        <c:minorTickMark val="none"/>
        <c:tickLblPos val="nextTo"/>
        <c:spPr>
          <a:ln w="38100">
            <a:solidFill>
              <a:srgbClr val="C0C0C0"/>
            </a:solidFill>
          </a:ln>
        </c:spPr>
        <c:txPr>
          <a:bodyPr/>
          <a:lstStyle/>
          <a:p>
            <a:pPr>
              <a:defRPr sz="900" baseline="0">
                <a:latin typeface="Arial" pitchFamily="34" charset="0"/>
              </a:defRPr>
            </a:pPr>
            <a:endParaRPr lang="en-US"/>
          </a:p>
        </c:txPr>
        <c:crossAx val="103455744"/>
        <c:crosses val="autoZero"/>
        <c:crossBetween val="between"/>
        <c:majorUnit val="20"/>
      </c:valAx>
      <c:spPr>
        <a:ln w="12700">
          <a:solidFill>
            <a:srgbClr val="C0C0C0"/>
          </a:solidFill>
        </a:ln>
      </c:spPr>
    </c:plotArea>
    <c:legend>
      <c:legendPos val="b"/>
      <c:layout/>
      <c:overlay val="0"/>
      <c:txPr>
        <a:bodyPr/>
        <a:lstStyle/>
        <a:p>
          <a:pPr>
            <a:defRPr sz="900" baseline="0">
              <a:latin typeface="Arial" pitchFamily="34" charset="0"/>
            </a:defRPr>
          </a:pPr>
          <a:endParaRPr lang="en-US"/>
        </a:p>
      </c:txPr>
    </c:legend>
    <c:plotVisOnly val="1"/>
    <c:dispBlanksAs val="gap"/>
    <c:showDLblsOverMax val="0"/>
  </c:chart>
  <c:spPr>
    <a:ln w="19050">
      <a:solidFill>
        <a:srgbClr val="C0C0C0"/>
      </a:solidFill>
    </a:ln>
  </c:spPr>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61670580651103"/>
          <c:y val="6.117711848518935E-2"/>
          <c:w val="0.83360995993921816"/>
          <c:h val="0.65186851643544552"/>
        </c:manualLayout>
      </c:layout>
      <c:barChart>
        <c:barDir val="bar"/>
        <c:grouping val="percentStacked"/>
        <c:varyColors val="0"/>
        <c:ser>
          <c:idx val="0"/>
          <c:order val="0"/>
          <c:tx>
            <c:strRef>
              <c:f>Sheet1!$B$1</c:f>
              <c:strCache>
                <c:ptCount val="1"/>
                <c:pt idx="0">
                  <c:v>Satisfied</c:v>
                </c:pt>
              </c:strCache>
            </c:strRef>
          </c:tx>
          <c:spPr>
            <a:gradFill flip="none" rotWithShape="1">
              <a:gsLst>
                <a:gs pos="50000">
                  <a:srgbClr val="008000"/>
                </a:gs>
                <a:gs pos="0">
                  <a:srgbClr val="008000">
                    <a:shade val="40000"/>
                  </a:srgbClr>
                </a:gs>
                <a:gs pos="100000">
                  <a:srgbClr val="008000">
                    <a:shade val="40000"/>
                  </a:srgbClr>
                </a:gs>
              </a:gsLst>
              <a:lin ang="16200000" scaled="1"/>
              <a:tileRect/>
            </a:gradFill>
          </c:spPr>
          <c:invertIfNegative val="0"/>
          <c:dLbls>
            <c:spPr>
              <a:noFill/>
              <a:ln>
                <a:noFill/>
              </a:ln>
              <a:effectLst/>
            </c:spPr>
            <c:txPr>
              <a:bodyPr/>
              <a:lstStyle/>
              <a:p>
                <a:pPr>
                  <a:defRPr sz="1000" b="1" baseline="0">
                    <a:solidFill>
                      <a:srgbClr val="FFFFFF"/>
                    </a:solidFill>
                    <a:latin typeface="Arial"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Taking things altogether, how satisfied are you with your marriage right now?</c:v>
                </c:pt>
              </c:strCache>
            </c:strRef>
          </c:cat>
          <c:val>
            <c:numRef>
              <c:f>Sheet1!$B$2</c:f>
              <c:numCache>
                <c:formatCode>General</c:formatCode>
                <c:ptCount val="1"/>
                <c:pt idx="0">
                  <c:v>85</c:v>
                </c:pt>
              </c:numCache>
            </c:numRef>
          </c:val>
          <c:extLst xmlns:c16r2="http://schemas.microsoft.com/office/drawing/2015/06/chart">
            <c:ext xmlns:c16="http://schemas.microsoft.com/office/drawing/2014/chart" uri="{C3380CC4-5D6E-409C-BE32-E72D297353CC}">
              <c16:uniqueId val="{00000000-A047-4FD5-946A-907BB92F18CA}"/>
            </c:ext>
          </c:extLst>
        </c:ser>
        <c:ser>
          <c:idx val="1"/>
          <c:order val="1"/>
          <c:tx>
            <c:strRef>
              <c:f>Sheet1!$C$1</c:f>
              <c:strCache>
                <c:ptCount val="1"/>
                <c:pt idx="0">
                  <c:v>Neither satisfied nor dissatisfied</c:v>
                </c:pt>
              </c:strCache>
            </c:strRef>
          </c:tx>
          <c:spPr>
            <a:gradFill flip="none" rotWithShape="1">
              <a:gsLst>
                <a:gs pos="50000">
                  <a:srgbClr val="FFFF00"/>
                </a:gs>
                <a:gs pos="0">
                  <a:srgbClr val="FFFF00">
                    <a:shade val="40000"/>
                  </a:srgbClr>
                </a:gs>
                <a:gs pos="100000">
                  <a:srgbClr val="FFFF00">
                    <a:shade val="40000"/>
                  </a:srgbClr>
                </a:gs>
              </a:gsLst>
              <a:lin ang="16200000" scaled="1"/>
              <a:tileRect/>
            </a:gradFill>
          </c:spPr>
          <c:invertIfNegative val="0"/>
          <c:dLbls>
            <c:dLbl>
              <c:idx val="0"/>
              <c:spPr/>
              <c:txPr>
                <a:bodyPr/>
                <a:lstStyle/>
                <a:p>
                  <a:pPr>
                    <a:defRPr sz="1000" b="1" baseline="0">
                      <a:solidFill>
                        <a:srgbClr val="000000"/>
                      </a:solidFill>
                    </a:defRPr>
                  </a:pPr>
                  <a:endParaRPr lang="en-US"/>
                </a:p>
              </c:txPr>
              <c:showLegendKey val="0"/>
              <c:showVal val="1"/>
              <c:showCatName val="0"/>
              <c:showSerName val="0"/>
              <c:showPercent val="0"/>
              <c:showBubbleSize val="0"/>
            </c:dLbl>
            <c:spPr>
              <a:noFill/>
              <a:ln>
                <a:noFill/>
              </a:ln>
              <a:effectLst/>
            </c:spPr>
            <c:txPr>
              <a:bodyPr/>
              <a:lstStyle/>
              <a:p>
                <a:pPr>
                  <a:defRPr sz="1000" b="1" baseline="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Taking things altogether, how satisfied are you with your marriage right now?</c:v>
                </c:pt>
              </c:strCache>
            </c:strRef>
          </c:cat>
          <c:val>
            <c:numRef>
              <c:f>Sheet1!$C$2</c:f>
              <c:numCache>
                <c:formatCode>General</c:formatCode>
                <c:ptCount val="1"/>
                <c:pt idx="0">
                  <c:v>8</c:v>
                </c:pt>
              </c:numCache>
            </c:numRef>
          </c:val>
          <c:extLst xmlns:c16r2="http://schemas.microsoft.com/office/drawing/2015/06/chart">
            <c:ext xmlns:c16="http://schemas.microsoft.com/office/drawing/2014/chart" uri="{C3380CC4-5D6E-409C-BE32-E72D297353CC}">
              <c16:uniqueId val="{00000002-A047-4FD5-946A-907BB92F18CA}"/>
            </c:ext>
          </c:extLst>
        </c:ser>
        <c:ser>
          <c:idx val="2"/>
          <c:order val="2"/>
          <c:tx>
            <c:strRef>
              <c:f>Sheet1!$D$1</c:f>
              <c:strCache>
                <c:ptCount val="1"/>
                <c:pt idx="0">
                  <c:v>Dissatisfied</c:v>
                </c:pt>
              </c:strCache>
            </c:strRef>
          </c:tx>
          <c:spPr>
            <a:gradFill flip="none" rotWithShape="1">
              <a:gsLst>
                <a:gs pos="50000">
                  <a:srgbClr val="FF0000"/>
                </a:gs>
                <a:gs pos="0">
                  <a:srgbClr val="FF0000">
                    <a:shade val="40000"/>
                  </a:srgbClr>
                </a:gs>
                <a:gs pos="100000">
                  <a:srgbClr val="FF0000">
                    <a:shade val="40000"/>
                  </a:srgbClr>
                </a:gs>
              </a:gsLst>
              <a:lin ang="16200000" scaled="1"/>
              <a:tileRect/>
            </a:gradFill>
          </c:spPr>
          <c:invertIfNegative val="0"/>
          <c:dLbls>
            <c:dLbl>
              <c:idx val="0"/>
              <c:spPr/>
              <c:txPr>
                <a:bodyPr/>
                <a:lstStyle/>
                <a:p>
                  <a:pPr>
                    <a:defRPr sz="1000" b="1" baseline="0">
                      <a:solidFill>
                        <a:srgbClr val="FFFFFF"/>
                      </a:solidFill>
                    </a:defRPr>
                  </a:pPr>
                  <a:endParaRPr lang="en-US"/>
                </a:p>
              </c:txPr>
              <c:showLegendKey val="0"/>
              <c:showVal val="1"/>
              <c:showCatName val="0"/>
              <c:showSerName val="0"/>
              <c:showPercent val="0"/>
              <c:showBubbleSize val="0"/>
            </c:dLbl>
            <c:spPr>
              <a:noFill/>
              <a:ln>
                <a:noFill/>
              </a:ln>
              <a:effectLst/>
            </c:spPr>
            <c:txPr>
              <a:bodyPr/>
              <a:lstStyle/>
              <a:p>
                <a:pPr>
                  <a:defRPr sz="1000" b="1" baseline="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Taking things altogether, how satisfied are you with your marriage right now?</c:v>
                </c:pt>
              </c:strCache>
            </c:strRef>
          </c:cat>
          <c:val>
            <c:numRef>
              <c:f>Sheet1!$D$2</c:f>
              <c:numCache>
                <c:formatCode>General</c:formatCode>
                <c:ptCount val="1"/>
                <c:pt idx="0">
                  <c:v>7</c:v>
                </c:pt>
              </c:numCache>
            </c:numRef>
          </c:val>
          <c:extLst xmlns:c16r2="http://schemas.microsoft.com/office/drawing/2015/06/chart">
            <c:ext xmlns:c16="http://schemas.microsoft.com/office/drawing/2014/chart" uri="{C3380CC4-5D6E-409C-BE32-E72D297353CC}">
              <c16:uniqueId val="{00000004-A047-4FD5-946A-907BB92F18CA}"/>
            </c:ext>
          </c:extLst>
        </c:ser>
        <c:dLbls>
          <c:showLegendKey val="0"/>
          <c:showVal val="0"/>
          <c:showCatName val="0"/>
          <c:showSerName val="0"/>
          <c:showPercent val="0"/>
          <c:showBubbleSize val="0"/>
        </c:dLbls>
        <c:gapWidth val="100"/>
        <c:overlap val="100"/>
        <c:axId val="103933824"/>
        <c:axId val="103935360"/>
      </c:barChart>
      <c:catAx>
        <c:axId val="103933824"/>
        <c:scaling>
          <c:orientation val="minMax"/>
        </c:scaling>
        <c:delete val="0"/>
        <c:axPos val="l"/>
        <c:numFmt formatCode="General" sourceLinked="0"/>
        <c:majorTickMark val="out"/>
        <c:minorTickMark val="none"/>
        <c:tickLblPos val="nextTo"/>
        <c:txPr>
          <a:bodyPr/>
          <a:lstStyle/>
          <a:p>
            <a:pPr>
              <a:defRPr sz="1000" baseline="0">
                <a:solidFill>
                  <a:srgbClr val="000000"/>
                </a:solidFill>
                <a:latin typeface="Arial" pitchFamily="34" charset="0"/>
              </a:defRPr>
            </a:pPr>
            <a:endParaRPr lang="en-US"/>
          </a:p>
        </c:txPr>
        <c:crossAx val="103935360"/>
        <c:crosses val="autoZero"/>
        <c:auto val="1"/>
        <c:lblAlgn val="ctr"/>
        <c:lblOffset val="100"/>
        <c:noMultiLvlLbl val="0"/>
      </c:catAx>
      <c:valAx>
        <c:axId val="103935360"/>
        <c:scaling>
          <c:orientation val="minMax"/>
          <c:max val="1"/>
          <c:min val="0"/>
        </c:scaling>
        <c:delete val="0"/>
        <c:axPos val="b"/>
        <c:majorGridlines>
          <c:spPr>
            <a:ln w="12700">
              <a:solidFill>
                <a:srgbClr val="C0C0C0"/>
              </a:solidFill>
            </a:ln>
          </c:spPr>
        </c:majorGridlines>
        <c:numFmt formatCode="0%" sourceLinked="1"/>
        <c:majorTickMark val="out"/>
        <c:minorTickMark val="none"/>
        <c:tickLblPos val="nextTo"/>
        <c:spPr>
          <a:ln w="38100">
            <a:solidFill>
              <a:srgbClr val="C0C0C0"/>
            </a:solidFill>
          </a:ln>
        </c:spPr>
        <c:txPr>
          <a:bodyPr/>
          <a:lstStyle/>
          <a:p>
            <a:pPr>
              <a:defRPr sz="900" baseline="0">
                <a:latin typeface="Arial" pitchFamily="34" charset="0"/>
              </a:defRPr>
            </a:pPr>
            <a:endParaRPr lang="en-US"/>
          </a:p>
        </c:txPr>
        <c:crossAx val="103933824"/>
        <c:crosses val="autoZero"/>
        <c:crossBetween val="between"/>
        <c:majorUnit val="0.2"/>
      </c:valAx>
      <c:spPr>
        <a:ln w="12700">
          <a:solidFill>
            <a:srgbClr val="C0C0C0"/>
          </a:solidFill>
        </a:ln>
      </c:spPr>
    </c:plotArea>
    <c:legend>
      <c:legendPos val="b"/>
      <c:layout/>
      <c:overlay val="0"/>
      <c:txPr>
        <a:bodyPr/>
        <a:lstStyle/>
        <a:p>
          <a:pPr>
            <a:defRPr sz="900" baseline="0">
              <a:latin typeface="Arial" pitchFamily="34" charset="0"/>
            </a:defRPr>
          </a:pPr>
          <a:endParaRPr lang="en-US"/>
        </a:p>
      </c:txPr>
    </c:legend>
    <c:plotVisOnly val="1"/>
    <c:dispBlanksAs val="gap"/>
    <c:showDLblsOverMax val="0"/>
  </c:chart>
  <c:spPr>
    <a:ln w="19050">
      <a:solidFill>
        <a:srgbClr val="C0C0C0"/>
      </a:solidFill>
    </a:ln>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61670580651103"/>
          <c:y val="6.117711848518935E-2"/>
          <c:w val="0.83360995993921816"/>
          <c:h val="0.63202724659417564"/>
        </c:manualLayout>
      </c:layout>
      <c:barChart>
        <c:barDir val="bar"/>
        <c:grouping val="stacked"/>
        <c:varyColors val="0"/>
        <c:ser>
          <c:idx val="0"/>
          <c:order val="0"/>
          <c:tx>
            <c:strRef>
              <c:f>Sheet1!$B$1</c:f>
              <c:strCache>
                <c:ptCount val="1"/>
                <c:pt idx="0">
                  <c:v>Average instability</c:v>
                </c:pt>
              </c:strCache>
            </c:strRef>
          </c:tx>
          <c:spPr>
            <a:gradFill flip="none" rotWithShape="1">
              <a:gsLst>
                <a:gs pos="50000">
                  <a:srgbClr val="0000FF"/>
                </a:gs>
                <a:gs pos="0">
                  <a:srgbClr val="0000FF">
                    <a:shade val="40000"/>
                  </a:srgbClr>
                </a:gs>
                <a:gs pos="100000">
                  <a:srgbClr val="0000FF">
                    <a:shade val="40000"/>
                  </a:srgbClr>
                </a:gs>
              </a:gsLst>
              <a:lin ang="16200000" scaled="1"/>
              <a:tileRect/>
            </a:gradFill>
          </c:spPr>
          <c:invertIfNegative val="0"/>
          <c:dLbls>
            <c:spPr>
              <a:noFill/>
              <a:ln>
                <a:noFill/>
              </a:ln>
              <a:effectLst/>
            </c:spPr>
            <c:txPr>
              <a:bodyPr/>
              <a:lstStyle/>
              <a:p>
                <a:pPr>
                  <a:defRPr sz="1000" b="1" baseline="0">
                    <a:solidFill>
                      <a:srgbClr val="FFFFFF"/>
                    </a:solidFill>
                    <a:latin typeface="Arial"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Marital Instability Index (MII)</c:v>
                </c:pt>
              </c:strCache>
            </c:strRef>
          </c:cat>
          <c:val>
            <c:numRef>
              <c:f>Sheet1!$B$2</c:f>
              <c:numCache>
                <c:formatCode>0.0</c:formatCode>
                <c:ptCount val="1"/>
                <c:pt idx="0">
                  <c:v>1.4</c:v>
                </c:pt>
              </c:numCache>
            </c:numRef>
          </c:val>
          <c:extLst xmlns:c16r2="http://schemas.microsoft.com/office/drawing/2015/06/chart">
            <c:ext xmlns:c16="http://schemas.microsoft.com/office/drawing/2014/chart" uri="{C3380CC4-5D6E-409C-BE32-E72D297353CC}">
              <c16:uniqueId val="{00000000-DB78-43E9-8D33-EE4609268DF1}"/>
            </c:ext>
          </c:extLst>
        </c:ser>
        <c:dLbls>
          <c:showLegendKey val="0"/>
          <c:showVal val="0"/>
          <c:showCatName val="0"/>
          <c:showSerName val="0"/>
          <c:showPercent val="0"/>
          <c:showBubbleSize val="0"/>
        </c:dLbls>
        <c:gapWidth val="100"/>
        <c:overlap val="100"/>
        <c:axId val="105076608"/>
        <c:axId val="105078144"/>
      </c:barChart>
      <c:catAx>
        <c:axId val="105076608"/>
        <c:scaling>
          <c:orientation val="minMax"/>
        </c:scaling>
        <c:delete val="0"/>
        <c:axPos val="l"/>
        <c:numFmt formatCode="General" sourceLinked="0"/>
        <c:majorTickMark val="out"/>
        <c:minorTickMark val="none"/>
        <c:tickLblPos val="nextTo"/>
        <c:txPr>
          <a:bodyPr/>
          <a:lstStyle/>
          <a:p>
            <a:pPr>
              <a:defRPr sz="1000" baseline="0">
                <a:solidFill>
                  <a:srgbClr val="000000"/>
                </a:solidFill>
                <a:latin typeface="Arial" pitchFamily="34" charset="0"/>
              </a:defRPr>
            </a:pPr>
            <a:endParaRPr lang="en-US"/>
          </a:p>
        </c:txPr>
        <c:crossAx val="105078144"/>
        <c:crosses val="autoZero"/>
        <c:auto val="1"/>
        <c:lblAlgn val="ctr"/>
        <c:lblOffset val="100"/>
        <c:noMultiLvlLbl val="0"/>
      </c:catAx>
      <c:valAx>
        <c:axId val="105078144"/>
        <c:scaling>
          <c:orientation val="minMax"/>
          <c:max val="5"/>
          <c:min val="0"/>
        </c:scaling>
        <c:delete val="0"/>
        <c:axPos val="b"/>
        <c:majorGridlines>
          <c:spPr>
            <a:ln w="12700">
              <a:solidFill>
                <a:srgbClr val="C0C0C0"/>
              </a:solidFill>
            </a:ln>
          </c:spPr>
        </c:majorGridlines>
        <c:numFmt formatCode="0.0" sourceLinked="1"/>
        <c:majorTickMark val="out"/>
        <c:minorTickMark val="none"/>
        <c:tickLblPos val="nextTo"/>
        <c:spPr>
          <a:ln w="38100">
            <a:solidFill>
              <a:srgbClr val="C0C0C0"/>
            </a:solidFill>
          </a:ln>
        </c:spPr>
        <c:txPr>
          <a:bodyPr/>
          <a:lstStyle/>
          <a:p>
            <a:pPr>
              <a:defRPr sz="900" baseline="0">
                <a:latin typeface="Arial" pitchFamily="34" charset="0"/>
              </a:defRPr>
            </a:pPr>
            <a:endParaRPr lang="en-US"/>
          </a:p>
        </c:txPr>
        <c:crossAx val="105076608"/>
        <c:crosses val="autoZero"/>
        <c:crossBetween val="between"/>
        <c:majorUnit val="1"/>
      </c:valAx>
      <c:spPr>
        <a:ln w="12700">
          <a:solidFill>
            <a:srgbClr val="C0C0C0"/>
          </a:solidFill>
        </a:ln>
      </c:spPr>
    </c:plotArea>
    <c:legend>
      <c:legendPos val="b"/>
      <c:layout/>
      <c:overlay val="0"/>
      <c:txPr>
        <a:bodyPr/>
        <a:lstStyle/>
        <a:p>
          <a:pPr>
            <a:defRPr sz="900" baseline="0">
              <a:latin typeface="Arial" pitchFamily="34" charset="0"/>
            </a:defRPr>
          </a:pPr>
          <a:endParaRPr lang="en-US"/>
        </a:p>
      </c:txPr>
    </c:legend>
    <c:plotVisOnly val="1"/>
    <c:dispBlanksAs val="gap"/>
    <c:showDLblsOverMax val="0"/>
  </c:chart>
  <c:spPr>
    <a:ln w="19050">
      <a:solidFill>
        <a:srgbClr val="C0C0C0"/>
      </a:solidFill>
    </a:ln>
  </c:spPr>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788863563107244"/>
          <c:y val="2.2770100166050668E-2"/>
          <c:w val="0.74589066169360407"/>
          <c:h val="0.85193465400158308"/>
        </c:manualLayout>
      </c:layout>
      <c:barChart>
        <c:barDir val="bar"/>
        <c:grouping val="percentStacked"/>
        <c:varyColors val="0"/>
        <c:ser>
          <c:idx val="0"/>
          <c:order val="0"/>
          <c:tx>
            <c:strRef>
              <c:f>Sheet1!$B$1</c:f>
              <c:strCache>
                <c:ptCount val="1"/>
                <c:pt idx="0">
                  <c:v>Large extent</c:v>
                </c:pt>
              </c:strCache>
            </c:strRef>
          </c:tx>
          <c:spPr>
            <a:gradFill flip="none" rotWithShape="1">
              <a:gsLst>
                <a:gs pos="50000">
                  <a:srgbClr val="FF0000"/>
                </a:gs>
                <a:gs pos="0">
                  <a:srgbClr val="FF0000">
                    <a:shade val="40000"/>
                  </a:srgbClr>
                </a:gs>
                <a:gs pos="100000">
                  <a:srgbClr val="FF0000">
                    <a:shade val="40000"/>
                  </a:srgbClr>
                </a:gs>
              </a:gsLst>
              <a:lin ang="16200000" scaled="1"/>
              <a:tileRect/>
            </a:gradFill>
          </c:spPr>
          <c:invertIfNegative val="0"/>
          <c:dLbls>
            <c:spPr>
              <a:noFill/>
              <a:ln>
                <a:noFill/>
              </a:ln>
              <a:effectLst/>
            </c:spPr>
            <c:txPr>
              <a:bodyPr/>
              <a:lstStyle/>
              <a:p>
                <a:pPr>
                  <a:defRPr sz="1000" b="1" baseline="0">
                    <a:solidFill>
                      <a:srgbClr val="FFFFFF"/>
                    </a:solidFill>
                    <a:latin typeface="Arial"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Managing child care/child schedules</c:v>
                </c:pt>
                <c:pt idx="1">
                  <c:v>No time for recreation, fitness, or entertainment activities</c:v>
                </c:pt>
                <c:pt idx="2">
                  <c:v>Emotional problems in the family</c:v>
                </c:pt>
                <c:pt idx="3">
                  <c:v>Home/car repairs/maintenance or yard work</c:v>
                </c:pt>
                <c:pt idx="4">
                  <c:v>Difficulty maintaining emotional connection with spouse</c:v>
                </c:pt>
                <c:pt idx="5">
                  <c:v>Technical difficulties communicating with my spouse</c:v>
                </c:pt>
                <c:pt idx="6">
                  <c:v>Dealing with issues/decisions alone</c:v>
                </c:pt>
                <c:pt idx="7">
                  <c:v>Being a "single" parent</c:v>
                </c:pt>
                <c:pt idx="8">
                  <c:v>Loneliness</c:v>
                </c:pt>
              </c:strCache>
            </c:strRef>
          </c:cat>
          <c:val>
            <c:numRef>
              <c:f>Sheet1!$B$2:$B$10</c:f>
              <c:numCache>
                <c:formatCode>General</c:formatCode>
                <c:ptCount val="9"/>
                <c:pt idx="0">
                  <c:v>15</c:v>
                </c:pt>
                <c:pt idx="1">
                  <c:v>15</c:v>
                </c:pt>
                <c:pt idx="2">
                  <c:v>18</c:v>
                </c:pt>
                <c:pt idx="3">
                  <c:v>18</c:v>
                </c:pt>
                <c:pt idx="4">
                  <c:v>19</c:v>
                </c:pt>
                <c:pt idx="5">
                  <c:v>19</c:v>
                </c:pt>
                <c:pt idx="6">
                  <c:v>20</c:v>
                </c:pt>
                <c:pt idx="7">
                  <c:v>23</c:v>
                </c:pt>
                <c:pt idx="8">
                  <c:v>31</c:v>
                </c:pt>
              </c:numCache>
            </c:numRef>
          </c:val>
          <c:extLst xmlns:c16r2="http://schemas.microsoft.com/office/drawing/2015/06/chart">
            <c:ext xmlns:c16="http://schemas.microsoft.com/office/drawing/2014/chart" uri="{C3380CC4-5D6E-409C-BE32-E72D297353CC}">
              <c16:uniqueId val="{00000000-05D8-450E-9C8C-DDE53B16188C}"/>
            </c:ext>
          </c:extLst>
        </c:ser>
        <c:ser>
          <c:idx val="1"/>
          <c:order val="1"/>
          <c:tx>
            <c:strRef>
              <c:f>Sheet1!$C$1</c:f>
              <c:strCache>
                <c:ptCount val="1"/>
                <c:pt idx="0">
                  <c:v>Moderate/Small extent</c:v>
                </c:pt>
              </c:strCache>
            </c:strRef>
          </c:tx>
          <c:spPr>
            <a:gradFill flip="none" rotWithShape="1">
              <a:gsLst>
                <a:gs pos="50000">
                  <a:srgbClr val="FFFF00"/>
                </a:gs>
                <a:gs pos="0">
                  <a:srgbClr val="FFFF00">
                    <a:shade val="40000"/>
                  </a:srgbClr>
                </a:gs>
                <a:gs pos="100000">
                  <a:srgbClr val="FFFF00">
                    <a:shade val="40000"/>
                  </a:srgbClr>
                </a:gs>
              </a:gsLst>
              <a:lin ang="16200000" scaled="1"/>
              <a:tileRect/>
            </a:gradFill>
          </c:spPr>
          <c:invertIfNegative val="0"/>
          <c:dLbls>
            <c:dLbl>
              <c:idx val="0"/>
              <c:spPr/>
              <c:txPr>
                <a:bodyPr/>
                <a:lstStyle/>
                <a:p>
                  <a:pPr>
                    <a:defRPr sz="1000" b="1" baseline="0">
                      <a:solidFill>
                        <a:srgbClr val="000000"/>
                      </a:solidFill>
                    </a:defRPr>
                  </a:pPr>
                  <a:endParaRPr lang="en-US"/>
                </a:p>
              </c:txPr>
              <c:showLegendKey val="0"/>
              <c:showVal val="1"/>
              <c:showCatName val="0"/>
              <c:showSerName val="0"/>
              <c:showPercent val="0"/>
              <c:showBubbleSize val="0"/>
            </c:dLbl>
            <c:dLbl>
              <c:idx val="1"/>
              <c:spPr/>
              <c:txPr>
                <a:bodyPr/>
                <a:lstStyle/>
                <a:p>
                  <a:pPr>
                    <a:defRPr sz="1000" b="1" baseline="0">
                      <a:solidFill>
                        <a:srgbClr val="000000"/>
                      </a:solidFill>
                    </a:defRPr>
                  </a:pPr>
                  <a:endParaRPr lang="en-US"/>
                </a:p>
              </c:txPr>
              <c:showLegendKey val="0"/>
              <c:showVal val="1"/>
              <c:showCatName val="0"/>
              <c:showSerName val="0"/>
              <c:showPercent val="0"/>
              <c:showBubbleSize val="0"/>
            </c:dLbl>
            <c:dLbl>
              <c:idx val="2"/>
              <c:spPr/>
              <c:txPr>
                <a:bodyPr/>
                <a:lstStyle/>
                <a:p>
                  <a:pPr>
                    <a:defRPr sz="1000" b="1" baseline="0">
                      <a:solidFill>
                        <a:srgbClr val="000000"/>
                      </a:solidFill>
                    </a:defRPr>
                  </a:pPr>
                  <a:endParaRPr lang="en-US"/>
                </a:p>
              </c:txPr>
              <c:showLegendKey val="0"/>
              <c:showVal val="1"/>
              <c:showCatName val="0"/>
              <c:showSerName val="0"/>
              <c:showPercent val="0"/>
              <c:showBubbleSize val="0"/>
            </c:dLbl>
            <c:dLbl>
              <c:idx val="3"/>
              <c:spPr/>
              <c:txPr>
                <a:bodyPr/>
                <a:lstStyle/>
                <a:p>
                  <a:pPr>
                    <a:defRPr sz="1000" b="1" baseline="0">
                      <a:solidFill>
                        <a:srgbClr val="000000"/>
                      </a:solidFill>
                    </a:defRPr>
                  </a:pPr>
                  <a:endParaRPr lang="en-US"/>
                </a:p>
              </c:txPr>
              <c:showLegendKey val="0"/>
              <c:showVal val="1"/>
              <c:showCatName val="0"/>
              <c:showSerName val="0"/>
              <c:showPercent val="0"/>
              <c:showBubbleSize val="0"/>
            </c:dLbl>
            <c:dLbl>
              <c:idx val="4"/>
              <c:spPr/>
              <c:txPr>
                <a:bodyPr/>
                <a:lstStyle/>
                <a:p>
                  <a:pPr>
                    <a:defRPr sz="1000" b="1" baseline="0">
                      <a:solidFill>
                        <a:srgbClr val="000000"/>
                      </a:solidFill>
                    </a:defRPr>
                  </a:pPr>
                  <a:endParaRPr lang="en-US"/>
                </a:p>
              </c:txPr>
              <c:showLegendKey val="0"/>
              <c:showVal val="1"/>
              <c:showCatName val="0"/>
              <c:showSerName val="0"/>
              <c:showPercent val="0"/>
              <c:showBubbleSize val="0"/>
            </c:dLbl>
            <c:dLbl>
              <c:idx val="5"/>
              <c:spPr/>
              <c:txPr>
                <a:bodyPr/>
                <a:lstStyle/>
                <a:p>
                  <a:pPr>
                    <a:defRPr sz="1000" b="1" baseline="0">
                      <a:solidFill>
                        <a:srgbClr val="000000"/>
                      </a:solidFill>
                    </a:defRPr>
                  </a:pPr>
                  <a:endParaRPr lang="en-US"/>
                </a:p>
              </c:txPr>
              <c:showLegendKey val="0"/>
              <c:showVal val="1"/>
              <c:showCatName val="0"/>
              <c:showSerName val="0"/>
              <c:showPercent val="0"/>
              <c:showBubbleSize val="0"/>
            </c:dLbl>
            <c:dLbl>
              <c:idx val="6"/>
              <c:spPr/>
              <c:txPr>
                <a:bodyPr/>
                <a:lstStyle/>
                <a:p>
                  <a:pPr>
                    <a:defRPr sz="1000" b="1" baseline="0">
                      <a:solidFill>
                        <a:srgbClr val="000000"/>
                      </a:solidFill>
                    </a:defRPr>
                  </a:pPr>
                  <a:endParaRPr lang="en-US"/>
                </a:p>
              </c:txPr>
              <c:showLegendKey val="0"/>
              <c:showVal val="1"/>
              <c:showCatName val="0"/>
              <c:showSerName val="0"/>
              <c:showPercent val="0"/>
              <c:showBubbleSize val="0"/>
            </c:dLbl>
            <c:dLbl>
              <c:idx val="7"/>
              <c:spPr/>
              <c:txPr>
                <a:bodyPr/>
                <a:lstStyle/>
                <a:p>
                  <a:pPr>
                    <a:defRPr sz="1000" b="1" baseline="0">
                      <a:solidFill>
                        <a:srgbClr val="000000"/>
                      </a:solidFill>
                    </a:defRPr>
                  </a:pPr>
                  <a:endParaRPr lang="en-US"/>
                </a:p>
              </c:txPr>
              <c:showLegendKey val="0"/>
              <c:showVal val="1"/>
              <c:showCatName val="0"/>
              <c:showSerName val="0"/>
              <c:showPercent val="0"/>
              <c:showBubbleSize val="0"/>
            </c:dLbl>
            <c:dLbl>
              <c:idx val="8"/>
              <c:spPr/>
              <c:txPr>
                <a:bodyPr/>
                <a:lstStyle/>
                <a:p>
                  <a:pPr>
                    <a:defRPr sz="1000" b="1" baseline="0">
                      <a:solidFill>
                        <a:srgbClr val="000000"/>
                      </a:solidFill>
                    </a:defRPr>
                  </a:pPr>
                  <a:endParaRPr lang="en-US"/>
                </a:p>
              </c:txPr>
              <c:showLegendKey val="0"/>
              <c:showVal val="1"/>
              <c:showCatName val="0"/>
              <c:showSerName val="0"/>
              <c:showPercent val="0"/>
              <c:showBubbleSize val="0"/>
            </c:dLbl>
            <c:dLbl>
              <c:idx val="9"/>
              <c:spPr/>
              <c:txPr>
                <a:bodyPr/>
                <a:lstStyle/>
                <a:p>
                  <a:pPr>
                    <a:defRPr sz="1000" b="1" baseline="0">
                      <a:solidFill>
                        <a:srgbClr val="000000"/>
                      </a:solidFill>
                    </a:defRPr>
                  </a:pPr>
                  <a:endParaRPr lang="en-US"/>
                </a:p>
              </c:txPr>
              <c:showLegendKey val="0"/>
              <c:showVal val="1"/>
              <c:showCatName val="0"/>
              <c:showSerName val="0"/>
              <c:showPercent val="0"/>
              <c:showBubbleSize val="0"/>
            </c:dLbl>
            <c:dLbl>
              <c:idx val="10"/>
              <c:spPr/>
              <c:txPr>
                <a:bodyPr/>
                <a:lstStyle/>
                <a:p>
                  <a:pPr>
                    <a:defRPr sz="1000" b="1" baseline="0">
                      <a:solidFill>
                        <a:srgbClr val="000000"/>
                      </a:solidFill>
                    </a:defRPr>
                  </a:pPr>
                  <a:endParaRPr lang="en-US"/>
                </a:p>
              </c:txPr>
              <c:showLegendKey val="0"/>
              <c:showVal val="1"/>
              <c:showCatName val="0"/>
              <c:showSerName val="0"/>
              <c:showPercent val="0"/>
              <c:showBubbleSize val="0"/>
            </c:dLbl>
            <c:dLbl>
              <c:idx val="11"/>
              <c:spPr/>
              <c:txPr>
                <a:bodyPr/>
                <a:lstStyle/>
                <a:p>
                  <a:pPr>
                    <a:defRPr sz="1000" b="1" baseline="0">
                      <a:solidFill>
                        <a:srgbClr val="000000"/>
                      </a:solidFill>
                    </a:defRPr>
                  </a:pPr>
                  <a:endParaRPr lang="en-US"/>
                </a:p>
              </c:txPr>
              <c:showLegendKey val="0"/>
              <c:showVal val="1"/>
              <c:showCatName val="0"/>
              <c:showSerName val="0"/>
              <c:showPercent val="0"/>
              <c:showBubbleSize val="0"/>
            </c:dLbl>
            <c:dLbl>
              <c:idx val="12"/>
              <c:spPr/>
              <c:txPr>
                <a:bodyPr/>
                <a:lstStyle/>
                <a:p>
                  <a:pPr>
                    <a:defRPr sz="1000" b="1" baseline="0">
                      <a:solidFill>
                        <a:srgbClr val="000000"/>
                      </a:solidFill>
                    </a:defRPr>
                  </a:pPr>
                  <a:endParaRPr lang="en-US"/>
                </a:p>
              </c:txPr>
              <c:showLegendKey val="0"/>
              <c:showVal val="1"/>
              <c:showCatName val="0"/>
              <c:showSerName val="0"/>
              <c:showPercent val="0"/>
              <c:showBubbleSize val="0"/>
            </c:dLbl>
            <c:dLbl>
              <c:idx val="13"/>
              <c:spPr/>
              <c:txPr>
                <a:bodyPr/>
                <a:lstStyle/>
                <a:p>
                  <a:pPr>
                    <a:defRPr sz="1000" b="1" baseline="0">
                      <a:solidFill>
                        <a:srgbClr val="000000"/>
                      </a:solidFill>
                    </a:defRPr>
                  </a:pPr>
                  <a:endParaRPr lang="en-US"/>
                </a:p>
              </c:txPr>
              <c:showLegendKey val="0"/>
              <c:showVal val="1"/>
              <c:showCatName val="0"/>
              <c:showSerName val="0"/>
              <c:showPercent val="0"/>
              <c:showBubbleSize val="0"/>
            </c:dLbl>
            <c:dLbl>
              <c:idx val="14"/>
              <c:spPr/>
              <c:txPr>
                <a:bodyPr/>
                <a:lstStyle/>
                <a:p>
                  <a:pPr>
                    <a:defRPr sz="1000" b="1" baseline="0">
                      <a:solidFill>
                        <a:srgbClr val="000000"/>
                      </a:solidFill>
                    </a:defRPr>
                  </a:pPr>
                  <a:endParaRPr lang="en-US"/>
                </a:p>
              </c:txPr>
              <c:showLegendKey val="0"/>
              <c:showVal val="1"/>
              <c:showCatName val="0"/>
              <c:showSerName val="0"/>
              <c:showPercent val="0"/>
              <c:showBubbleSize val="0"/>
            </c:dLbl>
            <c:dLbl>
              <c:idx val="15"/>
              <c:spPr/>
              <c:txPr>
                <a:bodyPr/>
                <a:lstStyle/>
                <a:p>
                  <a:pPr>
                    <a:defRPr sz="1000" b="1" baseline="0">
                      <a:solidFill>
                        <a:srgbClr val="000000"/>
                      </a:solidFill>
                    </a:defRPr>
                  </a:pPr>
                  <a:endParaRPr lang="en-US"/>
                </a:p>
              </c:txPr>
              <c:showLegendKey val="0"/>
              <c:showVal val="1"/>
              <c:showCatName val="0"/>
              <c:showSerName val="0"/>
              <c:showPercent val="0"/>
              <c:showBubbleSize val="0"/>
            </c:dLbl>
            <c:dLbl>
              <c:idx val="16"/>
              <c:spPr/>
              <c:txPr>
                <a:bodyPr/>
                <a:lstStyle/>
                <a:p>
                  <a:pPr>
                    <a:defRPr sz="1000" b="1" baseline="0">
                      <a:solidFill>
                        <a:srgbClr val="000000"/>
                      </a:solidFill>
                    </a:defRPr>
                  </a:pPr>
                  <a:endParaRPr lang="en-US"/>
                </a:p>
              </c:txPr>
              <c:showLegendKey val="0"/>
              <c:showVal val="1"/>
              <c:showCatName val="0"/>
              <c:showSerName val="0"/>
              <c:showPercent val="0"/>
              <c:showBubbleSize val="0"/>
            </c:dLbl>
            <c:spPr>
              <a:noFill/>
              <a:ln>
                <a:noFill/>
              </a:ln>
              <a:effectLst/>
            </c:spPr>
            <c:txPr>
              <a:bodyPr/>
              <a:lstStyle/>
              <a:p>
                <a:pPr>
                  <a:defRPr sz="1000" b="1" baseline="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Managing child care/child schedules</c:v>
                </c:pt>
                <c:pt idx="1">
                  <c:v>No time for recreation, fitness, or entertainment activities</c:v>
                </c:pt>
                <c:pt idx="2">
                  <c:v>Emotional problems in the family</c:v>
                </c:pt>
                <c:pt idx="3">
                  <c:v>Home/car repairs/maintenance or yard work</c:v>
                </c:pt>
                <c:pt idx="4">
                  <c:v>Difficulty maintaining emotional connection with spouse</c:v>
                </c:pt>
                <c:pt idx="5">
                  <c:v>Technical difficulties communicating with my spouse</c:v>
                </c:pt>
                <c:pt idx="6">
                  <c:v>Dealing with issues/decisions alone</c:v>
                </c:pt>
                <c:pt idx="7">
                  <c:v>Being a "single" parent</c:v>
                </c:pt>
                <c:pt idx="8">
                  <c:v>Loneliness</c:v>
                </c:pt>
              </c:strCache>
            </c:strRef>
          </c:cat>
          <c:val>
            <c:numRef>
              <c:f>Sheet1!$C$2:$C$10</c:f>
              <c:numCache>
                <c:formatCode>General</c:formatCode>
                <c:ptCount val="9"/>
                <c:pt idx="0">
                  <c:v>26</c:v>
                </c:pt>
                <c:pt idx="1">
                  <c:v>33</c:v>
                </c:pt>
                <c:pt idx="2">
                  <c:v>38</c:v>
                </c:pt>
                <c:pt idx="3">
                  <c:v>43</c:v>
                </c:pt>
                <c:pt idx="4">
                  <c:v>39</c:v>
                </c:pt>
                <c:pt idx="5">
                  <c:v>44</c:v>
                </c:pt>
                <c:pt idx="6">
                  <c:v>44</c:v>
                </c:pt>
                <c:pt idx="7">
                  <c:v>29</c:v>
                </c:pt>
                <c:pt idx="8">
                  <c:v>48</c:v>
                </c:pt>
              </c:numCache>
            </c:numRef>
          </c:val>
          <c:extLst xmlns:c16r2="http://schemas.microsoft.com/office/drawing/2015/06/chart">
            <c:ext xmlns:c16="http://schemas.microsoft.com/office/drawing/2014/chart" uri="{C3380CC4-5D6E-409C-BE32-E72D297353CC}">
              <c16:uniqueId val="{00000012-05D8-450E-9C8C-DDE53B16188C}"/>
            </c:ext>
          </c:extLst>
        </c:ser>
        <c:ser>
          <c:idx val="2"/>
          <c:order val="2"/>
          <c:tx>
            <c:strRef>
              <c:f>Sheet1!$D$1</c:f>
              <c:strCache>
                <c:ptCount val="1"/>
                <c:pt idx="0">
                  <c:v>Not at all</c:v>
                </c:pt>
              </c:strCache>
            </c:strRef>
          </c:tx>
          <c:spPr>
            <a:gradFill flip="none" rotWithShape="1">
              <a:gsLst>
                <a:gs pos="50000">
                  <a:srgbClr val="008000"/>
                </a:gs>
                <a:gs pos="0">
                  <a:srgbClr val="008000">
                    <a:shade val="40000"/>
                  </a:srgbClr>
                </a:gs>
                <a:gs pos="100000">
                  <a:srgbClr val="008000">
                    <a:shade val="40000"/>
                  </a:srgbClr>
                </a:gs>
              </a:gsLst>
              <a:lin ang="16200000" scaled="1"/>
              <a:tileRect/>
            </a:gradFill>
          </c:spPr>
          <c:invertIfNegative val="0"/>
          <c:dLbls>
            <c:dLbl>
              <c:idx val="0"/>
              <c:spPr/>
              <c:txPr>
                <a:bodyPr/>
                <a:lstStyle/>
                <a:p>
                  <a:pPr>
                    <a:defRPr sz="1000" b="1" baseline="0">
                      <a:solidFill>
                        <a:srgbClr val="FFFFFF"/>
                      </a:solidFill>
                    </a:defRPr>
                  </a:pPr>
                  <a:endParaRPr lang="en-US"/>
                </a:p>
              </c:txPr>
              <c:showLegendKey val="0"/>
              <c:showVal val="1"/>
              <c:showCatName val="0"/>
              <c:showSerName val="0"/>
              <c:showPercent val="0"/>
              <c:showBubbleSize val="0"/>
            </c:dLbl>
            <c:dLbl>
              <c:idx val="1"/>
              <c:spPr/>
              <c:txPr>
                <a:bodyPr/>
                <a:lstStyle/>
                <a:p>
                  <a:pPr>
                    <a:defRPr sz="1000" b="1" baseline="0">
                      <a:solidFill>
                        <a:srgbClr val="FFFFFF"/>
                      </a:solidFill>
                    </a:defRPr>
                  </a:pPr>
                  <a:endParaRPr lang="en-US"/>
                </a:p>
              </c:txPr>
              <c:showLegendKey val="0"/>
              <c:showVal val="1"/>
              <c:showCatName val="0"/>
              <c:showSerName val="0"/>
              <c:showPercent val="0"/>
              <c:showBubbleSize val="0"/>
            </c:dLbl>
            <c:dLbl>
              <c:idx val="2"/>
              <c:spPr/>
              <c:txPr>
                <a:bodyPr/>
                <a:lstStyle/>
                <a:p>
                  <a:pPr>
                    <a:defRPr sz="1000" b="1" baseline="0">
                      <a:solidFill>
                        <a:srgbClr val="FFFFFF"/>
                      </a:solidFill>
                    </a:defRPr>
                  </a:pPr>
                  <a:endParaRPr lang="en-US"/>
                </a:p>
              </c:txPr>
              <c:showLegendKey val="0"/>
              <c:showVal val="1"/>
              <c:showCatName val="0"/>
              <c:showSerName val="0"/>
              <c:showPercent val="0"/>
              <c:showBubbleSize val="0"/>
            </c:dLbl>
            <c:dLbl>
              <c:idx val="3"/>
              <c:spPr/>
              <c:txPr>
                <a:bodyPr/>
                <a:lstStyle/>
                <a:p>
                  <a:pPr>
                    <a:defRPr sz="1000" b="1" baseline="0">
                      <a:solidFill>
                        <a:srgbClr val="FFFFFF"/>
                      </a:solidFill>
                    </a:defRPr>
                  </a:pPr>
                  <a:endParaRPr lang="en-US"/>
                </a:p>
              </c:txPr>
              <c:showLegendKey val="0"/>
              <c:showVal val="1"/>
              <c:showCatName val="0"/>
              <c:showSerName val="0"/>
              <c:showPercent val="0"/>
              <c:showBubbleSize val="0"/>
            </c:dLbl>
            <c:dLbl>
              <c:idx val="4"/>
              <c:spPr/>
              <c:txPr>
                <a:bodyPr/>
                <a:lstStyle/>
                <a:p>
                  <a:pPr>
                    <a:defRPr sz="1000" b="1" baseline="0">
                      <a:solidFill>
                        <a:srgbClr val="FFFFFF"/>
                      </a:solidFill>
                    </a:defRPr>
                  </a:pPr>
                  <a:endParaRPr lang="en-US"/>
                </a:p>
              </c:txPr>
              <c:showLegendKey val="0"/>
              <c:showVal val="1"/>
              <c:showCatName val="0"/>
              <c:showSerName val="0"/>
              <c:showPercent val="0"/>
              <c:showBubbleSize val="0"/>
            </c:dLbl>
            <c:dLbl>
              <c:idx val="5"/>
              <c:spPr/>
              <c:txPr>
                <a:bodyPr/>
                <a:lstStyle/>
                <a:p>
                  <a:pPr>
                    <a:defRPr sz="1000" b="1" baseline="0">
                      <a:solidFill>
                        <a:srgbClr val="FFFFFF"/>
                      </a:solidFill>
                    </a:defRPr>
                  </a:pPr>
                  <a:endParaRPr lang="en-US"/>
                </a:p>
              </c:txPr>
              <c:showLegendKey val="0"/>
              <c:showVal val="1"/>
              <c:showCatName val="0"/>
              <c:showSerName val="0"/>
              <c:showPercent val="0"/>
              <c:showBubbleSize val="0"/>
            </c:dLbl>
            <c:dLbl>
              <c:idx val="6"/>
              <c:spPr/>
              <c:txPr>
                <a:bodyPr/>
                <a:lstStyle/>
                <a:p>
                  <a:pPr>
                    <a:defRPr sz="1000" b="1" baseline="0">
                      <a:solidFill>
                        <a:srgbClr val="FFFFFF"/>
                      </a:solidFill>
                    </a:defRPr>
                  </a:pPr>
                  <a:endParaRPr lang="en-US"/>
                </a:p>
              </c:txPr>
              <c:showLegendKey val="0"/>
              <c:showVal val="1"/>
              <c:showCatName val="0"/>
              <c:showSerName val="0"/>
              <c:showPercent val="0"/>
              <c:showBubbleSize val="0"/>
            </c:dLbl>
            <c:dLbl>
              <c:idx val="7"/>
              <c:spPr/>
              <c:txPr>
                <a:bodyPr/>
                <a:lstStyle/>
                <a:p>
                  <a:pPr>
                    <a:defRPr sz="1000" b="1" baseline="0">
                      <a:solidFill>
                        <a:srgbClr val="FFFFFF"/>
                      </a:solidFill>
                    </a:defRPr>
                  </a:pPr>
                  <a:endParaRPr lang="en-US"/>
                </a:p>
              </c:txPr>
              <c:showLegendKey val="0"/>
              <c:showVal val="1"/>
              <c:showCatName val="0"/>
              <c:showSerName val="0"/>
              <c:showPercent val="0"/>
              <c:showBubbleSize val="0"/>
            </c:dLbl>
            <c:dLbl>
              <c:idx val="8"/>
              <c:spPr/>
              <c:txPr>
                <a:bodyPr/>
                <a:lstStyle/>
                <a:p>
                  <a:pPr>
                    <a:defRPr sz="1000" b="1" baseline="0">
                      <a:solidFill>
                        <a:srgbClr val="FFFFFF"/>
                      </a:solidFill>
                    </a:defRPr>
                  </a:pPr>
                  <a:endParaRPr lang="en-US"/>
                </a:p>
              </c:txPr>
              <c:showLegendKey val="0"/>
              <c:showVal val="1"/>
              <c:showCatName val="0"/>
              <c:showSerName val="0"/>
              <c:showPercent val="0"/>
              <c:showBubbleSize val="0"/>
            </c:dLbl>
            <c:dLbl>
              <c:idx val="9"/>
              <c:spPr/>
              <c:txPr>
                <a:bodyPr/>
                <a:lstStyle/>
                <a:p>
                  <a:pPr>
                    <a:defRPr sz="1000" b="1" baseline="0">
                      <a:solidFill>
                        <a:srgbClr val="FFFFFF"/>
                      </a:solidFill>
                    </a:defRPr>
                  </a:pPr>
                  <a:endParaRPr lang="en-US"/>
                </a:p>
              </c:txPr>
              <c:showLegendKey val="0"/>
              <c:showVal val="1"/>
              <c:showCatName val="0"/>
              <c:showSerName val="0"/>
              <c:showPercent val="0"/>
              <c:showBubbleSize val="0"/>
            </c:dLbl>
            <c:dLbl>
              <c:idx val="10"/>
              <c:spPr/>
              <c:txPr>
                <a:bodyPr/>
                <a:lstStyle/>
                <a:p>
                  <a:pPr>
                    <a:defRPr sz="1000" b="1" baseline="0">
                      <a:solidFill>
                        <a:srgbClr val="FFFFFF"/>
                      </a:solidFill>
                    </a:defRPr>
                  </a:pPr>
                  <a:endParaRPr lang="en-US"/>
                </a:p>
              </c:txPr>
              <c:showLegendKey val="0"/>
              <c:showVal val="1"/>
              <c:showCatName val="0"/>
              <c:showSerName val="0"/>
              <c:showPercent val="0"/>
              <c:showBubbleSize val="0"/>
            </c:dLbl>
            <c:dLbl>
              <c:idx val="11"/>
              <c:spPr/>
              <c:txPr>
                <a:bodyPr/>
                <a:lstStyle/>
                <a:p>
                  <a:pPr>
                    <a:defRPr sz="1000" b="1" baseline="0">
                      <a:solidFill>
                        <a:srgbClr val="FFFFFF"/>
                      </a:solidFill>
                    </a:defRPr>
                  </a:pPr>
                  <a:endParaRPr lang="en-US"/>
                </a:p>
              </c:txPr>
              <c:showLegendKey val="0"/>
              <c:showVal val="1"/>
              <c:showCatName val="0"/>
              <c:showSerName val="0"/>
              <c:showPercent val="0"/>
              <c:showBubbleSize val="0"/>
            </c:dLbl>
            <c:dLbl>
              <c:idx val="12"/>
              <c:spPr/>
              <c:txPr>
                <a:bodyPr/>
                <a:lstStyle/>
                <a:p>
                  <a:pPr>
                    <a:defRPr sz="1000" b="1" baseline="0">
                      <a:solidFill>
                        <a:srgbClr val="FFFFFF"/>
                      </a:solidFill>
                    </a:defRPr>
                  </a:pPr>
                  <a:endParaRPr lang="en-US"/>
                </a:p>
              </c:txPr>
              <c:showLegendKey val="0"/>
              <c:showVal val="1"/>
              <c:showCatName val="0"/>
              <c:showSerName val="0"/>
              <c:showPercent val="0"/>
              <c:showBubbleSize val="0"/>
            </c:dLbl>
            <c:dLbl>
              <c:idx val="13"/>
              <c:spPr/>
              <c:txPr>
                <a:bodyPr/>
                <a:lstStyle/>
                <a:p>
                  <a:pPr>
                    <a:defRPr sz="1000" b="1" baseline="0">
                      <a:solidFill>
                        <a:srgbClr val="FFFFFF"/>
                      </a:solidFill>
                    </a:defRPr>
                  </a:pPr>
                  <a:endParaRPr lang="en-US"/>
                </a:p>
              </c:txPr>
              <c:showLegendKey val="0"/>
              <c:showVal val="1"/>
              <c:showCatName val="0"/>
              <c:showSerName val="0"/>
              <c:showPercent val="0"/>
              <c:showBubbleSize val="0"/>
            </c:dLbl>
            <c:dLbl>
              <c:idx val="14"/>
              <c:spPr/>
              <c:txPr>
                <a:bodyPr/>
                <a:lstStyle/>
                <a:p>
                  <a:pPr>
                    <a:defRPr sz="1000" b="1" baseline="0">
                      <a:solidFill>
                        <a:srgbClr val="FFFFFF"/>
                      </a:solidFill>
                    </a:defRPr>
                  </a:pPr>
                  <a:endParaRPr lang="en-US"/>
                </a:p>
              </c:txPr>
              <c:showLegendKey val="0"/>
              <c:showVal val="1"/>
              <c:showCatName val="0"/>
              <c:showSerName val="0"/>
              <c:showPercent val="0"/>
              <c:showBubbleSize val="0"/>
            </c:dLbl>
            <c:dLbl>
              <c:idx val="15"/>
              <c:spPr/>
              <c:txPr>
                <a:bodyPr/>
                <a:lstStyle/>
                <a:p>
                  <a:pPr>
                    <a:defRPr sz="1000" b="1" baseline="0">
                      <a:solidFill>
                        <a:srgbClr val="FFFFFF"/>
                      </a:solidFill>
                    </a:defRPr>
                  </a:pPr>
                  <a:endParaRPr lang="en-US"/>
                </a:p>
              </c:txPr>
              <c:showLegendKey val="0"/>
              <c:showVal val="1"/>
              <c:showCatName val="0"/>
              <c:showSerName val="0"/>
              <c:showPercent val="0"/>
              <c:showBubbleSize val="0"/>
            </c:dLbl>
            <c:dLbl>
              <c:idx val="16"/>
              <c:spPr/>
              <c:txPr>
                <a:bodyPr/>
                <a:lstStyle/>
                <a:p>
                  <a:pPr>
                    <a:defRPr sz="1000" b="1" baseline="0">
                      <a:solidFill>
                        <a:srgbClr val="FFFFFF"/>
                      </a:solidFill>
                    </a:defRPr>
                  </a:pPr>
                  <a:endParaRPr lang="en-US"/>
                </a:p>
              </c:txPr>
              <c:showLegendKey val="0"/>
              <c:showVal val="1"/>
              <c:showCatName val="0"/>
              <c:showSerName val="0"/>
              <c:showPercent val="0"/>
              <c:showBubbleSize val="0"/>
            </c:dLbl>
            <c:spPr>
              <a:noFill/>
              <a:ln>
                <a:noFill/>
              </a:ln>
              <a:effectLst/>
            </c:spPr>
            <c:txPr>
              <a:bodyPr/>
              <a:lstStyle/>
              <a:p>
                <a:pPr>
                  <a:defRPr sz="1000" b="1" baseline="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Managing child care/child schedules</c:v>
                </c:pt>
                <c:pt idx="1">
                  <c:v>No time for recreation, fitness, or entertainment activities</c:v>
                </c:pt>
                <c:pt idx="2">
                  <c:v>Emotional problems in the family</c:v>
                </c:pt>
                <c:pt idx="3">
                  <c:v>Home/car repairs/maintenance or yard work</c:v>
                </c:pt>
                <c:pt idx="4">
                  <c:v>Difficulty maintaining emotional connection with spouse</c:v>
                </c:pt>
                <c:pt idx="5">
                  <c:v>Technical difficulties communicating with my spouse</c:v>
                </c:pt>
                <c:pt idx="6">
                  <c:v>Dealing with issues/decisions alone</c:v>
                </c:pt>
                <c:pt idx="7">
                  <c:v>Being a "single" parent</c:v>
                </c:pt>
                <c:pt idx="8">
                  <c:v>Loneliness</c:v>
                </c:pt>
              </c:strCache>
            </c:strRef>
          </c:cat>
          <c:val>
            <c:numRef>
              <c:f>Sheet1!$D$2:$D$10</c:f>
              <c:numCache>
                <c:formatCode>General</c:formatCode>
                <c:ptCount val="9"/>
                <c:pt idx="0">
                  <c:v>59</c:v>
                </c:pt>
                <c:pt idx="1">
                  <c:v>51</c:v>
                </c:pt>
                <c:pt idx="2">
                  <c:v>44</c:v>
                </c:pt>
                <c:pt idx="3">
                  <c:v>39</c:v>
                </c:pt>
                <c:pt idx="4">
                  <c:v>41</c:v>
                </c:pt>
                <c:pt idx="5">
                  <c:v>37</c:v>
                </c:pt>
                <c:pt idx="6">
                  <c:v>36</c:v>
                </c:pt>
                <c:pt idx="7">
                  <c:v>48</c:v>
                </c:pt>
                <c:pt idx="8">
                  <c:v>21</c:v>
                </c:pt>
              </c:numCache>
            </c:numRef>
          </c:val>
          <c:extLst xmlns:c16r2="http://schemas.microsoft.com/office/drawing/2015/06/chart">
            <c:ext xmlns:c16="http://schemas.microsoft.com/office/drawing/2014/chart" uri="{C3380CC4-5D6E-409C-BE32-E72D297353CC}">
              <c16:uniqueId val="{00000024-05D8-450E-9C8C-DDE53B16188C}"/>
            </c:ext>
          </c:extLst>
        </c:ser>
        <c:dLbls>
          <c:showLegendKey val="0"/>
          <c:showVal val="0"/>
          <c:showCatName val="0"/>
          <c:showSerName val="0"/>
          <c:showPercent val="0"/>
          <c:showBubbleSize val="0"/>
        </c:dLbls>
        <c:gapWidth val="50"/>
        <c:overlap val="100"/>
        <c:axId val="103804288"/>
        <c:axId val="105411712"/>
      </c:barChart>
      <c:catAx>
        <c:axId val="103804288"/>
        <c:scaling>
          <c:orientation val="minMax"/>
        </c:scaling>
        <c:delete val="0"/>
        <c:axPos val="l"/>
        <c:numFmt formatCode="General" sourceLinked="0"/>
        <c:majorTickMark val="out"/>
        <c:minorTickMark val="none"/>
        <c:tickLblPos val="nextTo"/>
        <c:txPr>
          <a:bodyPr/>
          <a:lstStyle/>
          <a:p>
            <a:pPr>
              <a:defRPr sz="1000" baseline="0">
                <a:solidFill>
                  <a:srgbClr val="000000"/>
                </a:solidFill>
                <a:latin typeface="Arial" pitchFamily="34" charset="0"/>
              </a:defRPr>
            </a:pPr>
            <a:endParaRPr lang="en-US"/>
          </a:p>
        </c:txPr>
        <c:crossAx val="105411712"/>
        <c:crosses val="autoZero"/>
        <c:auto val="1"/>
        <c:lblAlgn val="ctr"/>
        <c:lblOffset val="100"/>
        <c:tickLblSkip val="1"/>
        <c:noMultiLvlLbl val="0"/>
      </c:catAx>
      <c:valAx>
        <c:axId val="105411712"/>
        <c:scaling>
          <c:orientation val="minMax"/>
          <c:max val="1"/>
          <c:min val="0"/>
        </c:scaling>
        <c:delete val="0"/>
        <c:axPos val="b"/>
        <c:majorGridlines>
          <c:spPr>
            <a:ln w="12700">
              <a:solidFill>
                <a:srgbClr val="C0C0C0"/>
              </a:solidFill>
            </a:ln>
          </c:spPr>
        </c:majorGridlines>
        <c:numFmt formatCode="0%" sourceLinked="1"/>
        <c:majorTickMark val="out"/>
        <c:minorTickMark val="none"/>
        <c:tickLblPos val="nextTo"/>
        <c:spPr>
          <a:ln w="38100">
            <a:solidFill>
              <a:srgbClr val="C0C0C0"/>
            </a:solidFill>
          </a:ln>
        </c:spPr>
        <c:txPr>
          <a:bodyPr/>
          <a:lstStyle/>
          <a:p>
            <a:pPr>
              <a:defRPr sz="900" baseline="0">
                <a:latin typeface="Arial" pitchFamily="34" charset="0"/>
              </a:defRPr>
            </a:pPr>
            <a:endParaRPr lang="en-US"/>
          </a:p>
        </c:txPr>
        <c:crossAx val="103804288"/>
        <c:crosses val="autoZero"/>
        <c:crossBetween val="between"/>
        <c:majorUnit val="0.2"/>
      </c:valAx>
      <c:spPr>
        <a:ln w="12700">
          <a:solidFill>
            <a:srgbClr val="C0C0C0"/>
          </a:solidFill>
        </a:ln>
      </c:spPr>
    </c:plotArea>
    <c:legend>
      <c:legendPos val="b"/>
      <c:layout>
        <c:manualLayout>
          <c:xMode val="edge"/>
          <c:yMode val="edge"/>
          <c:x val="0.32217893815904586"/>
          <c:y val="0.94064309669624646"/>
          <c:w val="0.35564212368190817"/>
          <c:h val="5.2743146689997085E-2"/>
        </c:manualLayout>
      </c:layout>
      <c:overlay val="0"/>
      <c:txPr>
        <a:bodyPr/>
        <a:lstStyle/>
        <a:p>
          <a:pPr>
            <a:defRPr sz="900" baseline="0">
              <a:latin typeface="Arial" pitchFamily="34" charset="0"/>
            </a:defRPr>
          </a:pPr>
          <a:endParaRPr lang="en-US"/>
        </a:p>
      </c:txPr>
    </c:legend>
    <c:plotVisOnly val="1"/>
    <c:dispBlanksAs val="gap"/>
    <c:showDLblsOverMax val="0"/>
  </c:chart>
  <c:spPr>
    <a:ln w="19050">
      <a:solidFill>
        <a:srgbClr val="C0C0C0"/>
      </a:solidFill>
    </a:ln>
  </c:spPr>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47050697610168"/>
          <c:y val="3.6375661375661374E-2"/>
          <c:w val="0.80875615876962748"/>
          <c:h val="0.77587645294338203"/>
        </c:manualLayout>
      </c:layout>
      <c:barChart>
        <c:barDir val="bar"/>
        <c:grouping val="percentStacked"/>
        <c:varyColors val="0"/>
        <c:ser>
          <c:idx val="0"/>
          <c:order val="0"/>
          <c:tx>
            <c:strRef>
              <c:f>Sheet1!$B$1</c:f>
              <c:strCache>
                <c:ptCount val="1"/>
                <c:pt idx="0">
                  <c:v>Large extent</c:v>
                </c:pt>
              </c:strCache>
            </c:strRef>
          </c:tx>
          <c:spPr>
            <a:gradFill flip="none" rotWithShape="1">
              <a:gsLst>
                <a:gs pos="50000">
                  <a:srgbClr val="0000FF"/>
                </a:gs>
                <a:gs pos="0">
                  <a:srgbClr val="0000FF">
                    <a:shade val="40000"/>
                  </a:srgbClr>
                </a:gs>
                <a:gs pos="100000">
                  <a:srgbClr val="0000FF">
                    <a:shade val="40000"/>
                  </a:srgbClr>
                </a:gs>
              </a:gsLst>
              <a:lin ang="16200000" scaled="1"/>
              <a:tileRect/>
            </a:gradFill>
          </c:spPr>
          <c:invertIfNegative val="0"/>
          <c:dLbls>
            <c:spPr>
              <a:noFill/>
              <a:ln>
                <a:noFill/>
              </a:ln>
              <a:effectLst/>
            </c:spPr>
            <c:txPr>
              <a:bodyPr/>
              <a:lstStyle/>
              <a:p>
                <a:pPr>
                  <a:defRPr sz="1000" b="1" baseline="0">
                    <a:solidFill>
                      <a:srgbClr val="FFFFFF"/>
                    </a:solidFill>
                    <a:latin typeface="Arial"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Have mental health concerns</c:v>
                </c:pt>
                <c:pt idx="1">
                  <c:v>Show negative personality changes</c:v>
                </c:pt>
                <c:pt idx="2">
                  <c:v>Get angry faster</c:v>
                </c:pt>
                <c:pt idx="3">
                  <c:v>More emotionally distant</c:v>
                </c:pt>
                <c:pt idx="4">
                  <c:v>Have trouble sleeping</c:v>
                </c:pt>
                <c:pt idx="5">
                  <c:v>Appreciate life more</c:v>
                </c:pt>
                <c:pt idx="6">
                  <c:v>Appreciate family and friends more</c:v>
                </c:pt>
              </c:strCache>
            </c:strRef>
          </c:cat>
          <c:val>
            <c:numRef>
              <c:f>Sheet1!$B$2:$B$8</c:f>
              <c:numCache>
                <c:formatCode>General</c:formatCode>
                <c:ptCount val="7"/>
                <c:pt idx="0">
                  <c:v>12</c:v>
                </c:pt>
                <c:pt idx="1">
                  <c:v>13</c:v>
                </c:pt>
                <c:pt idx="2">
                  <c:v>15</c:v>
                </c:pt>
                <c:pt idx="3">
                  <c:v>15</c:v>
                </c:pt>
                <c:pt idx="4">
                  <c:v>17</c:v>
                </c:pt>
                <c:pt idx="5">
                  <c:v>20</c:v>
                </c:pt>
                <c:pt idx="6">
                  <c:v>22</c:v>
                </c:pt>
              </c:numCache>
            </c:numRef>
          </c:val>
          <c:extLst xmlns:c16r2="http://schemas.microsoft.com/office/drawing/2015/06/chart">
            <c:ext xmlns:c16="http://schemas.microsoft.com/office/drawing/2014/chart" uri="{C3380CC4-5D6E-409C-BE32-E72D297353CC}">
              <c16:uniqueId val="{00000000-2AEA-467F-8A26-A99FF2CE9546}"/>
            </c:ext>
          </c:extLst>
        </c:ser>
        <c:ser>
          <c:idx val="1"/>
          <c:order val="1"/>
          <c:tx>
            <c:strRef>
              <c:f>Sheet1!$C$1</c:f>
              <c:strCache>
                <c:ptCount val="1"/>
                <c:pt idx="0">
                  <c:v>Small/Moderate extent</c:v>
                </c:pt>
              </c:strCache>
            </c:strRef>
          </c:tx>
          <c:spPr>
            <a:gradFill flip="none" rotWithShape="1">
              <a:gsLst>
                <a:gs pos="50000">
                  <a:srgbClr val="FFFF00"/>
                </a:gs>
                <a:gs pos="0">
                  <a:srgbClr val="FFFF00">
                    <a:shade val="40000"/>
                  </a:srgbClr>
                </a:gs>
                <a:gs pos="100000">
                  <a:srgbClr val="FFFF00">
                    <a:shade val="40000"/>
                  </a:srgbClr>
                </a:gs>
              </a:gsLst>
              <a:lin ang="16200000" scaled="1"/>
              <a:tileRect/>
            </a:gradFill>
          </c:spPr>
          <c:invertIfNegative val="0"/>
          <c:dLbls>
            <c:dLbl>
              <c:idx val="0"/>
              <c:spPr/>
              <c:txPr>
                <a:bodyPr/>
                <a:lstStyle/>
                <a:p>
                  <a:pPr>
                    <a:defRPr sz="1000" b="1" baseline="0">
                      <a:solidFill>
                        <a:srgbClr val="000000"/>
                      </a:solidFill>
                    </a:defRPr>
                  </a:pPr>
                  <a:endParaRPr lang="en-US"/>
                </a:p>
              </c:txPr>
              <c:showLegendKey val="0"/>
              <c:showVal val="1"/>
              <c:showCatName val="0"/>
              <c:showSerName val="0"/>
              <c:showPercent val="0"/>
              <c:showBubbleSize val="0"/>
            </c:dLbl>
            <c:dLbl>
              <c:idx val="1"/>
              <c:spPr/>
              <c:txPr>
                <a:bodyPr/>
                <a:lstStyle/>
                <a:p>
                  <a:pPr>
                    <a:defRPr sz="1000" b="1" baseline="0">
                      <a:solidFill>
                        <a:srgbClr val="000000"/>
                      </a:solidFill>
                    </a:defRPr>
                  </a:pPr>
                  <a:endParaRPr lang="en-US"/>
                </a:p>
              </c:txPr>
              <c:showLegendKey val="0"/>
              <c:showVal val="1"/>
              <c:showCatName val="0"/>
              <c:showSerName val="0"/>
              <c:showPercent val="0"/>
              <c:showBubbleSize val="0"/>
            </c:dLbl>
            <c:dLbl>
              <c:idx val="2"/>
              <c:spPr/>
              <c:txPr>
                <a:bodyPr/>
                <a:lstStyle/>
                <a:p>
                  <a:pPr>
                    <a:defRPr sz="1000" b="1" baseline="0">
                      <a:solidFill>
                        <a:srgbClr val="000000"/>
                      </a:solidFill>
                    </a:defRPr>
                  </a:pPr>
                  <a:endParaRPr lang="en-US"/>
                </a:p>
              </c:txPr>
              <c:showLegendKey val="0"/>
              <c:showVal val="1"/>
              <c:showCatName val="0"/>
              <c:showSerName val="0"/>
              <c:showPercent val="0"/>
              <c:showBubbleSize val="0"/>
            </c:dLbl>
            <c:dLbl>
              <c:idx val="3"/>
              <c:spPr/>
              <c:txPr>
                <a:bodyPr/>
                <a:lstStyle/>
                <a:p>
                  <a:pPr>
                    <a:defRPr sz="1000" b="1" baseline="0">
                      <a:solidFill>
                        <a:srgbClr val="000000"/>
                      </a:solidFill>
                    </a:defRPr>
                  </a:pPr>
                  <a:endParaRPr lang="en-US"/>
                </a:p>
              </c:txPr>
              <c:showLegendKey val="0"/>
              <c:showVal val="1"/>
              <c:showCatName val="0"/>
              <c:showSerName val="0"/>
              <c:showPercent val="0"/>
              <c:showBubbleSize val="0"/>
            </c:dLbl>
            <c:dLbl>
              <c:idx val="4"/>
              <c:spPr/>
              <c:txPr>
                <a:bodyPr/>
                <a:lstStyle/>
                <a:p>
                  <a:pPr>
                    <a:defRPr sz="1000" b="1" baseline="0">
                      <a:solidFill>
                        <a:srgbClr val="000000"/>
                      </a:solidFill>
                    </a:defRPr>
                  </a:pPr>
                  <a:endParaRPr lang="en-US"/>
                </a:p>
              </c:txPr>
              <c:showLegendKey val="0"/>
              <c:showVal val="1"/>
              <c:showCatName val="0"/>
              <c:showSerName val="0"/>
              <c:showPercent val="0"/>
              <c:showBubbleSize val="0"/>
            </c:dLbl>
            <c:dLbl>
              <c:idx val="5"/>
              <c:spPr/>
              <c:txPr>
                <a:bodyPr/>
                <a:lstStyle/>
                <a:p>
                  <a:pPr>
                    <a:defRPr sz="1000" b="1" baseline="0">
                      <a:solidFill>
                        <a:srgbClr val="000000"/>
                      </a:solidFill>
                    </a:defRPr>
                  </a:pPr>
                  <a:endParaRPr lang="en-US"/>
                </a:p>
              </c:txPr>
              <c:showLegendKey val="0"/>
              <c:showVal val="1"/>
              <c:showCatName val="0"/>
              <c:showSerName val="0"/>
              <c:showPercent val="0"/>
              <c:showBubbleSize val="0"/>
            </c:dLbl>
            <c:dLbl>
              <c:idx val="6"/>
              <c:spPr/>
              <c:txPr>
                <a:bodyPr/>
                <a:lstStyle/>
                <a:p>
                  <a:pPr>
                    <a:defRPr sz="1000" b="1" baseline="0">
                      <a:solidFill>
                        <a:srgbClr val="000000"/>
                      </a:solidFill>
                    </a:defRPr>
                  </a:pPr>
                  <a:endParaRPr lang="en-US"/>
                </a:p>
              </c:txPr>
              <c:showLegendKey val="0"/>
              <c:showVal val="1"/>
              <c:showCatName val="0"/>
              <c:showSerName val="0"/>
              <c:showPercent val="0"/>
              <c:showBubbleSize val="0"/>
            </c:dLbl>
            <c:dLbl>
              <c:idx val="7"/>
              <c:spPr/>
              <c:txPr>
                <a:bodyPr/>
                <a:lstStyle/>
                <a:p>
                  <a:pPr>
                    <a:defRPr sz="1000" b="1" baseline="0">
                      <a:solidFill>
                        <a:srgbClr val="000000"/>
                      </a:solidFill>
                    </a:defRPr>
                  </a:pPr>
                  <a:endParaRPr lang="en-US"/>
                </a:p>
              </c:txPr>
              <c:showLegendKey val="0"/>
              <c:showVal val="1"/>
              <c:showCatName val="0"/>
              <c:showSerName val="0"/>
              <c:showPercent val="0"/>
              <c:showBubbleSize val="0"/>
            </c:dLbl>
            <c:dLbl>
              <c:idx val="8"/>
              <c:spPr/>
              <c:txPr>
                <a:bodyPr/>
                <a:lstStyle/>
                <a:p>
                  <a:pPr>
                    <a:defRPr sz="1000" b="1" baseline="0">
                      <a:solidFill>
                        <a:srgbClr val="000000"/>
                      </a:solidFill>
                    </a:defRPr>
                  </a:pPr>
                  <a:endParaRPr lang="en-US"/>
                </a:p>
              </c:txPr>
              <c:showLegendKey val="0"/>
              <c:showVal val="1"/>
              <c:showCatName val="0"/>
              <c:showSerName val="0"/>
              <c:showPercent val="0"/>
              <c:showBubbleSize val="0"/>
            </c:dLbl>
            <c:dLbl>
              <c:idx val="9"/>
              <c:spPr/>
              <c:txPr>
                <a:bodyPr/>
                <a:lstStyle/>
                <a:p>
                  <a:pPr>
                    <a:defRPr sz="1000" b="1" baseline="0">
                      <a:solidFill>
                        <a:srgbClr val="000000"/>
                      </a:solidFill>
                    </a:defRPr>
                  </a:pPr>
                  <a:endParaRPr lang="en-US"/>
                </a:p>
              </c:txPr>
              <c:showLegendKey val="0"/>
              <c:showVal val="1"/>
              <c:showCatName val="0"/>
              <c:showSerName val="0"/>
              <c:showPercent val="0"/>
              <c:showBubbleSize val="0"/>
            </c:dLbl>
            <c:dLbl>
              <c:idx val="10"/>
              <c:spPr/>
              <c:txPr>
                <a:bodyPr/>
                <a:lstStyle/>
                <a:p>
                  <a:pPr>
                    <a:defRPr sz="1000" b="1" baseline="0">
                      <a:solidFill>
                        <a:srgbClr val="000000"/>
                      </a:solidFill>
                    </a:defRPr>
                  </a:pPr>
                  <a:endParaRPr lang="en-US"/>
                </a:p>
              </c:txPr>
              <c:showLegendKey val="0"/>
              <c:showVal val="1"/>
              <c:showCatName val="0"/>
              <c:showSerName val="0"/>
              <c:showPercent val="0"/>
              <c:showBubbleSize val="0"/>
            </c:dLbl>
            <c:dLbl>
              <c:idx val="11"/>
              <c:spPr/>
              <c:txPr>
                <a:bodyPr/>
                <a:lstStyle/>
                <a:p>
                  <a:pPr>
                    <a:defRPr sz="1000" b="1" baseline="0">
                      <a:solidFill>
                        <a:srgbClr val="000000"/>
                      </a:solidFill>
                    </a:defRPr>
                  </a:pPr>
                  <a:endParaRPr lang="en-US"/>
                </a:p>
              </c:txPr>
              <c:showLegendKey val="0"/>
              <c:showVal val="1"/>
              <c:showCatName val="0"/>
              <c:showSerName val="0"/>
              <c:showPercent val="0"/>
              <c:showBubbleSize val="0"/>
            </c:dLbl>
            <c:dLbl>
              <c:idx val="12"/>
              <c:spPr/>
              <c:txPr>
                <a:bodyPr/>
                <a:lstStyle/>
                <a:p>
                  <a:pPr>
                    <a:defRPr sz="1000" b="1" baseline="0">
                      <a:solidFill>
                        <a:srgbClr val="000000"/>
                      </a:solidFill>
                    </a:defRPr>
                  </a:pPr>
                  <a:endParaRPr lang="en-US"/>
                </a:p>
              </c:txPr>
              <c:showLegendKey val="0"/>
              <c:showVal val="1"/>
              <c:showCatName val="0"/>
              <c:showSerName val="0"/>
              <c:showPercent val="0"/>
              <c:showBubbleSize val="0"/>
            </c:dLbl>
            <c:dLbl>
              <c:idx val="13"/>
              <c:spPr/>
              <c:txPr>
                <a:bodyPr/>
                <a:lstStyle/>
                <a:p>
                  <a:pPr>
                    <a:defRPr sz="1000" b="1" baseline="0">
                      <a:solidFill>
                        <a:srgbClr val="000000"/>
                      </a:solidFill>
                    </a:defRPr>
                  </a:pPr>
                  <a:endParaRPr lang="en-US"/>
                </a:p>
              </c:txPr>
              <c:showLegendKey val="0"/>
              <c:showVal val="1"/>
              <c:showCatName val="0"/>
              <c:showSerName val="0"/>
              <c:showPercent val="0"/>
              <c:showBubbleSize val="0"/>
            </c:dLbl>
            <c:spPr>
              <a:noFill/>
              <a:ln>
                <a:noFill/>
              </a:ln>
              <a:effectLst/>
            </c:spPr>
            <c:txPr>
              <a:bodyPr/>
              <a:lstStyle/>
              <a:p>
                <a:pPr>
                  <a:defRPr sz="1000" b="1" baseline="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Have mental health concerns</c:v>
                </c:pt>
                <c:pt idx="1">
                  <c:v>Show negative personality changes</c:v>
                </c:pt>
                <c:pt idx="2">
                  <c:v>Get angry faster</c:v>
                </c:pt>
                <c:pt idx="3">
                  <c:v>More emotionally distant</c:v>
                </c:pt>
                <c:pt idx="4">
                  <c:v>Have trouble sleeping</c:v>
                </c:pt>
                <c:pt idx="5">
                  <c:v>Appreciate life more</c:v>
                </c:pt>
                <c:pt idx="6">
                  <c:v>Appreciate family and friends more</c:v>
                </c:pt>
              </c:strCache>
            </c:strRef>
          </c:cat>
          <c:val>
            <c:numRef>
              <c:f>Sheet1!$C$2:$C$8</c:f>
              <c:numCache>
                <c:formatCode>General</c:formatCode>
                <c:ptCount val="7"/>
                <c:pt idx="0">
                  <c:v>22</c:v>
                </c:pt>
                <c:pt idx="1">
                  <c:v>29</c:v>
                </c:pt>
                <c:pt idx="2">
                  <c:v>32</c:v>
                </c:pt>
                <c:pt idx="3">
                  <c:v>34</c:v>
                </c:pt>
                <c:pt idx="4">
                  <c:v>34</c:v>
                </c:pt>
                <c:pt idx="5">
                  <c:v>49</c:v>
                </c:pt>
                <c:pt idx="6">
                  <c:v>53</c:v>
                </c:pt>
              </c:numCache>
            </c:numRef>
          </c:val>
          <c:extLst xmlns:c16r2="http://schemas.microsoft.com/office/drawing/2015/06/chart">
            <c:ext xmlns:c16="http://schemas.microsoft.com/office/drawing/2014/chart" uri="{C3380CC4-5D6E-409C-BE32-E72D297353CC}">
              <c16:uniqueId val="{0000000F-2AEA-467F-8A26-A99FF2CE9546}"/>
            </c:ext>
          </c:extLst>
        </c:ser>
        <c:ser>
          <c:idx val="2"/>
          <c:order val="2"/>
          <c:tx>
            <c:strRef>
              <c:f>Sheet1!$D$1</c:f>
              <c:strCache>
                <c:ptCount val="1"/>
                <c:pt idx="0">
                  <c:v>Not at all</c:v>
                </c:pt>
              </c:strCache>
            </c:strRef>
          </c:tx>
          <c:spPr>
            <a:gradFill flip="none" rotWithShape="1">
              <a:gsLst>
                <a:gs pos="50000">
                  <a:srgbClr val="800080"/>
                </a:gs>
                <a:gs pos="0">
                  <a:srgbClr val="800080">
                    <a:shade val="40000"/>
                  </a:srgbClr>
                </a:gs>
                <a:gs pos="100000">
                  <a:srgbClr val="800080">
                    <a:shade val="40000"/>
                  </a:srgbClr>
                </a:gs>
              </a:gsLst>
              <a:lin ang="16200000" scaled="1"/>
              <a:tileRect/>
            </a:gradFill>
          </c:spPr>
          <c:invertIfNegative val="0"/>
          <c:dLbls>
            <c:dLbl>
              <c:idx val="0"/>
              <c:spPr/>
              <c:txPr>
                <a:bodyPr/>
                <a:lstStyle/>
                <a:p>
                  <a:pPr>
                    <a:defRPr sz="1000" b="1" baseline="0">
                      <a:solidFill>
                        <a:srgbClr val="FFFFFF"/>
                      </a:solidFill>
                    </a:defRPr>
                  </a:pPr>
                  <a:endParaRPr lang="en-US"/>
                </a:p>
              </c:txPr>
              <c:showLegendKey val="0"/>
              <c:showVal val="1"/>
              <c:showCatName val="0"/>
              <c:showSerName val="0"/>
              <c:showPercent val="0"/>
              <c:showBubbleSize val="0"/>
            </c:dLbl>
            <c:dLbl>
              <c:idx val="1"/>
              <c:spPr/>
              <c:txPr>
                <a:bodyPr/>
                <a:lstStyle/>
                <a:p>
                  <a:pPr>
                    <a:defRPr sz="1000" b="1" baseline="0">
                      <a:solidFill>
                        <a:srgbClr val="FFFFFF"/>
                      </a:solidFill>
                    </a:defRPr>
                  </a:pPr>
                  <a:endParaRPr lang="en-US"/>
                </a:p>
              </c:txPr>
              <c:showLegendKey val="0"/>
              <c:showVal val="1"/>
              <c:showCatName val="0"/>
              <c:showSerName val="0"/>
              <c:showPercent val="0"/>
              <c:showBubbleSize val="0"/>
            </c:dLbl>
            <c:dLbl>
              <c:idx val="2"/>
              <c:spPr/>
              <c:txPr>
                <a:bodyPr/>
                <a:lstStyle/>
                <a:p>
                  <a:pPr>
                    <a:defRPr sz="1000" b="1" baseline="0">
                      <a:solidFill>
                        <a:srgbClr val="FFFFFF"/>
                      </a:solidFill>
                    </a:defRPr>
                  </a:pPr>
                  <a:endParaRPr lang="en-US"/>
                </a:p>
              </c:txPr>
              <c:showLegendKey val="0"/>
              <c:showVal val="1"/>
              <c:showCatName val="0"/>
              <c:showSerName val="0"/>
              <c:showPercent val="0"/>
              <c:showBubbleSize val="0"/>
            </c:dLbl>
            <c:dLbl>
              <c:idx val="3"/>
              <c:spPr/>
              <c:txPr>
                <a:bodyPr/>
                <a:lstStyle/>
                <a:p>
                  <a:pPr>
                    <a:defRPr sz="1000" b="1" baseline="0">
                      <a:solidFill>
                        <a:srgbClr val="FFFFFF"/>
                      </a:solidFill>
                    </a:defRPr>
                  </a:pPr>
                  <a:endParaRPr lang="en-US"/>
                </a:p>
              </c:txPr>
              <c:showLegendKey val="0"/>
              <c:showVal val="1"/>
              <c:showCatName val="0"/>
              <c:showSerName val="0"/>
              <c:showPercent val="0"/>
              <c:showBubbleSize val="0"/>
            </c:dLbl>
            <c:dLbl>
              <c:idx val="4"/>
              <c:spPr/>
              <c:txPr>
                <a:bodyPr/>
                <a:lstStyle/>
                <a:p>
                  <a:pPr>
                    <a:defRPr sz="1000" b="1" baseline="0">
                      <a:solidFill>
                        <a:srgbClr val="FFFFFF"/>
                      </a:solidFill>
                    </a:defRPr>
                  </a:pPr>
                  <a:endParaRPr lang="en-US"/>
                </a:p>
              </c:txPr>
              <c:showLegendKey val="0"/>
              <c:showVal val="1"/>
              <c:showCatName val="0"/>
              <c:showSerName val="0"/>
              <c:showPercent val="0"/>
              <c:showBubbleSize val="0"/>
            </c:dLbl>
            <c:dLbl>
              <c:idx val="5"/>
              <c:spPr/>
              <c:txPr>
                <a:bodyPr/>
                <a:lstStyle/>
                <a:p>
                  <a:pPr>
                    <a:defRPr sz="1000" b="1" baseline="0">
                      <a:solidFill>
                        <a:srgbClr val="FFFFFF"/>
                      </a:solidFill>
                    </a:defRPr>
                  </a:pPr>
                  <a:endParaRPr lang="en-US"/>
                </a:p>
              </c:txPr>
              <c:showLegendKey val="0"/>
              <c:showVal val="1"/>
              <c:showCatName val="0"/>
              <c:showSerName val="0"/>
              <c:showPercent val="0"/>
              <c:showBubbleSize val="0"/>
            </c:dLbl>
            <c:dLbl>
              <c:idx val="6"/>
              <c:spPr/>
              <c:txPr>
                <a:bodyPr/>
                <a:lstStyle/>
                <a:p>
                  <a:pPr>
                    <a:defRPr sz="1000" b="1" baseline="0">
                      <a:solidFill>
                        <a:srgbClr val="FFFFFF"/>
                      </a:solidFill>
                    </a:defRPr>
                  </a:pPr>
                  <a:endParaRPr lang="en-US"/>
                </a:p>
              </c:txPr>
              <c:showLegendKey val="0"/>
              <c:showVal val="1"/>
              <c:showCatName val="0"/>
              <c:showSerName val="0"/>
              <c:showPercent val="0"/>
              <c:showBubbleSize val="0"/>
            </c:dLbl>
            <c:dLbl>
              <c:idx val="7"/>
              <c:spPr/>
              <c:txPr>
                <a:bodyPr/>
                <a:lstStyle/>
                <a:p>
                  <a:pPr>
                    <a:defRPr sz="1000" b="1" baseline="0">
                      <a:solidFill>
                        <a:srgbClr val="FFFFFF"/>
                      </a:solidFill>
                    </a:defRPr>
                  </a:pPr>
                  <a:endParaRPr lang="en-US"/>
                </a:p>
              </c:txPr>
              <c:showLegendKey val="0"/>
              <c:showVal val="1"/>
              <c:showCatName val="0"/>
              <c:showSerName val="0"/>
              <c:showPercent val="0"/>
              <c:showBubbleSize val="0"/>
            </c:dLbl>
            <c:dLbl>
              <c:idx val="8"/>
              <c:spPr/>
              <c:txPr>
                <a:bodyPr/>
                <a:lstStyle/>
                <a:p>
                  <a:pPr>
                    <a:defRPr sz="1000" b="1" baseline="0">
                      <a:solidFill>
                        <a:srgbClr val="FFFFFF"/>
                      </a:solidFill>
                    </a:defRPr>
                  </a:pPr>
                  <a:endParaRPr lang="en-US"/>
                </a:p>
              </c:txPr>
              <c:showLegendKey val="0"/>
              <c:showVal val="1"/>
              <c:showCatName val="0"/>
              <c:showSerName val="0"/>
              <c:showPercent val="0"/>
              <c:showBubbleSize val="0"/>
            </c:dLbl>
            <c:dLbl>
              <c:idx val="9"/>
              <c:spPr/>
              <c:txPr>
                <a:bodyPr/>
                <a:lstStyle/>
                <a:p>
                  <a:pPr>
                    <a:defRPr sz="1000" b="1" baseline="0">
                      <a:solidFill>
                        <a:srgbClr val="FFFFFF"/>
                      </a:solidFill>
                    </a:defRPr>
                  </a:pPr>
                  <a:endParaRPr lang="en-US"/>
                </a:p>
              </c:txPr>
              <c:showLegendKey val="0"/>
              <c:showVal val="1"/>
              <c:showCatName val="0"/>
              <c:showSerName val="0"/>
              <c:showPercent val="0"/>
              <c:showBubbleSize val="0"/>
            </c:dLbl>
            <c:dLbl>
              <c:idx val="10"/>
              <c:spPr/>
              <c:txPr>
                <a:bodyPr/>
                <a:lstStyle/>
                <a:p>
                  <a:pPr>
                    <a:defRPr sz="1000" b="1" baseline="0">
                      <a:solidFill>
                        <a:srgbClr val="FFFFFF"/>
                      </a:solidFill>
                    </a:defRPr>
                  </a:pPr>
                  <a:endParaRPr lang="en-US"/>
                </a:p>
              </c:txPr>
              <c:showLegendKey val="0"/>
              <c:showVal val="1"/>
              <c:showCatName val="0"/>
              <c:showSerName val="0"/>
              <c:showPercent val="0"/>
              <c:showBubbleSize val="0"/>
            </c:dLbl>
            <c:dLbl>
              <c:idx val="11"/>
              <c:spPr/>
              <c:txPr>
                <a:bodyPr/>
                <a:lstStyle/>
                <a:p>
                  <a:pPr>
                    <a:defRPr sz="1000" b="1" baseline="0">
                      <a:solidFill>
                        <a:srgbClr val="FFFFFF"/>
                      </a:solidFill>
                    </a:defRPr>
                  </a:pPr>
                  <a:endParaRPr lang="en-US"/>
                </a:p>
              </c:txPr>
              <c:showLegendKey val="0"/>
              <c:showVal val="1"/>
              <c:showCatName val="0"/>
              <c:showSerName val="0"/>
              <c:showPercent val="0"/>
              <c:showBubbleSize val="0"/>
            </c:dLbl>
            <c:dLbl>
              <c:idx val="12"/>
              <c:spPr/>
              <c:txPr>
                <a:bodyPr/>
                <a:lstStyle/>
                <a:p>
                  <a:pPr>
                    <a:defRPr sz="1000" b="1" baseline="0">
                      <a:solidFill>
                        <a:srgbClr val="FFFFFF"/>
                      </a:solidFill>
                    </a:defRPr>
                  </a:pPr>
                  <a:endParaRPr lang="en-US"/>
                </a:p>
              </c:txPr>
              <c:showLegendKey val="0"/>
              <c:showVal val="1"/>
              <c:showCatName val="0"/>
              <c:showSerName val="0"/>
              <c:showPercent val="0"/>
              <c:showBubbleSize val="0"/>
            </c:dLbl>
            <c:dLbl>
              <c:idx val="13"/>
              <c:spPr/>
              <c:txPr>
                <a:bodyPr/>
                <a:lstStyle/>
                <a:p>
                  <a:pPr>
                    <a:defRPr sz="1000" b="1" baseline="0">
                      <a:solidFill>
                        <a:srgbClr val="FFFFFF"/>
                      </a:solidFill>
                    </a:defRPr>
                  </a:pPr>
                  <a:endParaRPr lang="en-US"/>
                </a:p>
              </c:txPr>
              <c:showLegendKey val="0"/>
              <c:showVal val="1"/>
              <c:showCatName val="0"/>
              <c:showSerName val="0"/>
              <c:showPercent val="0"/>
              <c:showBubbleSize val="0"/>
            </c:dLbl>
            <c:spPr>
              <a:noFill/>
              <a:ln>
                <a:noFill/>
              </a:ln>
              <a:effectLst/>
            </c:spPr>
            <c:txPr>
              <a:bodyPr/>
              <a:lstStyle/>
              <a:p>
                <a:pPr>
                  <a:defRPr sz="1000" b="1" baseline="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Have mental health concerns</c:v>
                </c:pt>
                <c:pt idx="1">
                  <c:v>Show negative personality changes</c:v>
                </c:pt>
                <c:pt idx="2">
                  <c:v>Get angry faster</c:v>
                </c:pt>
                <c:pt idx="3">
                  <c:v>More emotionally distant</c:v>
                </c:pt>
                <c:pt idx="4">
                  <c:v>Have trouble sleeping</c:v>
                </c:pt>
                <c:pt idx="5">
                  <c:v>Appreciate life more</c:v>
                </c:pt>
                <c:pt idx="6">
                  <c:v>Appreciate family and friends more</c:v>
                </c:pt>
              </c:strCache>
            </c:strRef>
          </c:cat>
          <c:val>
            <c:numRef>
              <c:f>Sheet1!$D$2:$D$8</c:f>
              <c:numCache>
                <c:formatCode>General</c:formatCode>
                <c:ptCount val="7"/>
                <c:pt idx="0">
                  <c:v>66</c:v>
                </c:pt>
                <c:pt idx="1">
                  <c:v>58</c:v>
                </c:pt>
                <c:pt idx="2">
                  <c:v>53</c:v>
                </c:pt>
                <c:pt idx="3">
                  <c:v>51</c:v>
                </c:pt>
                <c:pt idx="4">
                  <c:v>49</c:v>
                </c:pt>
                <c:pt idx="5">
                  <c:v>31</c:v>
                </c:pt>
                <c:pt idx="6">
                  <c:v>26</c:v>
                </c:pt>
              </c:numCache>
            </c:numRef>
          </c:val>
          <c:extLst xmlns:c16r2="http://schemas.microsoft.com/office/drawing/2015/06/chart">
            <c:ext xmlns:c16="http://schemas.microsoft.com/office/drawing/2014/chart" uri="{C3380CC4-5D6E-409C-BE32-E72D297353CC}">
              <c16:uniqueId val="{0000001E-2AEA-467F-8A26-A99FF2CE9546}"/>
            </c:ext>
          </c:extLst>
        </c:ser>
        <c:dLbls>
          <c:showLegendKey val="0"/>
          <c:showVal val="0"/>
          <c:showCatName val="0"/>
          <c:showSerName val="0"/>
          <c:showPercent val="0"/>
          <c:showBubbleSize val="0"/>
        </c:dLbls>
        <c:gapWidth val="50"/>
        <c:overlap val="100"/>
        <c:axId val="106051840"/>
        <c:axId val="106057728"/>
      </c:barChart>
      <c:catAx>
        <c:axId val="106051840"/>
        <c:scaling>
          <c:orientation val="minMax"/>
        </c:scaling>
        <c:delete val="0"/>
        <c:axPos val="l"/>
        <c:numFmt formatCode="General" sourceLinked="0"/>
        <c:majorTickMark val="out"/>
        <c:minorTickMark val="none"/>
        <c:tickLblPos val="nextTo"/>
        <c:txPr>
          <a:bodyPr/>
          <a:lstStyle/>
          <a:p>
            <a:pPr>
              <a:defRPr sz="1000" baseline="0">
                <a:solidFill>
                  <a:srgbClr val="000000"/>
                </a:solidFill>
                <a:latin typeface="Arial" pitchFamily="34" charset="0"/>
              </a:defRPr>
            </a:pPr>
            <a:endParaRPr lang="en-US"/>
          </a:p>
        </c:txPr>
        <c:crossAx val="106057728"/>
        <c:crosses val="autoZero"/>
        <c:auto val="1"/>
        <c:lblAlgn val="ctr"/>
        <c:lblOffset val="100"/>
        <c:tickLblSkip val="1"/>
        <c:noMultiLvlLbl val="0"/>
      </c:catAx>
      <c:valAx>
        <c:axId val="106057728"/>
        <c:scaling>
          <c:orientation val="minMax"/>
          <c:max val="1"/>
          <c:min val="0"/>
        </c:scaling>
        <c:delete val="0"/>
        <c:axPos val="b"/>
        <c:majorGridlines>
          <c:spPr>
            <a:ln w="12700">
              <a:solidFill>
                <a:srgbClr val="C0C0C0"/>
              </a:solidFill>
            </a:ln>
          </c:spPr>
        </c:majorGridlines>
        <c:numFmt formatCode="0%" sourceLinked="1"/>
        <c:majorTickMark val="out"/>
        <c:minorTickMark val="none"/>
        <c:tickLblPos val="nextTo"/>
        <c:spPr>
          <a:ln w="38100">
            <a:solidFill>
              <a:srgbClr val="C0C0C0"/>
            </a:solidFill>
          </a:ln>
        </c:spPr>
        <c:txPr>
          <a:bodyPr/>
          <a:lstStyle/>
          <a:p>
            <a:pPr>
              <a:defRPr sz="900" baseline="0">
                <a:latin typeface="Arial" pitchFamily="34" charset="0"/>
              </a:defRPr>
            </a:pPr>
            <a:endParaRPr lang="en-US"/>
          </a:p>
        </c:txPr>
        <c:crossAx val="106051840"/>
        <c:crosses val="autoZero"/>
        <c:crossBetween val="between"/>
        <c:majorUnit val="0.2"/>
      </c:valAx>
      <c:spPr>
        <a:ln w="12700">
          <a:solidFill>
            <a:srgbClr val="C0C0C0"/>
          </a:solidFill>
        </a:ln>
      </c:spPr>
    </c:plotArea>
    <c:legend>
      <c:legendPos val="b"/>
      <c:layout/>
      <c:overlay val="0"/>
      <c:txPr>
        <a:bodyPr/>
        <a:lstStyle/>
        <a:p>
          <a:pPr>
            <a:defRPr sz="900" baseline="0">
              <a:latin typeface="Arial" pitchFamily="34" charset="0"/>
            </a:defRPr>
          </a:pPr>
          <a:endParaRPr lang="en-US"/>
        </a:p>
      </c:txPr>
    </c:legend>
    <c:plotVisOnly val="1"/>
    <c:dispBlanksAs val="gap"/>
    <c:showDLblsOverMax val="0"/>
  </c:chart>
  <c:spPr>
    <a:ln w="19050">
      <a:solidFill>
        <a:srgbClr val="C0C0C0"/>
      </a:solidFill>
    </a:ln>
  </c:spPr>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61670580651103"/>
          <c:y val="6.117711848518935E-2"/>
          <c:w val="0.83360995993921816"/>
          <c:h val="0.65186851643544552"/>
        </c:manualLayout>
      </c:layout>
      <c:barChart>
        <c:barDir val="bar"/>
        <c:grouping val="percentStacked"/>
        <c:varyColors val="0"/>
        <c:ser>
          <c:idx val="0"/>
          <c:order val="0"/>
          <c:tx>
            <c:strRef>
              <c:f>Sheet1!$B$1</c:f>
              <c:strCache>
                <c:ptCount val="1"/>
                <c:pt idx="0">
                  <c:v>Difficult</c:v>
                </c:pt>
              </c:strCache>
            </c:strRef>
          </c:tx>
          <c:spPr>
            <a:gradFill flip="none" rotWithShape="1">
              <a:gsLst>
                <a:gs pos="50000">
                  <a:srgbClr val="FF0000"/>
                </a:gs>
                <a:gs pos="0">
                  <a:srgbClr val="FF0000">
                    <a:shade val="40000"/>
                  </a:srgbClr>
                </a:gs>
                <a:gs pos="100000">
                  <a:srgbClr val="FF0000">
                    <a:shade val="40000"/>
                  </a:srgbClr>
                </a:gs>
              </a:gsLst>
              <a:lin ang="16200000" scaled="1"/>
              <a:tileRect/>
            </a:gradFill>
          </c:spPr>
          <c:invertIfNegative val="0"/>
          <c:dLbls>
            <c:spPr>
              <a:noFill/>
              <a:ln>
                <a:noFill/>
              </a:ln>
              <a:effectLst/>
            </c:spPr>
            <c:txPr>
              <a:bodyPr/>
              <a:lstStyle/>
              <a:p>
                <a:pPr>
                  <a:defRPr sz="1000" b="1" baseline="0">
                    <a:solidFill>
                      <a:srgbClr val="FFFFFF"/>
                    </a:solidFill>
                    <a:latin typeface="Arial"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How would you describe your readjustment to having your spouse home after his/her deployment?</c:v>
                </c:pt>
              </c:strCache>
            </c:strRef>
          </c:cat>
          <c:val>
            <c:numRef>
              <c:f>Sheet1!$B$2</c:f>
              <c:numCache>
                <c:formatCode>General</c:formatCode>
                <c:ptCount val="1"/>
                <c:pt idx="0">
                  <c:v>19</c:v>
                </c:pt>
              </c:numCache>
            </c:numRef>
          </c:val>
          <c:extLst xmlns:c16r2="http://schemas.microsoft.com/office/drawing/2015/06/chart">
            <c:ext xmlns:c16="http://schemas.microsoft.com/office/drawing/2014/chart" uri="{C3380CC4-5D6E-409C-BE32-E72D297353CC}">
              <c16:uniqueId val="{00000000-E604-483E-A3E3-6A14FC740D64}"/>
            </c:ext>
          </c:extLst>
        </c:ser>
        <c:ser>
          <c:idx val="1"/>
          <c:order val="1"/>
          <c:tx>
            <c:strRef>
              <c:f>Sheet1!$C$1</c:f>
              <c:strCache>
                <c:ptCount val="1"/>
                <c:pt idx="0">
                  <c:v>Neither easy nor difficult</c:v>
                </c:pt>
              </c:strCache>
            </c:strRef>
          </c:tx>
          <c:spPr>
            <a:gradFill flip="none" rotWithShape="1">
              <a:gsLst>
                <a:gs pos="50000">
                  <a:srgbClr val="FFFF00"/>
                </a:gs>
                <a:gs pos="0">
                  <a:srgbClr val="FFFF00">
                    <a:shade val="40000"/>
                  </a:srgbClr>
                </a:gs>
                <a:gs pos="100000">
                  <a:srgbClr val="FFFF00">
                    <a:shade val="40000"/>
                  </a:srgbClr>
                </a:gs>
              </a:gsLst>
              <a:lin ang="16200000" scaled="1"/>
              <a:tileRect/>
            </a:gradFill>
          </c:spPr>
          <c:invertIfNegative val="0"/>
          <c:dLbls>
            <c:dLbl>
              <c:idx val="0"/>
              <c:spPr/>
              <c:txPr>
                <a:bodyPr/>
                <a:lstStyle/>
                <a:p>
                  <a:pPr>
                    <a:defRPr sz="1000" b="1" baseline="0">
                      <a:solidFill>
                        <a:srgbClr val="000000"/>
                      </a:solidFill>
                    </a:defRPr>
                  </a:pPr>
                  <a:endParaRPr lang="en-US"/>
                </a:p>
              </c:txPr>
              <c:showLegendKey val="0"/>
              <c:showVal val="1"/>
              <c:showCatName val="0"/>
              <c:showSerName val="0"/>
              <c:showPercent val="0"/>
              <c:showBubbleSize val="0"/>
            </c:dLbl>
            <c:spPr>
              <a:noFill/>
              <a:ln>
                <a:noFill/>
              </a:ln>
              <a:effectLst/>
            </c:spPr>
            <c:txPr>
              <a:bodyPr/>
              <a:lstStyle/>
              <a:p>
                <a:pPr>
                  <a:defRPr sz="1000" b="1" baseline="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How would you describe your readjustment to having your spouse home after his/her deployment?</c:v>
                </c:pt>
              </c:strCache>
            </c:strRef>
          </c:cat>
          <c:val>
            <c:numRef>
              <c:f>Sheet1!$C$2</c:f>
              <c:numCache>
                <c:formatCode>General</c:formatCode>
                <c:ptCount val="1"/>
                <c:pt idx="0">
                  <c:v>27</c:v>
                </c:pt>
              </c:numCache>
            </c:numRef>
          </c:val>
          <c:extLst xmlns:c16r2="http://schemas.microsoft.com/office/drawing/2015/06/chart">
            <c:ext xmlns:c16="http://schemas.microsoft.com/office/drawing/2014/chart" uri="{C3380CC4-5D6E-409C-BE32-E72D297353CC}">
              <c16:uniqueId val="{00000002-E604-483E-A3E3-6A14FC740D64}"/>
            </c:ext>
          </c:extLst>
        </c:ser>
        <c:ser>
          <c:idx val="2"/>
          <c:order val="2"/>
          <c:tx>
            <c:strRef>
              <c:f>Sheet1!$D$1</c:f>
              <c:strCache>
                <c:ptCount val="1"/>
                <c:pt idx="0">
                  <c:v>Easy</c:v>
                </c:pt>
              </c:strCache>
            </c:strRef>
          </c:tx>
          <c:spPr>
            <a:gradFill flip="none" rotWithShape="1">
              <a:gsLst>
                <a:gs pos="50000">
                  <a:srgbClr val="008000"/>
                </a:gs>
                <a:gs pos="0">
                  <a:srgbClr val="008000">
                    <a:shade val="40000"/>
                  </a:srgbClr>
                </a:gs>
                <a:gs pos="100000">
                  <a:srgbClr val="008000">
                    <a:shade val="40000"/>
                  </a:srgbClr>
                </a:gs>
              </a:gsLst>
              <a:lin ang="16200000" scaled="1"/>
              <a:tileRect/>
            </a:gradFill>
          </c:spPr>
          <c:invertIfNegative val="0"/>
          <c:dLbls>
            <c:dLbl>
              <c:idx val="0"/>
              <c:spPr/>
              <c:txPr>
                <a:bodyPr/>
                <a:lstStyle/>
                <a:p>
                  <a:pPr>
                    <a:defRPr sz="1000" b="1" baseline="0">
                      <a:solidFill>
                        <a:srgbClr val="FFFFFF"/>
                      </a:solidFill>
                    </a:defRPr>
                  </a:pPr>
                  <a:endParaRPr lang="en-US"/>
                </a:p>
              </c:txPr>
              <c:showLegendKey val="0"/>
              <c:showVal val="1"/>
              <c:showCatName val="0"/>
              <c:showSerName val="0"/>
              <c:showPercent val="0"/>
              <c:showBubbleSize val="0"/>
            </c:dLbl>
            <c:spPr>
              <a:noFill/>
              <a:ln>
                <a:noFill/>
              </a:ln>
              <a:effectLst/>
            </c:spPr>
            <c:txPr>
              <a:bodyPr/>
              <a:lstStyle/>
              <a:p>
                <a:pPr>
                  <a:defRPr sz="1000" b="1" baseline="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How would you describe your readjustment to having your spouse home after his/her deployment?</c:v>
                </c:pt>
              </c:strCache>
            </c:strRef>
          </c:cat>
          <c:val>
            <c:numRef>
              <c:f>Sheet1!$D$2</c:f>
              <c:numCache>
                <c:formatCode>General</c:formatCode>
                <c:ptCount val="1"/>
                <c:pt idx="0">
                  <c:v>54</c:v>
                </c:pt>
              </c:numCache>
            </c:numRef>
          </c:val>
          <c:extLst xmlns:c16r2="http://schemas.microsoft.com/office/drawing/2015/06/chart">
            <c:ext xmlns:c16="http://schemas.microsoft.com/office/drawing/2014/chart" uri="{C3380CC4-5D6E-409C-BE32-E72D297353CC}">
              <c16:uniqueId val="{00000004-E604-483E-A3E3-6A14FC740D64}"/>
            </c:ext>
          </c:extLst>
        </c:ser>
        <c:dLbls>
          <c:showLegendKey val="0"/>
          <c:showVal val="0"/>
          <c:showCatName val="0"/>
          <c:showSerName val="0"/>
          <c:showPercent val="0"/>
          <c:showBubbleSize val="0"/>
        </c:dLbls>
        <c:gapWidth val="100"/>
        <c:overlap val="100"/>
        <c:axId val="108837120"/>
        <c:axId val="108851200"/>
      </c:barChart>
      <c:catAx>
        <c:axId val="108837120"/>
        <c:scaling>
          <c:orientation val="minMax"/>
        </c:scaling>
        <c:delete val="0"/>
        <c:axPos val="l"/>
        <c:numFmt formatCode="General" sourceLinked="0"/>
        <c:majorTickMark val="out"/>
        <c:minorTickMark val="none"/>
        <c:tickLblPos val="nextTo"/>
        <c:txPr>
          <a:bodyPr/>
          <a:lstStyle/>
          <a:p>
            <a:pPr>
              <a:defRPr sz="1000" baseline="0">
                <a:solidFill>
                  <a:srgbClr val="000000"/>
                </a:solidFill>
                <a:latin typeface="Arial" pitchFamily="34" charset="0"/>
              </a:defRPr>
            </a:pPr>
            <a:endParaRPr lang="en-US"/>
          </a:p>
        </c:txPr>
        <c:crossAx val="108851200"/>
        <c:crosses val="autoZero"/>
        <c:auto val="1"/>
        <c:lblAlgn val="ctr"/>
        <c:lblOffset val="100"/>
        <c:noMultiLvlLbl val="0"/>
      </c:catAx>
      <c:valAx>
        <c:axId val="108851200"/>
        <c:scaling>
          <c:orientation val="minMax"/>
          <c:max val="1"/>
          <c:min val="0"/>
        </c:scaling>
        <c:delete val="0"/>
        <c:axPos val="b"/>
        <c:majorGridlines>
          <c:spPr>
            <a:ln w="12700">
              <a:solidFill>
                <a:srgbClr val="C0C0C0"/>
              </a:solidFill>
            </a:ln>
          </c:spPr>
        </c:majorGridlines>
        <c:numFmt formatCode="0%" sourceLinked="1"/>
        <c:majorTickMark val="out"/>
        <c:minorTickMark val="none"/>
        <c:tickLblPos val="nextTo"/>
        <c:spPr>
          <a:ln w="38100">
            <a:solidFill>
              <a:srgbClr val="C0C0C0"/>
            </a:solidFill>
          </a:ln>
        </c:spPr>
        <c:txPr>
          <a:bodyPr/>
          <a:lstStyle/>
          <a:p>
            <a:pPr>
              <a:defRPr sz="900" baseline="0">
                <a:latin typeface="Arial" pitchFamily="34" charset="0"/>
              </a:defRPr>
            </a:pPr>
            <a:endParaRPr lang="en-US"/>
          </a:p>
        </c:txPr>
        <c:crossAx val="108837120"/>
        <c:crosses val="autoZero"/>
        <c:crossBetween val="between"/>
        <c:majorUnit val="0.2"/>
      </c:valAx>
      <c:spPr>
        <a:ln w="12700">
          <a:solidFill>
            <a:srgbClr val="C0C0C0"/>
          </a:solidFill>
        </a:ln>
      </c:spPr>
    </c:plotArea>
    <c:legend>
      <c:legendPos val="b"/>
      <c:overlay val="0"/>
      <c:txPr>
        <a:bodyPr/>
        <a:lstStyle/>
        <a:p>
          <a:pPr>
            <a:defRPr sz="900" baseline="0">
              <a:latin typeface="Arial" pitchFamily="34" charset="0"/>
            </a:defRPr>
          </a:pPr>
          <a:endParaRPr lang="en-US"/>
        </a:p>
      </c:txPr>
    </c:legend>
    <c:plotVisOnly val="1"/>
    <c:dispBlanksAs val="gap"/>
    <c:showDLblsOverMax val="0"/>
  </c:chart>
  <c:spPr>
    <a:ln w="19050">
      <a:solidFill>
        <a:srgbClr val="C0C0C0"/>
      </a:solidFill>
    </a:ln>
  </c:spPr>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61670580651103"/>
          <c:y val="6.117711848518935E-2"/>
          <c:w val="0.83360995993921816"/>
          <c:h val="0.65186851643544552"/>
        </c:manualLayout>
      </c:layout>
      <c:barChart>
        <c:barDir val="bar"/>
        <c:grouping val="percentStacked"/>
        <c:varyColors val="0"/>
        <c:ser>
          <c:idx val="0"/>
          <c:order val="0"/>
          <c:tx>
            <c:strRef>
              <c:f>Sheet1!$B$1</c:f>
              <c:strCache>
                <c:ptCount val="1"/>
                <c:pt idx="0">
                  <c:v>Difficult</c:v>
                </c:pt>
              </c:strCache>
            </c:strRef>
          </c:tx>
          <c:spPr>
            <a:gradFill flip="none" rotWithShape="1">
              <a:gsLst>
                <a:gs pos="50000">
                  <a:srgbClr val="FF0000"/>
                </a:gs>
                <a:gs pos="0">
                  <a:srgbClr val="FF0000">
                    <a:shade val="40000"/>
                  </a:srgbClr>
                </a:gs>
                <a:gs pos="100000">
                  <a:srgbClr val="FF0000">
                    <a:shade val="40000"/>
                  </a:srgbClr>
                </a:gs>
              </a:gsLst>
              <a:lin ang="16200000" scaled="1"/>
              <a:tileRect/>
            </a:gradFill>
          </c:spPr>
          <c:invertIfNegative val="0"/>
          <c:dLbls>
            <c:spPr>
              <a:noFill/>
              <a:ln>
                <a:noFill/>
              </a:ln>
              <a:effectLst/>
            </c:spPr>
            <c:txPr>
              <a:bodyPr/>
              <a:lstStyle/>
              <a:p>
                <a:pPr>
                  <a:defRPr sz="1000" b="1" baseline="0">
                    <a:solidFill>
                      <a:srgbClr val="FFFFFF"/>
                    </a:solidFill>
                    <a:latin typeface="Arial"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Which of the following describes your spouse's reconnection with your child(ren)?</c:v>
                </c:pt>
              </c:strCache>
            </c:strRef>
          </c:cat>
          <c:val>
            <c:numRef>
              <c:f>Sheet1!$B$2</c:f>
              <c:numCache>
                <c:formatCode>General</c:formatCode>
                <c:ptCount val="1"/>
                <c:pt idx="0">
                  <c:v>11</c:v>
                </c:pt>
              </c:numCache>
            </c:numRef>
          </c:val>
          <c:extLst xmlns:c16r2="http://schemas.microsoft.com/office/drawing/2015/06/chart">
            <c:ext xmlns:c16="http://schemas.microsoft.com/office/drawing/2014/chart" uri="{C3380CC4-5D6E-409C-BE32-E72D297353CC}">
              <c16:uniqueId val="{00000000-C578-4CF6-AA30-FB8983D9BC8A}"/>
            </c:ext>
          </c:extLst>
        </c:ser>
        <c:ser>
          <c:idx val="1"/>
          <c:order val="1"/>
          <c:tx>
            <c:strRef>
              <c:f>Sheet1!$C$1</c:f>
              <c:strCache>
                <c:ptCount val="1"/>
                <c:pt idx="0">
                  <c:v>Neither easy nor difficult</c:v>
                </c:pt>
              </c:strCache>
            </c:strRef>
          </c:tx>
          <c:spPr>
            <a:gradFill flip="none" rotWithShape="1">
              <a:gsLst>
                <a:gs pos="50000">
                  <a:srgbClr val="FFFF00"/>
                </a:gs>
                <a:gs pos="0">
                  <a:srgbClr val="FFFF00">
                    <a:shade val="40000"/>
                  </a:srgbClr>
                </a:gs>
                <a:gs pos="100000">
                  <a:srgbClr val="FFFF00">
                    <a:shade val="40000"/>
                  </a:srgbClr>
                </a:gs>
              </a:gsLst>
              <a:lin ang="16200000" scaled="1"/>
              <a:tileRect/>
            </a:gradFill>
          </c:spPr>
          <c:invertIfNegative val="0"/>
          <c:dLbls>
            <c:dLbl>
              <c:idx val="0"/>
              <c:spPr/>
              <c:txPr>
                <a:bodyPr/>
                <a:lstStyle/>
                <a:p>
                  <a:pPr>
                    <a:defRPr sz="1000" b="1" baseline="0">
                      <a:solidFill>
                        <a:srgbClr val="000000"/>
                      </a:solidFill>
                    </a:defRPr>
                  </a:pPr>
                  <a:endParaRPr lang="en-US"/>
                </a:p>
              </c:txPr>
              <c:showLegendKey val="0"/>
              <c:showVal val="1"/>
              <c:showCatName val="0"/>
              <c:showSerName val="0"/>
              <c:showPercent val="0"/>
              <c:showBubbleSize val="0"/>
            </c:dLbl>
            <c:spPr>
              <a:noFill/>
              <a:ln>
                <a:noFill/>
              </a:ln>
              <a:effectLst/>
            </c:spPr>
            <c:txPr>
              <a:bodyPr/>
              <a:lstStyle/>
              <a:p>
                <a:pPr>
                  <a:defRPr sz="1000" b="1" baseline="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Which of the following describes your spouse's reconnection with your child(ren)?</c:v>
                </c:pt>
              </c:strCache>
            </c:strRef>
          </c:cat>
          <c:val>
            <c:numRef>
              <c:f>Sheet1!$C$2</c:f>
              <c:numCache>
                <c:formatCode>General</c:formatCode>
                <c:ptCount val="1"/>
                <c:pt idx="0">
                  <c:v>21</c:v>
                </c:pt>
              </c:numCache>
            </c:numRef>
          </c:val>
          <c:extLst xmlns:c16r2="http://schemas.microsoft.com/office/drawing/2015/06/chart">
            <c:ext xmlns:c16="http://schemas.microsoft.com/office/drawing/2014/chart" uri="{C3380CC4-5D6E-409C-BE32-E72D297353CC}">
              <c16:uniqueId val="{00000002-C578-4CF6-AA30-FB8983D9BC8A}"/>
            </c:ext>
          </c:extLst>
        </c:ser>
        <c:ser>
          <c:idx val="2"/>
          <c:order val="2"/>
          <c:tx>
            <c:strRef>
              <c:f>Sheet1!$D$1</c:f>
              <c:strCache>
                <c:ptCount val="1"/>
                <c:pt idx="0">
                  <c:v>Easy</c:v>
                </c:pt>
              </c:strCache>
            </c:strRef>
          </c:tx>
          <c:spPr>
            <a:gradFill flip="none" rotWithShape="1">
              <a:gsLst>
                <a:gs pos="50000">
                  <a:srgbClr val="008000"/>
                </a:gs>
                <a:gs pos="0">
                  <a:srgbClr val="008000">
                    <a:shade val="40000"/>
                  </a:srgbClr>
                </a:gs>
                <a:gs pos="100000">
                  <a:srgbClr val="008000">
                    <a:shade val="40000"/>
                  </a:srgbClr>
                </a:gs>
              </a:gsLst>
              <a:lin ang="16200000" scaled="1"/>
              <a:tileRect/>
            </a:gradFill>
          </c:spPr>
          <c:invertIfNegative val="0"/>
          <c:dLbls>
            <c:dLbl>
              <c:idx val="0"/>
              <c:spPr/>
              <c:txPr>
                <a:bodyPr/>
                <a:lstStyle/>
                <a:p>
                  <a:pPr>
                    <a:defRPr sz="1000" b="1" baseline="0">
                      <a:solidFill>
                        <a:srgbClr val="FFFFFF"/>
                      </a:solidFill>
                    </a:defRPr>
                  </a:pPr>
                  <a:endParaRPr lang="en-US"/>
                </a:p>
              </c:txPr>
              <c:showLegendKey val="0"/>
              <c:showVal val="1"/>
              <c:showCatName val="0"/>
              <c:showSerName val="0"/>
              <c:showPercent val="0"/>
              <c:showBubbleSize val="0"/>
            </c:dLbl>
            <c:spPr>
              <a:noFill/>
              <a:ln>
                <a:noFill/>
              </a:ln>
              <a:effectLst/>
            </c:spPr>
            <c:txPr>
              <a:bodyPr/>
              <a:lstStyle/>
              <a:p>
                <a:pPr>
                  <a:defRPr sz="1000" b="1" baseline="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Which of the following describes your spouse's reconnection with your child(ren)?</c:v>
                </c:pt>
              </c:strCache>
            </c:strRef>
          </c:cat>
          <c:val>
            <c:numRef>
              <c:f>Sheet1!$D$2</c:f>
              <c:numCache>
                <c:formatCode>General</c:formatCode>
                <c:ptCount val="1"/>
                <c:pt idx="0">
                  <c:v>68</c:v>
                </c:pt>
              </c:numCache>
            </c:numRef>
          </c:val>
          <c:extLst xmlns:c16r2="http://schemas.microsoft.com/office/drawing/2015/06/chart">
            <c:ext xmlns:c16="http://schemas.microsoft.com/office/drawing/2014/chart" uri="{C3380CC4-5D6E-409C-BE32-E72D297353CC}">
              <c16:uniqueId val="{00000004-C578-4CF6-AA30-FB8983D9BC8A}"/>
            </c:ext>
          </c:extLst>
        </c:ser>
        <c:dLbls>
          <c:showLegendKey val="0"/>
          <c:showVal val="0"/>
          <c:showCatName val="0"/>
          <c:showSerName val="0"/>
          <c:showPercent val="0"/>
          <c:showBubbleSize val="0"/>
        </c:dLbls>
        <c:gapWidth val="100"/>
        <c:overlap val="100"/>
        <c:axId val="109161088"/>
        <c:axId val="109171072"/>
      </c:barChart>
      <c:catAx>
        <c:axId val="109161088"/>
        <c:scaling>
          <c:orientation val="minMax"/>
        </c:scaling>
        <c:delete val="0"/>
        <c:axPos val="l"/>
        <c:numFmt formatCode="General" sourceLinked="0"/>
        <c:majorTickMark val="out"/>
        <c:minorTickMark val="none"/>
        <c:tickLblPos val="nextTo"/>
        <c:txPr>
          <a:bodyPr/>
          <a:lstStyle/>
          <a:p>
            <a:pPr>
              <a:defRPr sz="1000" baseline="0">
                <a:solidFill>
                  <a:srgbClr val="000000"/>
                </a:solidFill>
                <a:latin typeface="Arial" pitchFamily="34" charset="0"/>
              </a:defRPr>
            </a:pPr>
            <a:endParaRPr lang="en-US"/>
          </a:p>
        </c:txPr>
        <c:crossAx val="109171072"/>
        <c:crosses val="autoZero"/>
        <c:auto val="1"/>
        <c:lblAlgn val="ctr"/>
        <c:lblOffset val="100"/>
        <c:noMultiLvlLbl val="0"/>
      </c:catAx>
      <c:valAx>
        <c:axId val="109171072"/>
        <c:scaling>
          <c:orientation val="minMax"/>
          <c:max val="1"/>
          <c:min val="0"/>
        </c:scaling>
        <c:delete val="0"/>
        <c:axPos val="b"/>
        <c:majorGridlines>
          <c:spPr>
            <a:ln w="12700">
              <a:solidFill>
                <a:srgbClr val="C0C0C0"/>
              </a:solidFill>
            </a:ln>
          </c:spPr>
        </c:majorGridlines>
        <c:numFmt formatCode="0%" sourceLinked="1"/>
        <c:majorTickMark val="out"/>
        <c:minorTickMark val="none"/>
        <c:tickLblPos val="nextTo"/>
        <c:spPr>
          <a:ln w="38100">
            <a:solidFill>
              <a:srgbClr val="C0C0C0"/>
            </a:solidFill>
          </a:ln>
        </c:spPr>
        <c:txPr>
          <a:bodyPr/>
          <a:lstStyle/>
          <a:p>
            <a:pPr>
              <a:defRPr sz="900" baseline="0">
                <a:latin typeface="Arial" pitchFamily="34" charset="0"/>
              </a:defRPr>
            </a:pPr>
            <a:endParaRPr lang="en-US"/>
          </a:p>
        </c:txPr>
        <c:crossAx val="109161088"/>
        <c:crosses val="autoZero"/>
        <c:crossBetween val="between"/>
        <c:majorUnit val="0.2"/>
      </c:valAx>
      <c:spPr>
        <a:ln w="12700">
          <a:solidFill>
            <a:srgbClr val="C0C0C0"/>
          </a:solidFill>
        </a:ln>
      </c:spPr>
    </c:plotArea>
    <c:legend>
      <c:legendPos val="b"/>
      <c:overlay val="0"/>
      <c:txPr>
        <a:bodyPr/>
        <a:lstStyle/>
        <a:p>
          <a:pPr>
            <a:defRPr sz="900" baseline="0">
              <a:latin typeface="Arial" pitchFamily="34" charset="0"/>
            </a:defRPr>
          </a:pPr>
          <a:endParaRPr lang="en-US"/>
        </a:p>
      </c:txPr>
    </c:legend>
    <c:plotVisOnly val="1"/>
    <c:dispBlanksAs val="gap"/>
    <c:showDLblsOverMax val="0"/>
  </c:chart>
  <c:spPr>
    <a:ln w="19050">
      <a:solidFill>
        <a:srgbClr val="C0C0C0"/>
      </a:solidFill>
    </a:ln>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47050697610168"/>
          <c:y val="3.6375661375661374E-2"/>
          <c:w val="0.80875615876962748"/>
          <c:h val="0.77587645294338203"/>
        </c:manualLayout>
      </c:layout>
      <c:barChart>
        <c:barDir val="bar"/>
        <c:grouping val="percentStacked"/>
        <c:varyColors val="0"/>
        <c:ser>
          <c:idx val="0"/>
          <c:order val="0"/>
          <c:tx>
            <c:strRef>
              <c:f>Sheet1!$B$1</c:f>
              <c:strCache>
                <c:ptCount val="1"/>
                <c:pt idx="0">
                  <c:v>Well</c:v>
                </c:pt>
              </c:strCache>
            </c:strRef>
          </c:tx>
          <c:spPr>
            <a:gradFill flip="none" rotWithShape="1">
              <a:gsLst>
                <a:gs pos="50000">
                  <a:srgbClr val="008000"/>
                </a:gs>
                <a:gs pos="0">
                  <a:srgbClr val="008000">
                    <a:shade val="40000"/>
                  </a:srgbClr>
                </a:gs>
                <a:gs pos="100000">
                  <a:srgbClr val="008000">
                    <a:shade val="40000"/>
                  </a:srgbClr>
                </a:gs>
              </a:gsLst>
              <a:lin ang="16200000" scaled="1"/>
              <a:tileRect/>
            </a:gradFill>
          </c:spPr>
          <c:invertIfNegative val="0"/>
          <c:dLbls>
            <c:spPr>
              <a:noFill/>
              <a:ln>
                <a:noFill/>
              </a:ln>
              <a:effectLst/>
            </c:spPr>
            <c:txPr>
              <a:bodyPr/>
              <a:lstStyle/>
              <a:p>
                <a:pPr>
                  <a:defRPr sz="1000" b="1" baseline="0">
                    <a:solidFill>
                      <a:srgbClr val="FFFFFF"/>
                    </a:solidFill>
                    <a:latin typeface="Arial"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Stay connected to your spouse given deployment separations?</c:v>
                </c:pt>
                <c:pt idx="1">
                  <c:v>Cope with your spouse's deployment?</c:v>
                </c:pt>
              </c:strCache>
            </c:strRef>
          </c:cat>
          <c:val>
            <c:numRef>
              <c:f>Sheet1!$B$2:$B$3</c:f>
              <c:numCache>
                <c:formatCode>General</c:formatCode>
                <c:ptCount val="2"/>
                <c:pt idx="0">
                  <c:v>68</c:v>
                </c:pt>
                <c:pt idx="1">
                  <c:v>58</c:v>
                </c:pt>
              </c:numCache>
            </c:numRef>
          </c:val>
          <c:extLst xmlns:c16r2="http://schemas.microsoft.com/office/drawing/2015/06/chart">
            <c:ext xmlns:c16="http://schemas.microsoft.com/office/drawing/2014/chart" uri="{C3380CC4-5D6E-409C-BE32-E72D297353CC}">
              <c16:uniqueId val="{00000000-AF0B-4A81-882D-399A0F4A4B56}"/>
            </c:ext>
          </c:extLst>
        </c:ser>
        <c:ser>
          <c:idx val="1"/>
          <c:order val="1"/>
          <c:tx>
            <c:strRef>
              <c:f>Sheet1!$C$1</c:f>
              <c:strCache>
                <c:ptCount val="1"/>
                <c:pt idx="0">
                  <c:v>Neither well nor poorly</c:v>
                </c:pt>
              </c:strCache>
            </c:strRef>
          </c:tx>
          <c:spPr>
            <a:gradFill flip="none" rotWithShape="1">
              <a:gsLst>
                <a:gs pos="50000">
                  <a:srgbClr val="FFFF00"/>
                </a:gs>
                <a:gs pos="0">
                  <a:srgbClr val="FFFF00">
                    <a:shade val="40000"/>
                  </a:srgbClr>
                </a:gs>
                <a:gs pos="100000">
                  <a:srgbClr val="FFFF00">
                    <a:shade val="40000"/>
                  </a:srgbClr>
                </a:gs>
              </a:gsLst>
              <a:lin ang="16200000" scaled="1"/>
              <a:tileRect/>
            </a:gradFill>
          </c:spPr>
          <c:invertIfNegative val="0"/>
          <c:dLbls>
            <c:dLbl>
              <c:idx val="0"/>
              <c:spPr/>
              <c:txPr>
                <a:bodyPr/>
                <a:lstStyle/>
                <a:p>
                  <a:pPr>
                    <a:defRPr sz="1000" b="1" baseline="0">
                      <a:solidFill>
                        <a:srgbClr val="000000"/>
                      </a:solidFill>
                    </a:defRPr>
                  </a:pPr>
                  <a:endParaRPr lang="en-US"/>
                </a:p>
              </c:txPr>
              <c:showLegendKey val="0"/>
              <c:showVal val="1"/>
              <c:showCatName val="0"/>
              <c:showSerName val="0"/>
              <c:showPercent val="0"/>
              <c:showBubbleSize val="0"/>
            </c:dLbl>
            <c:dLbl>
              <c:idx val="1"/>
              <c:spPr/>
              <c:txPr>
                <a:bodyPr/>
                <a:lstStyle/>
                <a:p>
                  <a:pPr>
                    <a:defRPr sz="1000" b="1" baseline="0">
                      <a:solidFill>
                        <a:srgbClr val="000000"/>
                      </a:solidFill>
                    </a:defRPr>
                  </a:pPr>
                  <a:endParaRPr lang="en-US"/>
                </a:p>
              </c:txPr>
              <c:showLegendKey val="0"/>
              <c:showVal val="1"/>
              <c:showCatName val="0"/>
              <c:showSerName val="0"/>
              <c:showPercent val="0"/>
              <c:showBubbleSize val="0"/>
            </c:dLbl>
            <c:spPr>
              <a:noFill/>
              <a:ln>
                <a:noFill/>
              </a:ln>
              <a:effectLst/>
            </c:spPr>
            <c:txPr>
              <a:bodyPr/>
              <a:lstStyle/>
              <a:p>
                <a:pPr>
                  <a:defRPr sz="1000" b="1" baseline="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Stay connected to your spouse given deployment separations?</c:v>
                </c:pt>
                <c:pt idx="1">
                  <c:v>Cope with your spouse's deployment?</c:v>
                </c:pt>
              </c:strCache>
            </c:strRef>
          </c:cat>
          <c:val>
            <c:numRef>
              <c:f>Sheet1!$C$2:$C$3</c:f>
              <c:numCache>
                <c:formatCode>General</c:formatCode>
                <c:ptCount val="2"/>
                <c:pt idx="0">
                  <c:v>21</c:v>
                </c:pt>
                <c:pt idx="1">
                  <c:v>27</c:v>
                </c:pt>
              </c:numCache>
            </c:numRef>
          </c:val>
          <c:extLst xmlns:c16r2="http://schemas.microsoft.com/office/drawing/2015/06/chart">
            <c:ext xmlns:c16="http://schemas.microsoft.com/office/drawing/2014/chart" uri="{C3380CC4-5D6E-409C-BE32-E72D297353CC}">
              <c16:uniqueId val="{00000003-AF0B-4A81-882D-399A0F4A4B56}"/>
            </c:ext>
          </c:extLst>
        </c:ser>
        <c:ser>
          <c:idx val="2"/>
          <c:order val="2"/>
          <c:tx>
            <c:strRef>
              <c:f>Sheet1!$D$1</c:f>
              <c:strCache>
                <c:ptCount val="1"/>
                <c:pt idx="0">
                  <c:v>Poorly</c:v>
                </c:pt>
              </c:strCache>
            </c:strRef>
          </c:tx>
          <c:spPr>
            <a:gradFill flip="none" rotWithShape="1">
              <a:gsLst>
                <a:gs pos="50000">
                  <a:srgbClr val="FF0000"/>
                </a:gs>
                <a:gs pos="0">
                  <a:srgbClr val="FF0000">
                    <a:shade val="40000"/>
                  </a:srgbClr>
                </a:gs>
                <a:gs pos="100000">
                  <a:srgbClr val="FF0000">
                    <a:shade val="40000"/>
                  </a:srgbClr>
                </a:gs>
              </a:gsLst>
              <a:lin ang="16200000" scaled="1"/>
              <a:tileRect/>
            </a:gradFill>
          </c:spPr>
          <c:invertIfNegative val="0"/>
          <c:dLbls>
            <c:dLbl>
              <c:idx val="0"/>
              <c:spPr/>
              <c:txPr>
                <a:bodyPr/>
                <a:lstStyle/>
                <a:p>
                  <a:pPr>
                    <a:defRPr sz="1000" b="1" baseline="0">
                      <a:solidFill>
                        <a:srgbClr val="FFFFFF"/>
                      </a:solidFill>
                    </a:defRPr>
                  </a:pPr>
                  <a:endParaRPr lang="en-US"/>
                </a:p>
              </c:txPr>
              <c:showLegendKey val="0"/>
              <c:showVal val="1"/>
              <c:showCatName val="0"/>
              <c:showSerName val="0"/>
              <c:showPercent val="0"/>
              <c:showBubbleSize val="0"/>
            </c:dLbl>
            <c:dLbl>
              <c:idx val="1"/>
              <c:spPr/>
              <c:txPr>
                <a:bodyPr/>
                <a:lstStyle/>
                <a:p>
                  <a:pPr>
                    <a:defRPr sz="1000" b="1" baseline="0">
                      <a:solidFill>
                        <a:srgbClr val="FFFFFF"/>
                      </a:solidFill>
                    </a:defRPr>
                  </a:pPr>
                  <a:endParaRPr lang="en-US"/>
                </a:p>
              </c:txPr>
              <c:showLegendKey val="0"/>
              <c:showVal val="1"/>
              <c:showCatName val="0"/>
              <c:showSerName val="0"/>
              <c:showPercent val="0"/>
              <c:showBubbleSize val="0"/>
            </c:dLbl>
            <c:spPr>
              <a:noFill/>
              <a:ln>
                <a:noFill/>
              </a:ln>
              <a:effectLst/>
            </c:spPr>
            <c:txPr>
              <a:bodyPr/>
              <a:lstStyle/>
              <a:p>
                <a:pPr>
                  <a:defRPr sz="1000" b="1" baseline="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Stay connected to your spouse given deployment separations?</c:v>
                </c:pt>
                <c:pt idx="1">
                  <c:v>Cope with your spouse's deployment?</c:v>
                </c:pt>
              </c:strCache>
            </c:strRef>
          </c:cat>
          <c:val>
            <c:numRef>
              <c:f>Sheet1!$D$2:$D$3</c:f>
              <c:numCache>
                <c:formatCode>General</c:formatCode>
                <c:ptCount val="2"/>
                <c:pt idx="0">
                  <c:v>11</c:v>
                </c:pt>
                <c:pt idx="1">
                  <c:v>15</c:v>
                </c:pt>
              </c:numCache>
            </c:numRef>
          </c:val>
          <c:extLst xmlns:c16r2="http://schemas.microsoft.com/office/drawing/2015/06/chart">
            <c:ext xmlns:c16="http://schemas.microsoft.com/office/drawing/2014/chart" uri="{C3380CC4-5D6E-409C-BE32-E72D297353CC}">
              <c16:uniqueId val="{00000006-AF0B-4A81-882D-399A0F4A4B56}"/>
            </c:ext>
          </c:extLst>
        </c:ser>
        <c:dLbls>
          <c:showLegendKey val="0"/>
          <c:showVal val="0"/>
          <c:showCatName val="0"/>
          <c:showSerName val="0"/>
          <c:showPercent val="0"/>
          <c:showBubbleSize val="0"/>
        </c:dLbls>
        <c:gapWidth val="70"/>
        <c:overlap val="100"/>
        <c:axId val="109759104"/>
        <c:axId val="108532096"/>
      </c:barChart>
      <c:catAx>
        <c:axId val="109759104"/>
        <c:scaling>
          <c:orientation val="minMax"/>
        </c:scaling>
        <c:delete val="0"/>
        <c:axPos val="l"/>
        <c:numFmt formatCode="General" sourceLinked="0"/>
        <c:majorTickMark val="out"/>
        <c:minorTickMark val="none"/>
        <c:tickLblPos val="nextTo"/>
        <c:txPr>
          <a:bodyPr/>
          <a:lstStyle/>
          <a:p>
            <a:pPr>
              <a:defRPr sz="1000" baseline="0">
                <a:solidFill>
                  <a:srgbClr val="000000"/>
                </a:solidFill>
                <a:latin typeface="Arial" pitchFamily="34" charset="0"/>
              </a:defRPr>
            </a:pPr>
            <a:endParaRPr lang="en-US"/>
          </a:p>
        </c:txPr>
        <c:crossAx val="108532096"/>
        <c:crosses val="autoZero"/>
        <c:auto val="1"/>
        <c:lblAlgn val="ctr"/>
        <c:lblOffset val="100"/>
        <c:tickLblSkip val="1"/>
        <c:noMultiLvlLbl val="0"/>
      </c:catAx>
      <c:valAx>
        <c:axId val="108532096"/>
        <c:scaling>
          <c:orientation val="minMax"/>
          <c:max val="1"/>
          <c:min val="0"/>
        </c:scaling>
        <c:delete val="0"/>
        <c:axPos val="b"/>
        <c:majorGridlines>
          <c:spPr>
            <a:ln w="12700">
              <a:solidFill>
                <a:srgbClr val="C0C0C0"/>
              </a:solidFill>
            </a:ln>
          </c:spPr>
        </c:majorGridlines>
        <c:numFmt formatCode="0%" sourceLinked="1"/>
        <c:majorTickMark val="out"/>
        <c:minorTickMark val="none"/>
        <c:tickLblPos val="nextTo"/>
        <c:spPr>
          <a:ln w="38100">
            <a:solidFill>
              <a:srgbClr val="C0C0C0"/>
            </a:solidFill>
          </a:ln>
        </c:spPr>
        <c:txPr>
          <a:bodyPr/>
          <a:lstStyle/>
          <a:p>
            <a:pPr>
              <a:defRPr sz="900" baseline="0">
                <a:latin typeface="Arial" pitchFamily="34" charset="0"/>
              </a:defRPr>
            </a:pPr>
            <a:endParaRPr lang="en-US"/>
          </a:p>
        </c:txPr>
        <c:crossAx val="109759104"/>
        <c:crosses val="autoZero"/>
        <c:crossBetween val="between"/>
        <c:majorUnit val="0.2"/>
      </c:valAx>
      <c:spPr>
        <a:ln w="12700">
          <a:solidFill>
            <a:srgbClr val="C0C0C0"/>
          </a:solidFill>
        </a:ln>
      </c:spPr>
    </c:plotArea>
    <c:legend>
      <c:legendPos val="b"/>
      <c:overlay val="0"/>
      <c:txPr>
        <a:bodyPr/>
        <a:lstStyle/>
        <a:p>
          <a:pPr>
            <a:defRPr sz="900" baseline="0">
              <a:latin typeface="Arial" pitchFamily="34" charset="0"/>
            </a:defRPr>
          </a:pPr>
          <a:endParaRPr lang="en-US"/>
        </a:p>
      </c:txPr>
    </c:legend>
    <c:plotVisOnly val="1"/>
    <c:dispBlanksAs val="gap"/>
    <c:showDLblsOverMax val="0"/>
  </c:chart>
  <c:spPr>
    <a:ln w="19050">
      <a:solidFill>
        <a:srgbClr val="C0C0C0"/>
      </a:solid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61670580651103"/>
          <c:y val="6.117711848518935E-2"/>
          <c:w val="0.83360995993921816"/>
          <c:h val="0.65186851643544552"/>
        </c:manualLayout>
      </c:layout>
      <c:barChart>
        <c:barDir val="bar"/>
        <c:grouping val="stacked"/>
        <c:varyColors val="0"/>
        <c:ser>
          <c:idx val="0"/>
          <c:order val="0"/>
          <c:tx>
            <c:strRef>
              <c:f>Sheet1!$B$1</c:f>
              <c:strCache>
                <c:ptCount val="1"/>
                <c:pt idx="0">
                  <c:v>Unemployed</c:v>
                </c:pt>
              </c:strCache>
            </c:strRef>
          </c:tx>
          <c:spPr>
            <a:gradFill flip="none" rotWithShape="1">
              <a:gsLst>
                <a:gs pos="0">
                  <a:srgbClr val="0000FF"/>
                </a:gs>
                <a:gs pos="50000">
                  <a:srgbClr val="333399"/>
                </a:gs>
                <a:gs pos="100000">
                  <a:srgbClr val="000000"/>
                </a:gs>
              </a:gsLst>
              <a:lin ang="5400000" scaled="0"/>
              <a:tileRect/>
            </a:gradFill>
          </c:spPr>
          <c:invertIfNegative val="0"/>
          <c:dLbls>
            <c:spPr>
              <a:noFill/>
              <a:ln>
                <a:noFill/>
              </a:ln>
              <a:effectLst/>
            </c:spPr>
            <c:txPr>
              <a:bodyPr/>
              <a:lstStyle/>
              <a:p>
                <a:pPr>
                  <a:defRPr sz="1000" b="1" baseline="0">
                    <a:solidFill>
                      <a:srgbClr val="FFFFFF"/>
                    </a:solidFill>
                    <a:latin typeface="Arial"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Unemployment rate</c:v>
                </c:pt>
              </c:strCache>
            </c:strRef>
          </c:cat>
          <c:val>
            <c:numRef>
              <c:f>Sheet1!$B$2</c:f>
              <c:numCache>
                <c:formatCode>General</c:formatCode>
                <c:ptCount val="1"/>
                <c:pt idx="0">
                  <c:v>23</c:v>
                </c:pt>
              </c:numCache>
            </c:numRef>
          </c:val>
          <c:extLst xmlns:c16r2="http://schemas.microsoft.com/office/drawing/2015/06/chart">
            <c:ext xmlns:c16="http://schemas.microsoft.com/office/drawing/2014/chart" uri="{C3380CC4-5D6E-409C-BE32-E72D297353CC}">
              <c16:uniqueId val="{00000000-FF2A-497F-8A5B-ACB7433B7A40}"/>
            </c:ext>
          </c:extLst>
        </c:ser>
        <c:dLbls>
          <c:showLegendKey val="0"/>
          <c:showVal val="0"/>
          <c:showCatName val="0"/>
          <c:showSerName val="0"/>
          <c:showPercent val="0"/>
          <c:showBubbleSize val="0"/>
        </c:dLbls>
        <c:gapWidth val="100"/>
        <c:overlap val="100"/>
        <c:axId val="100622336"/>
        <c:axId val="100623872"/>
      </c:barChart>
      <c:catAx>
        <c:axId val="100622336"/>
        <c:scaling>
          <c:orientation val="minMax"/>
        </c:scaling>
        <c:delete val="0"/>
        <c:axPos val="l"/>
        <c:numFmt formatCode="General" sourceLinked="0"/>
        <c:majorTickMark val="out"/>
        <c:minorTickMark val="none"/>
        <c:tickLblPos val="nextTo"/>
        <c:txPr>
          <a:bodyPr/>
          <a:lstStyle/>
          <a:p>
            <a:pPr>
              <a:defRPr sz="1000" baseline="0">
                <a:solidFill>
                  <a:srgbClr val="000000"/>
                </a:solidFill>
                <a:latin typeface="Arial" pitchFamily="34" charset="0"/>
              </a:defRPr>
            </a:pPr>
            <a:endParaRPr lang="en-US"/>
          </a:p>
        </c:txPr>
        <c:crossAx val="100623872"/>
        <c:crosses val="autoZero"/>
        <c:auto val="1"/>
        <c:lblAlgn val="ctr"/>
        <c:lblOffset val="100"/>
        <c:noMultiLvlLbl val="0"/>
      </c:catAx>
      <c:valAx>
        <c:axId val="100623872"/>
        <c:scaling>
          <c:orientation val="minMax"/>
          <c:max val="100"/>
          <c:min val="0"/>
        </c:scaling>
        <c:delete val="0"/>
        <c:axPos val="b"/>
        <c:majorGridlines>
          <c:spPr>
            <a:ln w="12700">
              <a:solidFill>
                <a:srgbClr val="C0C0C0"/>
              </a:solidFill>
            </a:ln>
          </c:spPr>
        </c:majorGridlines>
        <c:numFmt formatCode="General" sourceLinked="1"/>
        <c:majorTickMark val="out"/>
        <c:minorTickMark val="none"/>
        <c:tickLblPos val="nextTo"/>
        <c:spPr>
          <a:ln w="38100">
            <a:solidFill>
              <a:srgbClr val="C0C0C0"/>
            </a:solidFill>
          </a:ln>
        </c:spPr>
        <c:txPr>
          <a:bodyPr/>
          <a:lstStyle/>
          <a:p>
            <a:pPr>
              <a:defRPr sz="900" baseline="0">
                <a:latin typeface="Arial" pitchFamily="34" charset="0"/>
              </a:defRPr>
            </a:pPr>
            <a:endParaRPr lang="en-US"/>
          </a:p>
        </c:txPr>
        <c:crossAx val="100622336"/>
        <c:crosses val="autoZero"/>
        <c:crossBetween val="between"/>
        <c:majorUnit val="20"/>
      </c:valAx>
      <c:spPr>
        <a:ln w="12700">
          <a:solidFill>
            <a:srgbClr val="C0C0C0"/>
          </a:solidFill>
        </a:ln>
      </c:spPr>
    </c:plotArea>
    <c:legend>
      <c:legendPos val="b"/>
      <c:layout/>
      <c:overlay val="0"/>
      <c:txPr>
        <a:bodyPr/>
        <a:lstStyle/>
        <a:p>
          <a:pPr>
            <a:defRPr sz="900" baseline="0">
              <a:latin typeface="Arial" pitchFamily="34" charset="0"/>
            </a:defRPr>
          </a:pPr>
          <a:endParaRPr lang="en-US"/>
        </a:p>
      </c:txPr>
    </c:legend>
    <c:plotVisOnly val="1"/>
    <c:dispBlanksAs val="gap"/>
    <c:showDLblsOverMax val="0"/>
  </c:chart>
  <c:spPr>
    <a:ln w="19050">
      <a:solidFill>
        <a:srgbClr val="C0C0C0"/>
      </a:solidFill>
    </a:ln>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50559469539992"/>
          <c:y val="3.6375661375661374E-2"/>
          <c:w val="0.69472107105032921"/>
          <c:h val="0.8420140190809482"/>
        </c:manualLayout>
      </c:layout>
      <c:barChart>
        <c:barDir val="bar"/>
        <c:grouping val="stacked"/>
        <c:varyColors val="0"/>
        <c:ser>
          <c:idx val="0"/>
          <c:order val="0"/>
          <c:tx>
            <c:strRef>
              <c:f>Sheet1!$B$1</c:f>
              <c:strCache>
                <c:ptCount val="1"/>
                <c:pt idx="0">
                  <c:v>Marked</c:v>
                </c:pt>
              </c:strCache>
            </c:strRef>
          </c:tx>
          <c:spPr>
            <a:gradFill flip="none" rotWithShape="1">
              <a:gsLst>
                <a:gs pos="50000">
                  <a:srgbClr val="0000FF"/>
                </a:gs>
                <a:gs pos="0">
                  <a:srgbClr val="0000FF">
                    <a:shade val="40000"/>
                  </a:srgbClr>
                </a:gs>
                <a:gs pos="100000">
                  <a:srgbClr val="0000FF">
                    <a:shade val="40000"/>
                  </a:srgbClr>
                </a:gs>
              </a:gsLst>
              <a:lin ang="16200000" scaled="1"/>
              <a:tileRect/>
            </a:gradFill>
          </c:spPr>
          <c:invertIfNegative val="0"/>
          <c:dLbls>
            <c:spPr>
              <a:noFill/>
              <a:ln>
                <a:noFill/>
              </a:ln>
              <a:effectLst/>
            </c:spPr>
            <c:txPr>
              <a:bodyPr/>
              <a:lstStyle/>
              <a:p>
                <a:pPr>
                  <a:defRPr sz="1000" b="1" baseline="0">
                    <a:solidFill>
                      <a:srgbClr val="FFFFFF"/>
                    </a:solidFill>
                    <a:latin typeface="Arial"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I do not want to work</c:v>
                </c:pt>
                <c:pt idx="1">
                  <c:v>I am unable to work while my spouse is deployed</c:v>
                </c:pt>
                <c:pt idx="2">
                  <c:v>Other</c:v>
                </c:pt>
                <c:pt idx="3">
                  <c:v>I stay home to homeschool my children</c:v>
                </c:pt>
                <c:pt idx="4">
                  <c:v>I am not physically prepared to work (e.g., pregnant, sick, disabled)</c:v>
                </c:pt>
                <c:pt idx="5">
                  <c:v>I am preparing for/recovering from a PCS move</c:v>
                </c:pt>
                <c:pt idx="6">
                  <c:v>I am attending school or other training</c:v>
                </c:pt>
                <c:pt idx="7">
                  <c:v>Child care is too costly</c:v>
                </c:pt>
                <c:pt idx="8">
                  <c:v>I want to be able to stay home to care for my children</c:v>
                </c:pt>
              </c:strCache>
            </c:strRef>
          </c:cat>
          <c:val>
            <c:numRef>
              <c:f>Sheet1!$B$2:$B$10</c:f>
              <c:numCache>
                <c:formatCode>General</c:formatCode>
                <c:ptCount val="9"/>
                <c:pt idx="0">
                  <c:v>3</c:v>
                </c:pt>
                <c:pt idx="1">
                  <c:v>3</c:v>
                </c:pt>
                <c:pt idx="2">
                  <c:v>4</c:v>
                </c:pt>
                <c:pt idx="3">
                  <c:v>5</c:v>
                </c:pt>
                <c:pt idx="4">
                  <c:v>5</c:v>
                </c:pt>
                <c:pt idx="5">
                  <c:v>6</c:v>
                </c:pt>
                <c:pt idx="6">
                  <c:v>11</c:v>
                </c:pt>
                <c:pt idx="7">
                  <c:v>11</c:v>
                </c:pt>
                <c:pt idx="8">
                  <c:v>39</c:v>
                </c:pt>
              </c:numCache>
            </c:numRef>
          </c:val>
          <c:extLst xmlns:c16r2="http://schemas.microsoft.com/office/drawing/2015/06/chart">
            <c:ext xmlns:c16="http://schemas.microsoft.com/office/drawing/2014/chart" uri="{C3380CC4-5D6E-409C-BE32-E72D297353CC}">
              <c16:uniqueId val="{00000000-4330-4738-BE40-CCB9581E1FC5}"/>
            </c:ext>
          </c:extLst>
        </c:ser>
        <c:dLbls>
          <c:showLegendKey val="0"/>
          <c:showVal val="0"/>
          <c:showCatName val="0"/>
          <c:showSerName val="0"/>
          <c:showPercent val="0"/>
          <c:showBubbleSize val="0"/>
        </c:dLbls>
        <c:gapWidth val="50"/>
        <c:overlap val="100"/>
        <c:axId val="101028992"/>
        <c:axId val="101030528"/>
      </c:barChart>
      <c:catAx>
        <c:axId val="101028992"/>
        <c:scaling>
          <c:orientation val="minMax"/>
        </c:scaling>
        <c:delete val="0"/>
        <c:axPos val="l"/>
        <c:numFmt formatCode="General" sourceLinked="0"/>
        <c:majorTickMark val="out"/>
        <c:minorTickMark val="none"/>
        <c:tickLblPos val="nextTo"/>
        <c:txPr>
          <a:bodyPr/>
          <a:lstStyle/>
          <a:p>
            <a:pPr>
              <a:defRPr sz="1000" baseline="0">
                <a:solidFill>
                  <a:srgbClr val="000000"/>
                </a:solidFill>
                <a:latin typeface="Arial" pitchFamily="34" charset="0"/>
              </a:defRPr>
            </a:pPr>
            <a:endParaRPr lang="en-US"/>
          </a:p>
        </c:txPr>
        <c:crossAx val="101030528"/>
        <c:crosses val="autoZero"/>
        <c:auto val="1"/>
        <c:lblAlgn val="ctr"/>
        <c:lblOffset val="100"/>
        <c:noMultiLvlLbl val="0"/>
      </c:catAx>
      <c:valAx>
        <c:axId val="101030528"/>
        <c:scaling>
          <c:orientation val="minMax"/>
          <c:max val="100"/>
          <c:min val="0"/>
        </c:scaling>
        <c:delete val="0"/>
        <c:axPos val="b"/>
        <c:majorGridlines>
          <c:spPr>
            <a:ln w="12700">
              <a:solidFill>
                <a:srgbClr val="C0C0C0"/>
              </a:solidFill>
            </a:ln>
          </c:spPr>
        </c:majorGridlines>
        <c:numFmt formatCode="General" sourceLinked="1"/>
        <c:majorTickMark val="out"/>
        <c:minorTickMark val="none"/>
        <c:tickLblPos val="nextTo"/>
        <c:spPr>
          <a:ln w="38100">
            <a:solidFill>
              <a:srgbClr val="C0C0C0"/>
            </a:solidFill>
          </a:ln>
        </c:spPr>
        <c:txPr>
          <a:bodyPr/>
          <a:lstStyle/>
          <a:p>
            <a:pPr>
              <a:defRPr sz="900" baseline="0">
                <a:latin typeface="Arial" pitchFamily="34" charset="0"/>
              </a:defRPr>
            </a:pPr>
            <a:endParaRPr lang="en-US"/>
          </a:p>
        </c:txPr>
        <c:crossAx val="101028992"/>
        <c:crosses val="autoZero"/>
        <c:crossBetween val="between"/>
        <c:majorUnit val="20"/>
      </c:valAx>
      <c:spPr>
        <a:ln w="12700">
          <a:solidFill>
            <a:srgbClr val="C0C0C0"/>
          </a:solidFill>
        </a:ln>
      </c:spPr>
    </c:plotArea>
    <c:legend>
      <c:legendPos val="b"/>
      <c:layout/>
      <c:overlay val="0"/>
      <c:txPr>
        <a:bodyPr/>
        <a:lstStyle/>
        <a:p>
          <a:pPr>
            <a:defRPr sz="900" baseline="0">
              <a:latin typeface="Arial" pitchFamily="34" charset="0"/>
            </a:defRPr>
          </a:pPr>
          <a:endParaRPr lang="en-US"/>
        </a:p>
      </c:txPr>
    </c:legend>
    <c:plotVisOnly val="1"/>
    <c:dispBlanksAs val="gap"/>
    <c:showDLblsOverMax val="0"/>
  </c:chart>
  <c:spPr>
    <a:ln w="19050">
      <a:solidFill>
        <a:srgbClr val="C0C0C0"/>
      </a:solidFill>
    </a:ln>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61670580651103"/>
          <c:y val="6.117711848518935E-2"/>
          <c:w val="0.83360995993921816"/>
          <c:h val="0.65186851643544552"/>
        </c:manualLayout>
      </c:layout>
      <c:barChart>
        <c:barDir val="bar"/>
        <c:grouping val="stacked"/>
        <c:varyColors val="0"/>
        <c:ser>
          <c:idx val="0"/>
          <c:order val="0"/>
          <c:tx>
            <c:strRef>
              <c:f>Sheet1!$B$1</c:f>
              <c:strCache>
                <c:ptCount val="1"/>
                <c:pt idx="0">
                  <c:v>Yes</c:v>
                </c:pt>
              </c:strCache>
            </c:strRef>
          </c:tx>
          <c:spPr>
            <a:gradFill flip="none" rotWithShape="1">
              <a:gsLst>
                <a:gs pos="50000">
                  <a:srgbClr val="0000FF"/>
                </a:gs>
                <a:gs pos="0">
                  <a:srgbClr val="0000FF">
                    <a:shade val="40000"/>
                  </a:srgbClr>
                </a:gs>
                <a:gs pos="100000">
                  <a:srgbClr val="0000FF">
                    <a:shade val="40000"/>
                  </a:srgbClr>
                </a:gs>
              </a:gsLst>
              <a:lin ang="16200000" scaled="1"/>
              <a:tileRect/>
            </a:gradFill>
          </c:spPr>
          <c:invertIfNegative val="0"/>
          <c:dLbls>
            <c:spPr>
              <a:noFill/>
              <a:ln>
                <a:noFill/>
              </a:ln>
              <a:effectLst/>
            </c:spPr>
            <c:txPr>
              <a:bodyPr/>
              <a:lstStyle/>
              <a:p>
                <a:pPr>
                  <a:defRPr sz="1000" b="1" baseline="0">
                    <a:solidFill>
                      <a:srgbClr val="FFFFFF"/>
                    </a:solidFill>
                    <a:latin typeface="Arial"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Are you currently employed within the area of your education or training?</c:v>
                </c:pt>
              </c:strCache>
            </c:strRef>
          </c:cat>
          <c:val>
            <c:numRef>
              <c:f>Sheet1!$B$2</c:f>
              <c:numCache>
                <c:formatCode>General</c:formatCode>
                <c:ptCount val="1"/>
                <c:pt idx="0">
                  <c:v>56</c:v>
                </c:pt>
              </c:numCache>
            </c:numRef>
          </c:val>
          <c:extLst xmlns:c16r2="http://schemas.microsoft.com/office/drawing/2015/06/chart">
            <c:ext xmlns:c16="http://schemas.microsoft.com/office/drawing/2014/chart" uri="{C3380CC4-5D6E-409C-BE32-E72D297353CC}">
              <c16:uniqueId val="{00000000-414D-4A59-8B9F-B47B4C0C1866}"/>
            </c:ext>
          </c:extLst>
        </c:ser>
        <c:dLbls>
          <c:showLegendKey val="0"/>
          <c:showVal val="0"/>
          <c:showCatName val="0"/>
          <c:showSerName val="0"/>
          <c:showPercent val="0"/>
          <c:showBubbleSize val="0"/>
        </c:dLbls>
        <c:gapWidth val="100"/>
        <c:overlap val="100"/>
        <c:axId val="103254272"/>
        <c:axId val="103268352"/>
      </c:barChart>
      <c:catAx>
        <c:axId val="103254272"/>
        <c:scaling>
          <c:orientation val="minMax"/>
        </c:scaling>
        <c:delete val="0"/>
        <c:axPos val="l"/>
        <c:numFmt formatCode="General" sourceLinked="0"/>
        <c:majorTickMark val="out"/>
        <c:minorTickMark val="none"/>
        <c:tickLblPos val="nextTo"/>
        <c:txPr>
          <a:bodyPr/>
          <a:lstStyle/>
          <a:p>
            <a:pPr>
              <a:defRPr sz="1000" baseline="0">
                <a:solidFill>
                  <a:srgbClr val="000000"/>
                </a:solidFill>
                <a:latin typeface="Arial" pitchFamily="34" charset="0"/>
              </a:defRPr>
            </a:pPr>
            <a:endParaRPr lang="en-US"/>
          </a:p>
        </c:txPr>
        <c:crossAx val="103268352"/>
        <c:crosses val="autoZero"/>
        <c:auto val="1"/>
        <c:lblAlgn val="ctr"/>
        <c:lblOffset val="100"/>
        <c:noMultiLvlLbl val="0"/>
      </c:catAx>
      <c:valAx>
        <c:axId val="103268352"/>
        <c:scaling>
          <c:orientation val="minMax"/>
          <c:max val="100"/>
          <c:min val="0"/>
        </c:scaling>
        <c:delete val="0"/>
        <c:axPos val="b"/>
        <c:majorGridlines>
          <c:spPr>
            <a:ln w="12700">
              <a:solidFill>
                <a:srgbClr val="C0C0C0"/>
              </a:solidFill>
            </a:ln>
          </c:spPr>
        </c:majorGridlines>
        <c:numFmt formatCode="General" sourceLinked="1"/>
        <c:majorTickMark val="out"/>
        <c:minorTickMark val="none"/>
        <c:tickLblPos val="nextTo"/>
        <c:spPr>
          <a:ln w="38100">
            <a:solidFill>
              <a:srgbClr val="C0C0C0"/>
            </a:solidFill>
          </a:ln>
        </c:spPr>
        <c:txPr>
          <a:bodyPr/>
          <a:lstStyle/>
          <a:p>
            <a:pPr>
              <a:defRPr sz="900" baseline="0">
                <a:latin typeface="Arial" pitchFamily="34" charset="0"/>
              </a:defRPr>
            </a:pPr>
            <a:endParaRPr lang="en-US"/>
          </a:p>
        </c:txPr>
        <c:crossAx val="103254272"/>
        <c:crosses val="autoZero"/>
        <c:crossBetween val="between"/>
        <c:majorUnit val="20"/>
      </c:valAx>
      <c:spPr>
        <a:ln w="12700">
          <a:solidFill>
            <a:srgbClr val="C0C0C0"/>
          </a:solidFill>
        </a:ln>
      </c:spPr>
    </c:plotArea>
    <c:legend>
      <c:legendPos val="b"/>
      <c:layout/>
      <c:overlay val="0"/>
      <c:txPr>
        <a:bodyPr/>
        <a:lstStyle/>
        <a:p>
          <a:pPr>
            <a:defRPr sz="900" baseline="0">
              <a:latin typeface="Arial" pitchFamily="34" charset="0"/>
            </a:defRPr>
          </a:pPr>
          <a:endParaRPr lang="en-US"/>
        </a:p>
      </c:txPr>
    </c:legend>
    <c:plotVisOnly val="1"/>
    <c:dispBlanksAs val="gap"/>
    <c:showDLblsOverMax val="0"/>
  </c:chart>
  <c:spPr>
    <a:ln w="19050">
      <a:solidFill>
        <a:srgbClr val="C0C0C0"/>
      </a:solidFill>
    </a:ln>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61670580651103"/>
          <c:y val="6.117711848518935E-2"/>
          <c:w val="0.83360995993921816"/>
          <c:h val="0.65186851643544552"/>
        </c:manualLayout>
      </c:layout>
      <c:barChart>
        <c:barDir val="bar"/>
        <c:grouping val="percentStacked"/>
        <c:varyColors val="0"/>
        <c:ser>
          <c:idx val="0"/>
          <c:order val="0"/>
          <c:tx>
            <c:strRef>
              <c:f>Sheet1!$B$1</c:f>
              <c:strCache>
                <c:ptCount val="1"/>
                <c:pt idx="0">
                  <c:v>Less than 1 month</c:v>
                </c:pt>
              </c:strCache>
            </c:strRef>
          </c:tx>
          <c:spPr>
            <a:gradFill flip="none" rotWithShape="1">
              <a:gsLst>
                <a:gs pos="50000">
                  <a:srgbClr val="00CCFF"/>
                </a:gs>
                <a:gs pos="0">
                  <a:srgbClr val="00CCFF">
                    <a:shade val="40000"/>
                  </a:srgbClr>
                </a:gs>
                <a:gs pos="100000">
                  <a:srgbClr val="00CCFF">
                    <a:shade val="40000"/>
                  </a:srgbClr>
                </a:gs>
              </a:gsLst>
              <a:lin ang="16200000" scaled="1"/>
              <a:tileRect/>
            </a:gradFill>
          </c:spPr>
          <c:invertIfNegative val="0"/>
          <c:dLbls>
            <c:spPr>
              <a:noFill/>
              <a:ln>
                <a:noFill/>
              </a:ln>
              <a:effectLst/>
            </c:spPr>
            <c:txPr>
              <a:bodyPr/>
              <a:lstStyle/>
              <a:p>
                <a:pPr>
                  <a:defRPr sz="1000" b="1" baseline="0">
                    <a:solidFill>
                      <a:srgbClr val="FFFFFF"/>
                    </a:solidFill>
                    <a:latin typeface="Arial"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How long did it take you to find employment after your last PCS move?</c:v>
                </c:pt>
              </c:strCache>
            </c:strRef>
          </c:cat>
          <c:val>
            <c:numRef>
              <c:f>Sheet1!$B$2</c:f>
              <c:numCache>
                <c:formatCode>General</c:formatCode>
                <c:ptCount val="1"/>
                <c:pt idx="0">
                  <c:v>11</c:v>
                </c:pt>
              </c:numCache>
            </c:numRef>
          </c:val>
          <c:extLst xmlns:c16r2="http://schemas.microsoft.com/office/drawing/2015/06/chart">
            <c:ext xmlns:c16="http://schemas.microsoft.com/office/drawing/2014/chart" uri="{C3380CC4-5D6E-409C-BE32-E72D297353CC}">
              <c16:uniqueId val="{00000000-572A-442C-8F31-403A1D059E53}"/>
            </c:ext>
          </c:extLst>
        </c:ser>
        <c:ser>
          <c:idx val="1"/>
          <c:order val="1"/>
          <c:tx>
            <c:strRef>
              <c:f>Sheet1!$C$1</c:f>
              <c:strCache>
                <c:ptCount val="1"/>
                <c:pt idx="0">
                  <c:v>1 month to less than 4 months</c:v>
                </c:pt>
              </c:strCache>
            </c:strRef>
          </c:tx>
          <c:spPr>
            <a:gradFill flip="none" rotWithShape="1">
              <a:gsLst>
                <a:gs pos="50000">
                  <a:srgbClr val="000080"/>
                </a:gs>
                <a:gs pos="0">
                  <a:srgbClr val="000080">
                    <a:shade val="40000"/>
                  </a:srgbClr>
                </a:gs>
                <a:gs pos="100000">
                  <a:srgbClr val="000080">
                    <a:shade val="40000"/>
                  </a:srgbClr>
                </a:gs>
              </a:gsLst>
              <a:lin ang="16200000" scaled="1"/>
              <a:tileRect/>
            </a:gradFill>
          </c:spPr>
          <c:invertIfNegative val="0"/>
          <c:dLbls>
            <c:dLbl>
              <c:idx val="0"/>
              <c:spPr/>
              <c:txPr>
                <a:bodyPr/>
                <a:lstStyle/>
                <a:p>
                  <a:pPr>
                    <a:defRPr sz="1000" b="1" baseline="0">
                      <a:solidFill>
                        <a:srgbClr val="FFFFFF"/>
                      </a:solidFill>
                    </a:defRPr>
                  </a:pPr>
                  <a:endParaRPr lang="en-US"/>
                </a:p>
              </c:txPr>
              <c:showLegendKey val="0"/>
              <c:showVal val="1"/>
              <c:showCatName val="0"/>
              <c:showSerName val="0"/>
              <c:showPercent val="0"/>
              <c:showBubbleSize val="0"/>
            </c:dLbl>
            <c:spPr>
              <a:noFill/>
              <a:ln>
                <a:noFill/>
              </a:ln>
              <a:effectLst/>
            </c:spPr>
            <c:txPr>
              <a:bodyPr/>
              <a:lstStyle/>
              <a:p>
                <a:pPr>
                  <a:defRPr sz="1000" b="1" baseline="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How long did it take you to find employment after your last PCS move?</c:v>
                </c:pt>
              </c:strCache>
            </c:strRef>
          </c:cat>
          <c:val>
            <c:numRef>
              <c:f>Sheet1!$C$2</c:f>
              <c:numCache>
                <c:formatCode>General</c:formatCode>
                <c:ptCount val="1"/>
                <c:pt idx="0">
                  <c:v>27</c:v>
                </c:pt>
              </c:numCache>
            </c:numRef>
          </c:val>
          <c:extLst xmlns:c16r2="http://schemas.microsoft.com/office/drawing/2015/06/chart">
            <c:ext xmlns:c16="http://schemas.microsoft.com/office/drawing/2014/chart" uri="{C3380CC4-5D6E-409C-BE32-E72D297353CC}">
              <c16:uniqueId val="{00000002-572A-442C-8F31-403A1D059E53}"/>
            </c:ext>
          </c:extLst>
        </c:ser>
        <c:ser>
          <c:idx val="2"/>
          <c:order val="2"/>
          <c:tx>
            <c:strRef>
              <c:f>Sheet1!$D$1</c:f>
              <c:strCache>
                <c:ptCount val="1"/>
                <c:pt idx="0">
                  <c:v>4 months to less than 7 months</c:v>
                </c:pt>
              </c:strCache>
            </c:strRef>
          </c:tx>
          <c:spPr>
            <a:gradFill flip="none" rotWithShape="1">
              <a:gsLst>
                <a:gs pos="50000">
                  <a:srgbClr val="99CCFF"/>
                </a:gs>
                <a:gs pos="0">
                  <a:srgbClr val="99CCFF">
                    <a:shade val="40000"/>
                  </a:srgbClr>
                </a:gs>
                <a:gs pos="100000">
                  <a:srgbClr val="99CCFF">
                    <a:shade val="40000"/>
                  </a:srgbClr>
                </a:gs>
              </a:gsLst>
              <a:lin ang="16200000" scaled="1"/>
              <a:tileRect/>
            </a:gradFill>
          </c:spPr>
          <c:invertIfNegative val="0"/>
          <c:dLbls>
            <c:dLbl>
              <c:idx val="0"/>
              <c:spPr/>
              <c:txPr>
                <a:bodyPr/>
                <a:lstStyle/>
                <a:p>
                  <a:pPr>
                    <a:defRPr sz="1000" b="1" baseline="0">
                      <a:solidFill>
                        <a:srgbClr val="000000"/>
                      </a:solidFill>
                    </a:defRPr>
                  </a:pPr>
                  <a:endParaRPr lang="en-US"/>
                </a:p>
              </c:txPr>
              <c:showLegendKey val="0"/>
              <c:showVal val="1"/>
              <c:showCatName val="0"/>
              <c:showSerName val="0"/>
              <c:showPercent val="0"/>
              <c:showBubbleSize val="0"/>
            </c:dLbl>
            <c:spPr>
              <a:noFill/>
              <a:ln>
                <a:noFill/>
              </a:ln>
              <a:effectLst/>
            </c:spPr>
            <c:txPr>
              <a:bodyPr/>
              <a:lstStyle/>
              <a:p>
                <a:pPr>
                  <a:defRPr sz="1000" b="1" baseline="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How long did it take you to find employment after your last PCS move?</c:v>
                </c:pt>
              </c:strCache>
            </c:strRef>
          </c:cat>
          <c:val>
            <c:numRef>
              <c:f>Sheet1!$D$2</c:f>
              <c:numCache>
                <c:formatCode>General</c:formatCode>
                <c:ptCount val="1"/>
                <c:pt idx="0">
                  <c:v>23</c:v>
                </c:pt>
              </c:numCache>
            </c:numRef>
          </c:val>
          <c:extLst xmlns:c16r2="http://schemas.microsoft.com/office/drawing/2015/06/chart">
            <c:ext xmlns:c16="http://schemas.microsoft.com/office/drawing/2014/chart" uri="{C3380CC4-5D6E-409C-BE32-E72D297353CC}">
              <c16:uniqueId val="{00000004-572A-442C-8F31-403A1D059E53}"/>
            </c:ext>
          </c:extLst>
        </c:ser>
        <c:ser>
          <c:idx val="3"/>
          <c:order val="3"/>
          <c:tx>
            <c:strRef>
              <c:f>Sheet1!$E$1</c:f>
              <c:strCache>
                <c:ptCount val="1"/>
                <c:pt idx="0">
                  <c:v>7 months to less than 10 months</c:v>
                </c:pt>
              </c:strCache>
            </c:strRef>
          </c:tx>
          <c:spPr>
            <a:gradFill flip="none" rotWithShape="1">
              <a:gsLst>
                <a:gs pos="50000">
                  <a:srgbClr val="0000FF"/>
                </a:gs>
                <a:gs pos="0">
                  <a:srgbClr val="0000FF">
                    <a:shade val="40000"/>
                  </a:srgbClr>
                </a:gs>
                <a:gs pos="100000">
                  <a:srgbClr val="0000FF">
                    <a:shade val="40000"/>
                  </a:srgbClr>
                </a:gs>
              </a:gsLst>
              <a:lin ang="16200000" scaled="1"/>
              <a:tileRect/>
            </a:gradFill>
          </c:spPr>
          <c:invertIfNegative val="0"/>
          <c:dLbls>
            <c:dLbl>
              <c:idx val="0"/>
              <c:spPr/>
              <c:txPr>
                <a:bodyPr/>
                <a:lstStyle/>
                <a:p>
                  <a:pPr>
                    <a:defRPr sz="1000" b="1" baseline="0">
                      <a:solidFill>
                        <a:srgbClr val="FFFFFF"/>
                      </a:solidFill>
                    </a:defRPr>
                  </a:pPr>
                  <a:endParaRPr lang="en-US"/>
                </a:p>
              </c:txPr>
              <c:showLegendKey val="0"/>
              <c:showVal val="1"/>
              <c:showCatName val="0"/>
              <c:showSerName val="0"/>
              <c:showPercent val="0"/>
              <c:showBubbleSize val="0"/>
            </c:dLbl>
            <c:spPr>
              <a:noFill/>
              <a:ln>
                <a:noFill/>
              </a:ln>
              <a:effectLst/>
            </c:spPr>
            <c:txPr>
              <a:bodyPr/>
              <a:lstStyle/>
              <a:p>
                <a:pPr>
                  <a:defRPr sz="1000" b="1" baseline="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How long did it take you to find employment after your last PCS move?</c:v>
                </c:pt>
              </c:strCache>
            </c:strRef>
          </c:cat>
          <c:val>
            <c:numRef>
              <c:f>Sheet1!$E$2</c:f>
              <c:numCache>
                <c:formatCode>General</c:formatCode>
                <c:ptCount val="1"/>
                <c:pt idx="0">
                  <c:v>11</c:v>
                </c:pt>
              </c:numCache>
            </c:numRef>
          </c:val>
          <c:extLst xmlns:c16r2="http://schemas.microsoft.com/office/drawing/2015/06/chart">
            <c:ext xmlns:c16="http://schemas.microsoft.com/office/drawing/2014/chart" uri="{C3380CC4-5D6E-409C-BE32-E72D297353CC}">
              <c16:uniqueId val="{00000006-572A-442C-8F31-403A1D059E53}"/>
            </c:ext>
          </c:extLst>
        </c:ser>
        <c:ser>
          <c:idx val="4"/>
          <c:order val="4"/>
          <c:tx>
            <c:strRef>
              <c:f>Sheet1!$F$1</c:f>
              <c:strCache>
                <c:ptCount val="1"/>
                <c:pt idx="0">
                  <c:v>10 months or more</c:v>
                </c:pt>
              </c:strCache>
            </c:strRef>
          </c:tx>
          <c:spPr>
            <a:gradFill flip="none" rotWithShape="1">
              <a:gsLst>
                <a:gs pos="50000">
                  <a:srgbClr val="CCFFFF"/>
                </a:gs>
                <a:gs pos="0">
                  <a:srgbClr val="CCFFFF">
                    <a:shade val="40000"/>
                  </a:srgbClr>
                </a:gs>
                <a:gs pos="100000">
                  <a:srgbClr val="CCFFFF">
                    <a:shade val="40000"/>
                  </a:srgbClr>
                </a:gs>
              </a:gsLst>
              <a:lin ang="16200000" scaled="1"/>
              <a:tileRect/>
            </a:gradFill>
          </c:spPr>
          <c:invertIfNegative val="0"/>
          <c:dLbls>
            <c:dLbl>
              <c:idx val="0"/>
              <c:spPr/>
              <c:txPr>
                <a:bodyPr/>
                <a:lstStyle/>
                <a:p>
                  <a:pPr>
                    <a:defRPr sz="1000" b="1" baseline="0">
                      <a:solidFill>
                        <a:srgbClr val="000000"/>
                      </a:solidFill>
                    </a:defRPr>
                  </a:pPr>
                  <a:endParaRPr lang="en-US"/>
                </a:p>
              </c:txPr>
              <c:showLegendKey val="0"/>
              <c:showVal val="1"/>
              <c:showCatName val="0"/>
              <c:showSerName val="0"/>
              <c:showPercent val="0"/>
              <c:showBubbleSize val="0"/>
            </c:dLbl>
            <c:spPr>
              <a:noFill/>
              <a:ln>
                <a:noFill/>
              </a:ln>
              <a:effectLst/>
            </c:spPr>
            <c:txPr>
              <a:bodyPr/>
              <a:lstStyle/>
              <a:p>
                <a:pPr>
                  <a:defRPr sz="1000" b="1" baseline="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How long did it take you to find employment after your last PCS move?</c:v>
                </c:pt>
              </c:strCache>
            </c:strRef>
          </c:cat>
          <c:val>
            <c:numRef>
              <c:f>Sheet1!$F$2</c:f>
              <c:numCache>
                <c:formatCode>General</c:formatCode>
                <c:ptCount val="1"/>
                <c:pt idx="0">
                  <c:v>27</c:v>
                </c:pt>
              </c:numCache>
            </c:numRef>
          </c:val>
          <c:extLst xmlns:c16r2="http://schemas.microsoft.com/office/drawing/2015/06/chart">
            <c:ext xmlns:c16="http://schemas.microsoft.com/office/drawing/2014/chart" uri="{C3380CC4-5D6E-409C-BE32-E72D297353CC}">
              <c16:uniqueId val="{00000008-572A-442C-8F31-403A1D059E53}"/>
            </c:ext>
          </c:extLst>
        </c:ser>
        <c:dLbls>
          <c:showLegendKey val="0"/>
          <c:showVal val="0"/>
          <c:showCatName val="0"/>
          <c:showSerName val="0"/>
          <c:showPercent val="0"/>
          <c:showBubbleSize val="0"/>
        </c:dLbls>
        <c:gapWidth val="100"/>
        <c:overlap val="100"/>
        <c:axId val="54928896"/>
        <c:axId val="54930432"/>
      </c:barChart>
      <c:catAx>
        <c:axId val="54928896"/>
        <c:scaling>
          <c:orientation val="minMax"/>
        </c:scaling>
        <c:delete val="0"/>
        <c:axPos val="l"/>
        <c:numFmt formatCode="General" sourceLinked="0"/>
        <c:majorTickMark val="out"/>
        <c:minorTickMark val="none"/>
        <c:tickLblPos val="nextTo"/>
        <c:txPr>
          <a:bodyPr/>
          <a:lstStyle/>
          <a:p>
            <a:pPr>
              <a:defRPr sz="1000" baseline="0">
                <a:solidFill>
                  <a:srgbClr val="000000"/>
                </a:solidFill>
                <a:latin typeface="Arial" pitchFamily="34" charset="0"/>
              </a:defRPr>
            </a:pPr>
            <a:endParaRPr lang="en-US"/>
          </a:p>
        </c:txPr>
        <c:crossAx val="54930432"/>
        <c:crosses val="autoZero"/>
        <c:auto val="1"/>
        <c:lblAlgn val="ctr"/>
        <c:lblOffset val="100"/>
        <c:noMultiLvlLbl val="0"/>
      </c:catAx>
      <c:valAx>
        <c:axId val="54930432"/>
        <c:scaling>
          <c:orientation val="minMax"/>
          <c:max val="1"/>
          <c:min val="0"/>
        </c:scaling>
        <c:delete val="0"/>
        <c:axPos val="b"/>
        <c:majorGridlines>
          <c:spPr>
            <a:ln w="12700">
              <a:solidFill>
                <a:srgbClr val="C0C0C0"/>
              </a:solidFill>
            </a:ln>
          </c:spPr>
        </c:majorGridlines>
        <c:numFmt formatCode="0%" sourceLinked="1"/>
        <c:majorTickMark val="out"/>
        <c:minorTickMark val="none"/>
        <c:tickLblPos val="nextTo"/>
        <c:spPr>
          <a:ln w="38100">
            <a:solidFill>
              <a:srgbClr val="C0C0C0"/>
            </a:solidFill>
          </a:ln>
        </c:spPr>
        <c:txPr>
          <a:bodyPr/>
          <a:lstStyle/>
          <a:p>
            <a:pPr>
              <a:defRPr sz="900" baseline="0">
                <a:latin typeface="Arial" pitchFamily="34" charset="0"/>
              </a:defRPr>
            </a:pPr>
            <a:endParaRPr lang="en-US"/>
          </a:p>
        </c:txPr>
        <c:crossAx val="54928896"/>
        <c:crosses val="autoZero"/>
        <c:crossBetween val="between"/>
        <c:majorUnit val="0.2"/>
      </c:valAx>
      <c:spPr>
        <a:ln w="12700">
          <a:solidFill>
            <a:srgbClr val="C0C0C0"/>
          </a:solidFill>
        </a:ln>
      </c:spPr>
    </c:plotArea>
    <c:legend>
      <c:legendPos val="b"/>
      <c:layout/>
      <c:overlay val="0"/>
      <c:txPr>
        <a:bodyPr/>
        <a:lstStyle/>
        <a:p>
          <a:pPr>
            <a:defRPr sz="900" baseline="0">
              <a:latin typeface="Arial" pitchFamily="34" charset="0"/>
            </a:defRPr>
          </a:pPr>
          <a:endParaRPr lang="en-US"/>
        </a:p>
      </c:txPr>
    </c:legend>
    <c:plotVisOnly val="1"/>
    <c:dispBlanksAs val="gap"/>
    <c:showDLblsOverMax val="0"/>
  </c:chart>
  <c:spPr>
    <a:ln w="19050">
      <a:solidFill>
        <a:srgbClr val="C0C0C0"/>
      </a:solidFill>
    </a:ln>
  </c:spPr>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61670580651103"/>
          <c:y val="6.117711848518935E-2"/>
          <c:w val="0.83360995993921816"/>
          <c:h val="0.65186851643544552"/>
        </c:manualLayout>
      </c:layout>
      <c:barChart>
        <c:barDir val="bar"/>
        <c:grouping val="percentStacked"/>
        <c:varyColors val="0"/>
        <c:ser>
          <c:idx val="0"/>
          <c:order val="0"/>
          <c:tx>
            <c:strRef>
              <c:f>Sheet1!$B$1</c:f>
              <c:strCache>
                <c:ptCount val="1"/>
                <c:pt idx="0">
                  <c:v>Satisfied</c:v>
                </c:pt>
              </c:strCache>
            </c:strRef>
          </c:tx>
          <c:spPr>
            <a:gradFill flip="none" rotWithShape="1">
              <a:gsLst>
                <a:gs pos="50000">
                  <a:srgbClr val="008000"/>
                </a:gs>
                <a:gs pos="0">
                  <a:srgbClr val="008000">
                    <a:shade val="40000"/>
                  </a:srgbClr>
                </a:gs>
                <a:gs pos="100000">
                  <a:srgbClr val="008000">
                    <a:shade val="40000"/>
                  </a:srgbClr>
                </a:gs>
              </a:gsLst>
              <a:lin ang="16200000" scaled="1"/>
              <a:tileRect/>
            </a:gradFill>
          </c:spPr>
          <c:invertIfNegative val="0"/>
          <c:dLbls>
            <c:spPr>
              <a:noFill/>
              <a:ln>
                <a:noFill/>
              </a:ln>
              <a:effectLst/>
            </c:spPr>
            <c:txPr>
              <a:bodyPr/>
              <a:lstStyle/>
              <a:p>
                <a:pPr>
                  <a:defRPr sz="1000" b="1" baseline="0">
                    <a:solidFill>
                      <a:srgbClr val="FFFFFF"/>
                    </a:solidFill>
                    <a:latin typeface="Arial"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Overall, how satisfied are you with the military way of life?</c:v>
                </c:pt>
              </c:strCache>
            </c:strRef>
          </c:cat>
          <c:val>
            <c:numRef>
              <c:f>Sheet1!$B$2</c:f>
              <c:numCache>
                <c:formatCode>General</c:formatCode>
                <c:ptCount val="1"/>
                <c:pt idx="0">
                  <c:v>64</c:v>
                </c:pt>
              </c:numCache>
            </c:numRef>
          </c:val>
          <c:extLst xmlns:c16r2="http://schemas.microsoft.com/office/drawing/2015/06/chart">
            <c:ext xmlns:c16="http://schemas.microsoft.com/office/drawing/2014/chart" uri="{C3380CC4-5D6E-409C-BE32-E72D297353CC}">
              <c16:uniqueId val="{00000000-0093-465E-8346-373604FD664B}"/>
            </c:ext>
          </c:extLst>
        </c:ser>
        <c:ser>
          <c:idx val="1"/>
          <c:order val="1"/>
          <c:tx>
            <c:strRef>
              <c:f>Sheet1!$C$1</c:f>
              <c:strCache>
                <c:ptCount val="1"/>
                <c:pt idx="0">
                  <c:v>Neither satisfied nor dissatisfied</c:v>
                </c:pt>
              </c:strCache>
            </c:strRef>
          </c:tx>
          <c:spPr>
            <a:gradFill flip="none" rotWithShape="1">
              <a:gsLst>
                <a:gs pos="50000">
                  <a:srgbClr val="FFFF00"/>
                </a:gs>
                <a:gs pos="0">
                  <a:srgbClr val="FFFF00">
                    <a:shade val="40000"/>
                  </a:srgbClr>
                </a:gs>
                <a:gs pos="100000">
                  <a:srgbClr val="FFFF00">
                    <a:shade val="40000"/>
                  </a:srgbClr>
                </a:gs>
              </a:gsLst>
              <a:lin ang="16200000" scaled="1"/>
              <a:tileRect/>
            </a:gradFill>
          </c:spPr>
          <c:invertIfNegative val="0"/>
          <c:dLbls>
            <c:dLbl>
              <c:idx val="0"/>
              <c:spPr/>
              <c:txPr>
                <a:bodyPr/>
                <a:lstStyle/>
                <a:p>
                  <a:pPr>
                    <a:defRPr sz="1000" b="1" baseline="0">
                      <a:solidFill>
                        <a:srgbClr val="000000"/>
                      </a:solidFill>
                    </a:defRPr>
                  </a:pPr>
                  <a:endParaRPr lang="en-US"/>
                </a:p>
              </c:txPr>
              <c:showLegendKey val="0"/>
              <c:showVal val="1"/>
              <c:showCatName val="0"/>
              <c:showSerName val="0"/>
              <c:showPercent val="0"/>
              <c:showBubbleSize val="0"/>
            </c:dLbl>
            <c:spPr>
              <a:noFill/>
              <a:ln>
                <a:noFill/>
              </a:ln>
              <a:effectLst/>
            </c:spPr>
            <c:txPr>
              <a:bodyPr/>
              <a:lstStyle/>
              <a:p>
                <a:pPr>
                  <a:defRPr sz="1000" b="1" baseline="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Overall, how satisfied are you with the military way of life?</c:v>
                </c:pt>
              </c:strCache>
            </c:strRef>
          </c:cat>
          <c:val>
            <c:numRef>
              <c:f>Sheet1!$C$2</c:f>
              <c:numCache>
                <c:formatCode>General</c:formatCode>
                <c:ptCount val="1"/>
                <c:pt idx="0">
                  <c:v>23</c:v>
                </c:pt>
              </c:numCache>
            </c:numRef>
          </c:val>
          <c:extLst xmlns:c16r2="http://schemas.microsoft.com/office/drawing/2015/06/chart">
            <c:ext xmlns:c16="http://schemas.microsoft.com/office/drawing/2014/chart" uri="{C3380CC4-5D6E-409C-BE32-E72D297353CC}">
              <c16:uniqueId val="{00000002-0093-465E-8346-373604FD664B}"/>
            </c:ext>
          </c:extLst>
        </c:ser>
        <c:ser>
          <c:idx val="2"/>
          <c:order val="2"/>
          <c:tx>
            <c:strRef>
              <c:f>Sheet1!$D$1</c:f>
              <c:strCache>
                <c:ptCount val="1"/>
                <c:pt idx="0">
                  <c:v>Dissatisfied</c:v>
                </c:pt>
              </c:strCache>
            </c:strRef>
          </c:tx>
          <c:spPr>
            <a:gradFill flip="none" rotWithShape="1">
              <a:gsLst>
                <a:gs pos="50000">
                  <a:srgbClr val="FF0000"/>
                </a:gs>
                <a:gs pos="0">
                  <a:srgbClr val="FF0000">
                    <a:shade val="40000"/>
                  </a:srgbClr>
                </a:gs>
                <a:gs pos="100000">
                  <a:srgbClr val="FF0000">
                    <a:shade val="40000"/>
                  </a:srgbClr>
                </a:gs>
              </a:gsLst>
              <a:lin ang="16200000" scaled="1"/>
              <a:tileRect/>
            </a:gradFill>
          </c:spPr>
          <c:invertIfNegative val="0"/>
          <c:dLbls>
            <c:dLbl>
              <c:idx val="0"/>
              <c:spPr/>
              <c:txPr>
                <a:bodyPr/>
                <a:lstStyle/>
                <a:p>
                  <a:pPr>
                    <a:defRPr sz="1000" b="1" baseline="0">
                      <a:solidFill>
                        <a:srgbClr val="FFFFFF"/>
                      </a:solidFill>
                    </a:defRPr>
                  </a:pPr>
                  <a:endParaRPr lang="en-US"/>
                </a:p>
              </c:txPr>
              <c:showLegendKey val="0"/>
              <c:showVal val="1"/>
              <c:showCatName val="0"/>
              <c:showSerName val="0"/>
              <c:showPercent val="0"/>
              <c:showBubbleSize val="0"/>
            </c:dLbl>
            <c:spPr>
              <a:noFill/>
              <a:ln>
                <a:noFill/>
              </a:ln>
              <a:effectLst/>
            </c:spPr>
            <c:txPr>
              <a:bodyPr/>
              <a:lstStyle/>
              <a:p>
                <a:pPr>
                  <a:defRPr sz="1000" b="1" baseline="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Overall, how satisfied are you with the military way of life?</c:v>
                </c:pt>
              </c:strCache>
            </c:strRef>
          </c:cat>
          <c:val>
            <c:numRef>
              <c:f>Sheet1!$D$2</c:f>
              <c:numCache>
                <c:formatCode>General</c:formatCode>
                <c:ptCount val="1"/>
                <c:pt idx="0">
                  <c:v>13</c:v>
                </c:pt>
              </c:numCache>
            </c:numRef>
          </c:val>
          <c:extLst xmlns:c16r2="http://schemas.microsoft.com/office/drawing/2015/06/chart">
            <c:ext xmlns:c16="http://schemas.microsoft.com/office/drawing/2014/chart" uri="{C3380CC4-5D6E-409C-BE32-E72D297353CC}">
              <c16:uniqueId val="{00000004-0093-465E-8346-373604FD664B}"/>
            </c:ext>
          </c:extLst>
        </c:ser>
        <c:dLbls>
          <c:showLegendKey val="0"/>
          <c:showVal val="0"/>
          <c:showCatName val="0"/>
          <c:showSerName val="0"/>
          <c:showPercent val="0"/>
          <c:showBubbleSize val="0"/>
        </c:dLbls>
        <c:gapWidth val="100"/>
        <c:overlap val="100"/>
        <c:axId val="95059968"/>
        <c:axId val="95061504"/>
      </c:barChart>
      <c:catAx>
        <c:axId val="95059968"/>
        <c:scaling>
          <c:orientation val="minMax"/>
        </c:scaling>
        <c:delete val="0"/>
        <c:axPos val="l"/>
        <c:numFmt formatCode="General" sourceLinked="0"/>
        <c:majorTickMark val="out"/>
        <c:minorTickMark val="none"/>
        <c:tickLblPos val="nextTo"/>
        <c:txPr>
          <a:bodyPr/>
          <a:lstStyle/>
          <a:p>
            <a:pPr>
              <a:defRPr sz="1000" baseline="0">
                <a:solidFill>
                  <a:srgbClr val="000000"/>
                </a:solidFill>
                <a:latin typeface="Arial" pitchFamily="34" charset="0"/>
              </a:defRPr>
            </a:pPr>
            <a:endParaRPr lang="en-US"/>
          </a:p>
        </c:txPr>
        <c:crossAx val="95061504"/>
        <c:crosses val="autoZero"/>
        <c:auto val="1"/>
        <c:lblAlgn val="ctr"/>
        <c:lblOffset val="100"/>
        <c:noMultiLvlLbl val="0"/>
      </c:catAx>
      <c:valAx>
        <c:axId val="95061504"/>
        <c:scaling>
          <c:orientation val="minMax"/>
          <c:max val="1"/>
          <c:min val="0"/>
        </c:scaling>
        <c:delete val="0"/>
        <c:axPos val="b"/>
        <c:majorGridlines>
          <c:spPr>
            <a:ln w="12700">
              <a:solidFill>
                <a:srgbClr val="C0C0C0"/>
              </a:solidFill>
            </a:ln>
          </c:spPr>
        </c:majorGridlines>
        <c:numFmt formatCode="0%" sourceLinked="1"/>
        <c:majorTickMark val="out"/>
        <c:minorTickMark val="none"/>
        <c:tickLblPos val="nextTo"/>
        <c:spPr>
          <a:ln w="38100">
            <a:solidFill>
              <a:srgbClr val="C0C0C0"/>
            </a:solidFill>
          </a:ln>
        </c:spPr>
        <c:txPr>
          <a:bodyPr/>
          <a:lstStyle/>
          <a:p>
            <a:pPr>
              <a:defRPr sz="900" baseline="0">
                <a:latin typeface="Arial" pitchFamily="34" charset="0"/>
              </a:defRPr>
            </a:pPr>
            <a:endParaRPr lang="en-US"/>
          </a:p>
        </c:txPr>
        <c:crossAx val="95059968"/>
        <c:crosses val="autoZero"/>
        <c:crossBetween val="between"/>
        <c:majorUnit val="0.2"/>
      </c:valAx>
      <c:spPr>
        <a:ln w="12700">
          <a:solidFill>
            <a:srgbClr val="C0C0C0"/>
          </a:solidFill>
        </a:ln>
      </c:spPr>
    </c:plotArea>
    <c:legend>
      <c:legendPos val="b"/>
      <c:layout/>
      <c:overlay val="0"/>
      <c:txPr>
        <a:bodyPr/>
        <a:lstStyle/>
        <a:p>
          <a:pPr>
            <a:defRPr sz="900" baseline="0">
              <a:latin typeface="Arial" pitchFamily="34" charset="0"/>
            </a:defRPr>
          </a:pPr>
          <a:endParaRPr lang="en-US"/>
        </a:p>
      </c:txPr>
    </c:legend>
    <c:plotVisOnly val="1"/>
    <c:dispBlanksAs val="gap"/>
    <c:showDLblsOverMax val="0"/>
  </c:chart>
  <c:spPr>
    <a:ln w="19050">
      <a:solidFill>
        <a:srgbClr val="C0C0C0"/>
      </a:solidFill>
    </a:ln>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61670580651103"/>
          <c:y val="6.117711848518935E-2"/>
          <c:w val="0.83360995993921816"/>
          <c:h val="0.65186851643544552"/>
        </c:manualLayout>
      </c:layout>
      <c:barChart>
        <c:barDir val="bar"/>
        <c:grouping val="percentStacked"/>
        <c:varyColors val="0"/>
        <c:ser>
          <c:idx val="0"/>
          <c:order val="0"/>
          <c:tx>
            <c:strRef>
              <c:f>Sheet1!$B$1</c:f>
              <c:strCache>
                <c:ptCount val="1"/>
                <c:pt idx="0">
                  <c:v>I favor staying</c:v>
                </c:pt>
              </c:strCache>
            </c:strRef>
          </c:tx>
          <c:spPr>
            <a:gradFill flip="none" rotWithShape="1">
              <a:gsLst>
                <a:gs pos="50000">
                  <a:srgbClr val="008000"/>
                </a:gs>
                <a:gs pos="0">
                  <a:srgbClr val="008000">
                    <a:shade val="40000"/>
                  </a:srgbClr>
                </a:gs>
                <a:gs pos="100000">
                  <a:srgbClr val="008000">
                    <a:shade val="40000"/>
                  </a:srgbClr>
                </a:gs>
              </a:gsLst>
              <a:lin ang="16200000" scaled="1"/>
              <a:tileRect/>
            </a:gradFill>
          </c:spPr>
          <c:invertIfNegative val="0"/>
          <c:dLbls>
            <c:spPr>
              <a:noFill/>
              <a:ln>
                <a:noFill/>
              </a:ln>
              <a:effectLst/>
            </c:spPr>
            <c:txPr>
              <a:bodyPr/>
              <a:lstStyle/>
              <a:p>
                <a:pPr>
                  <a:defRPr sz="1000" b="1" baseline="0">
                    <a:solidFill>
                      <a:srgbClr val="FFFFFF"/>
                    </a:solidFill>
                    <a:latin typeface="Arial"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Do you think your spouse should stay on or leave active duty?</c:v>
                </c:pt>
              </c:strCache>
            </c:strRef>
          </c:cat>
          <c:val>
            <c:numRef>
              <c:f>Sheet1!$B$2</c:f>
              <c:numCache>
                <c:formatCode>General</c:formatCode>
                <c:ptCount val="1"/>
                <c:pt idx="0">
                  <c:v>66</c:v>
                </c:pt>
              </c:numCache>
            </c:numRef>
          </c:val>
          <c:extLst xmlns:c16r2="http://schemas.microsoft.com/office/drawing/2015/06/chart">
            <c:ext xmlns:c16="http://schemas.microsoft.com/office/drawing/2014/chart" uri="{C3380CC4-5D6E-409C-BE32-E72D297353CC}">
              <c16:uniqueId val="{00000000-70AD-449E-AE58-93B7417B9A34}"/>
            </c:ext>
          </c:extLst>
        </c:ser>
        <c:ser>
          <c:idx val="1"/>
          <c:order val="1"/>
          <c:tx>
            <c:strRef>
              <c:f>Sheet1!$C$1</c:f>
              <c:strCache>
                <c:ptCount val="1"/>
                <c:pt idx="0">
                  <c:v>I have no opinion one way or the other</c:v>
                </c:pt>
              </c:strCache>
            </c:strRef>
          </c:tx>
          <c:spPr>
            <a:gradFill flip="none" rotWithShape="1">
              <a:gsLst>
                <a:gs pos="50000">
                  <a:srgbClr val="FFFF00"/>
                </a:gs>
                <a:gs pos="0">
                  <a:srgbClr val="FFFF00">
                    <a:shade val="40000"/>
                  </a:srgbClr>
                </a:gs>
                <a:gs pos="100000">
                  <a:srgbClr val="FFFF00">
                    <a:shade val="40000"/>
                  </a:srgbClr>
                </a:gs>
              </a:gsLst>
              <a:lin ang="16200000" scaled="1"/>
              <a:tileRect/>
            </a:gradFill>
          </c:spPr>
          <c:invertIfNegative val="0"/>
          <c:dLbls>
            <c:dLbl>
              <c:idx val="0"/>
              <c:spPr/>
              <c:txPr>
                <a:bodyPr/>
                <a:lstStyle/>
                <a:p>
                  <a:pPr>
                    <a:defRPr sz="1000" b="1" baseline="0">
                      <a:solidFill>
                        <a:srgbClr val="000000"/>
                      </a:solidFill>
                    </a:defRPr>
                  </a:pPr>
                  <a:endParaRPr lang="en-US"/>
                </a:p>
              </c:txPr>
              <c:showLegendKey val="0"/>
              <c:showVal val="1"/>
              <c:showCatName val="0"/>
              <c:showSerName val="0"/>
              <c:showPercent val="0"/>
              <c:showBubbleSize val="0"/>
            </c:dLbl>
            <c:spPr>
              <a:noFill/>
              <a:ln>
                <a:noFill/>
              </a:ln>
              <a:effectLst/>
            </c:spPr>
            <c:txPr>
              <a:bodyPr/>
              <a:lstStyle/>
              <a:p>
                <a:pPr>
                  <a:defRPr sz="1000" b="1" baseline="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Do you think your spouse should stay on or leave active duty?</c:v>
                </c:pt>
              </c:strCache>
            </c:strRef>
          </c:cat>
          <c:val>
            <c:numRef>
              <c:f>Sheet1!$C$2</c:f>
              <c:numCache>
                <c:formatCode>General</c:formatCode>
                <c:ptCount val="1"/>
                <c:pt idx="0">
                  <c:v>14</c:v>
                </c:pt>
              </c:numCache>
            </c:numRef>
          </c:val>
          <c:extLst xmlns:c16r2="http://schemas.microsoft.com/office/drawing/2015/06/chart">
            <c:ext xmlns:c16="http://schemas.microsoft.com/office/drawing/2014/chart" uri="{C3380CC4-5D6E-409C-BE32-E72D297353CC}">
              <c16:uniqueId val="{00000002-70AD-449E-AE58-93B7417B9A34}"/>
            </c:ext>
          </c:extLst>
        </c:ser>
        <c:ser>
          <c:idx val="2"/>
          <c:order val="2"/>
          <c:tx>
            <c:strRef>
              <c:f>Sheet1!$D$1</c:f>
              <c:strCache>
                <c:ptCount val="1"/>
                <c:pt idx="0">
                  <c:v>I favor leaving</c:v>
                </c:pt>
              </c:strCache>
            </c:strRef>
          </c:tx>
          <c:spPr>
            <a:gradFill flip="none" rotWithShape="1">
              <a:gsLst>
                <a:gs pos="50000">
                  <a:srgbClr val="FF0000"/>
                </a:gs>
                <a:gs pos="0">
                  <a:srgbClr val="FF0000">
                    <a:shade val="40000"/>
                  </a:srgbClr>
                </a:gs>
                <a:gs pos="100000">
                  <a:srgbClr val="FF0000">
                    <a:shade val="40000"/>
                  </a:srgbClr>
                </a:gs>
              </a:gsLst>
              <a:lin ang="16200000" scaled="1"/>
              <a:tileRect/>
            </a:gradFill>
          </c:spPr>
          <c:invertIfNegative val="0"/>
          <c:dLbls>
            <c:dLbl>
              <c:idx val="0"/>
              <c:spPr/>
              <c:txPr>
                <a:bodyPr/>
                <a:lstStyle/>
                <a:p>
                  <a:pPr>
                    <a:defRPr sz="1000" b="1" baseline="0">
                      <a:solidFill>
                        <a:srgbClr val="FFFFFF"/>
                      </a:solidFill>
                    </a:defRPr>
                  </a:pPr>
                  <a:endParaRPr lang="en-US"/>
                </a:p>
              </c:txPr>
              <c:showLegendKey val="0"/>
              <c:showVal val="1"/>
              <c:showCatName val="0"/>
              <c:showSerName val="0"/>
              <c:showPercent val="0"/>
              <c:showBubbleSize val="0"/>
            </c:dLbl>
            <c:spPr>
              <a:noFill/>
              <a:ln>
                <a:noFill/>
              </a:ln>
              <a:effectLst/>
            </c:spPr>
            <c:txPr>
              <a:bodyPr/>
              <a:lstStyle/>
              <a:p>
                <a:pPr>
                  <a:defRPr sz="1000" b="1" baseline="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Do you think your spouse should stay on or leave active duty?</c:v>
                </c:pt>
              </c:strCache>
            </c:strRef>
          </c:cat>
          <c:val>
            <c:numRef>
              <c:f>Sheet1!$D$2</c:f>
              <c:numCache>
                <c:formatCode>General</c:formatCode>
                <c:ptCount val="1"/>
                <c:pt idx="0">
                  <c:v>20</c:v>
                </c:pt>
              </c:numCache>
            </c:numRef>
          </c:val>
          <c:extLst xmlns:c16r2="http://schemas.microsoft.com/office/drawing/2015/06/chart">
            <c:ext xmlns:c16="http://schemas.microsoft.com/office/drawing/2014/chart" uri="{C3380CC4-5D6E-409C-BE32-E72D297353CC}">
              <c16:uniqueId val="{00000004-70AD-449E-AE58-93B7417B9A34}"/>
            </c:ext>
          </c:extLst>
        </c:ser>
        <c:dLbls>
          <c:showLegendKey val="0"/>
          <c:showVal val="0"/>
          <c:showCatName val="0"/>
          <c:showSerName val="0"/>
          <c:showPercent val="0"/>
          <c:showBubbleSize val="0"/>
        </c:dLbls>
        <c:gapWidth val="100"/>
        <c:overlap val="100"/>
        <c:axId val="54797440"/>
        <c:axId val="54798976"/>
      </c:barChart>
      <c:catAx>
        <c:axId val="54797440"/>
        <c:scaling>
          <c:orientation val="minMax"/>
        </c:scaling>
        <c:delete val="0"/>
        <c:axPos val="l"/>
        <c:numFmt formatCode="General" sourceLinked="0"/>
        <c:majorTickMark val="out"/>
        <c:minorTickMark val="none"/>
        <c:tickLblPos val="nextTo"/>
        <c:txPr>
          <a:bodyPr/>
          <a:lstStyle/>
          <a:p>
            <a:pPr>
              <a:defRPr sz="1000" baseline="0">
                <a:solidFill>
                  <a:srgbClr val="000000"/>
                </a:solidFill>
                <a:latin typeface="Arial" pitchFamily="34" charset="0"/>
              </a:defRPr>
            </a:pPr>
            <a:endParaRPr lang="en-US"/>
          </a:p>
        </c:txPr>
        <c:crossAx val="54798976"/>
        <c:crosses val="autoZero"/>
        <c:auto val="1"/>
        <c:lblAlgn val="ctr"/>
        <c:lblOffset val="100"/>
        <c:noMultiLvlLbl val="0"/>
      </c:catAx>
      <c:valAx>
        <c:axId val="54798976"/>
        <c:scaling>
          <c:orientation val="minMax"/>
          <c:max val="1"/>
          <c:min val="0"/>
        </c:scaling>
        <c:delete val="0"/>
        <c:axPos val="b"/>
        <c:majorGridlines>
          <c:spPr>
            <a:ln w="12700">
              <a:solidFill>
                <a:srgbClr val="C0C0C0"/>
              </a:solidFill>
            </a:ln>
          </c:spPr>
        </c:majorGridlines>
        <c:numFmt formatCode="0%" sourceLinked="1"/>
        <c:majorTickMark val="out"/>
        <c:minorTickMark val="none"/>
        <c:tickLblPos val="nextTo"/>
        <c:spPr>
          <a:ln w="38100">
            <a:solidFill>
              <a:srgbClr val="C0C0C0"/>
            </a:solidFill>
          </a:ln>
        </c:spPr>
        <c:txPr>
          <a:bodyPr/>
          <a:lstStyle/>
          <a:p>
            <a:pPr>
              <a:defRPr sz="900" baseline="0">
                <a:latin typeface="Arial" pitchFamily="34" charset="0"/>
              </a:defRPr>
            </a:pPr>
            <a:endParaRPr lang="en-US"/>
          </a:p>
        </c:txPr>
        <c:crossAx val="54797440"/>
        <c:crosses val="autoZero"/>
        <c:crossBetween val="between"/>
        <c:majorUnit val="0.2"/>
      </c:valAx>
      <c:spPr>
        <a:ln w="12700">
          <a:solidFill>
            <a:srgbClr val="C0C0C0"/>
          </a:solidFill>
        </a:ln>
      </c:spPr>
    </c:plotArea>
    <c:legend>
      <c:legendPos val="b"/>
      <c:layout>
        <c:manualLayout>
          <c:xMode val="edge"/>
          <c:yMode val="edge"/>
          <c:x val="0.24362147165814799"/>
          <c:y val="0.833613735783027"/>
          <c:w val="0.51275694156651475"/>
          <c:h val="8.8608486439195097E-2"/>
        </c:manualLayout>
      </c:layout>
      <c:overlay val="0"/>
      <c:txPr>
        <a:bodyPr/>
        <a:lstStyle/>
        <a:p>
          <a:pPr>
            <a:defRPr sz="900" baseline="0">
              <a:latin typeface="Arial" pitchFamily="34" charset="0"/>
            </a:defRPr>
          </a:pPr>
          <a:endParaRPr lang="en-US"/>
        </a:p>
      </c:txPr>
    </c:legend>
    <c:plotVisOnly val="1"/>
    <c:dispBlanksAs val="gap"/>
    <c:showDLblsOverMax val="0"/>
  </c:chart>
  <c:spPr>
    <a:ln w="19050">
      <a:solidFill>
        <a:srgbClr val="C0C0C0"/>
      </a:solidFill>
    </a:ln>
  </c:spPr>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61670580651103"/>
          <c:y val="6.117711848518935E-2"/>
          <c:w val="0.83360995993921816"/>
          <c:h val="0.65186851643544552"/>
        </c:manualLayout>
      </c:layout>
      <c:barChart>
        <c:barDir val="bar"/>
        <c:grouping val="percentStacked"/>
        <c:varyColors val="0"/>
        <c:ser>
          <c:idx val="0"/>
          <c:order val="0"/>
          <c:tx>
            <c:strRef>
              <c:f>Sheet1!$B$1</c:f>
              <c:strCache>
                <c:ptCount val="1"/>
                <c:pt idx="0">
                  <c:v>Comfortable</c:v>
                </c:pt>
              </c:strCache>
            </c:strRef>
          </c:tx>
          <c:spPr>
            <a:gradFill flip="none" rotWithShape="1">
              <a:gsLst>
                <a:gs pos="50000">
                  <a:srgbClr val="008000"/>
                </a:gs>
                <a:gs pos="0">
                  <a:srgbClr val="008000">
                    <a:shade val="40000"/>
                  </a:srgbClr>
                </a:gs>
                <a:gs pos="100000">
                  <a:srgbClr val="008000">
                    <a:shade val="40000"/>
                  </a:srgbClr>
                </a:gs>
              </a:gsLst>
              <a:lin ang="16200000" scaled="1"/>
              <a:tileRect/>
            </a:gradFill>
          </c:spPr>
          <c:invertIfNegative val="0"/>
          <c:dLbls>
            <c:spPr>
              <a:noFill/>
              <a:ln>
                <a:noFill/>
              </a:ln>
              <a:effectLst/>
            </c:spPr>
            <c:txPr>
              <a:bodyPr/>
              <a:lstStyle/>
              <a:p>
                <a:pPr>
                  <a:defRPr sz="1000" b="1" baseline="0">
                    <a:solidFill>
                      <a:srgbClr val="FFFFFF"/>
                    </a:solidFill>
                    <a:latin typeface="Arial"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Which best describes the financial condition of you and your spouse?</c:v>
                </c:pt>
              </c:strCache>
            </c:strRef>
          </c:cat>
          <c:val>
            <c:numRef>
              <c:f>Sheet1!$B$2</c:f>
              <c:numCache>
                <c:formatCode>General</c:formatCode>
                <c:ptCount val="1"/>
                <c:pt idx="0">
                  <c:v>72</c:v>
                </c:pt>
              </c:numCache>
            </c:numRef>
          </c:val>
          <c:extLst xmlns:c16r2="http://schemas.microsoft.com/office/drawing/2015/06/chart">
            <c:ext xmlns:c16="http://schemas.microsoft.com/office/drawing/2014/chart" uri="{C3380CC4-5D6E-409C-BE32-E72D297353CC}">
              <c16:uniqueId val="{00000000-E68A-44D4-8DBD-42E24ED6D231}"/>
            </c:ext>
          </c:extLst>
        </c:ser>
        <c:ser>
          <c:idx val="1"/>
          <c:order val="1"/>
          <c:tx>
            <c:strRef>
              <c:f>Sheet1!$C$1</c:f>
              <c:strCache>
                <c:ptCount val="1"/>
                <c:pt idx="0">
                  <c:v>Some difficulty</c:v>
                </c:pt>
              </c:strCache>
            </c:strRef>
          </c:tx>
          <c:spPr>
            <a:gradFill flip="none" rotWithShape="1">
              <a:gsLst>
                <a:gs pos="50000">
                  <a:srgbClr val="FFFF00"/>
                </a:gs>
                <a:gs pos="0">
                  <a:srgbClr val="FFFF00">
                    <a:shade val="40000"/>
                  </a:srgbClr>
                </a:gs>
                <a:gs pos="100000">
                  <a:srgbClr val="FFFF00">
                    <a:shade val="40000"/>
                  </a:srgbClr>
                </a:gs>
              </a:gsLst>
              <a:lin ang="16200000" scaled="1"/>
              <a:tileRect/>
            </a:gradFill>
          </c:spPr>
          <c:invertIfNegative val="0"/>
          <c:dLbls>
            <c:dLbl>
              <c:idx val="0"/>
              <c:spPr/>
              <c:txPr>
                <a:bodyPr/>
                <a:lstStyle/>
                <a:p>
                  <a:pPr>
                    <a:defRPr sz="1000" b="1" baseline="0">
                      <a:solidFill>
                        <a:srgbClr val="000000"/>
                      </a:solidFill>
                    </a:defRPr>
                  </a:pPr>
                  <a:endParaRPr lang="en-US"/>
                </a:p>
              </c:txPr>
              <c:showLegendKey val="0"/>
              <c:showVal val="1"/>
              <c:showCatName val="0"/>
              <c:showSerName val="0"/>
              <c:showPercent val="0"/>
              <c:showBubbleSize val="0"/>
            </c:dLbl>
            <c:spPr>
              <a:noFill/>
              <a:ln>
                <a:noFill/>
              </a:ln>
              <a:effectLst/>
            </c:spPr>
            <c:txPr>
              <a:bodyPr/>
              <a:lstStyle/>
              <a:p>
                <a:pPr>
                  <a:defRPr sz="1000" b="1" baseline="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Which best describes the financial condition of you and your spouse?</c:v>
                </c:pt>
              </c:strCache>
            </c:strRef>
          </c:cat>
          <c:val>
            <c:numRef>
              <c:f>Sheet1!$C$2</c:f>
              <c:numCache>
                <c:formatCode>General</c:formatCode>
                <c:ptCount val="1"/>
                <c:pt idx="0">
                  <c:v>19</c:v>
                </c:pt>
              </c:numCache>
            </c:numRef>
          </c:val>
          <c:extLst xmlns:c16r2="http://schemas.microsoft.com/office/drawing/2015/06/chart">
            <c:ext xmlns:c16="http://schemas.microsoft.com/office/drawing/2014/chart" uri="{C3380CC4-5D6E-409C-BE32-E72D297353CC}">
              <c16:uniqueId val="{00000002-E68A-44D4-8DBD-42E24ED6D231}"/>
            </c:ext>
          </c:extLst>
        </c:ser>
        <c:ser>
          <c:idx val="2"/>
          <c:order val="2"/>
          <c:tx>
            <c:strRef>
              <c:f>Sheet1!$D$1</c:f>
              <c:strCache>
                <c:ptCount val="1"/>
                <c:pt idx="0">
                  <c:v>Not comfortable</c:v>
                </c:pt>
              </c:strCache>
            </c:strRef>
          </c:tx>
          <c:spPr>
            <a:gradFill flip="none" rotWithShape="1">
              <a:gsLst>
                <a:gs pos="50000">
                  <a:srgbClr val="FF0000"/>
                </a:gs>
                <a:gs pos="0">
                  <a:srgbClr val="FF0000">
                    <a:shade val="40000"/>
                  </a:srgbClr>
                </a:gs>
                <a:gs pos="100000">
                  <a:srgbClr val="FF0000">
                    <a:shade val="40000"/>
                  </a:srgbClr>
                </a:gs>
              </a:gsLst>
              <a:lin ang="16200000" scaled="1"/>
              <a:tileRect/>
            </a:gradFill>
          </c:spPr>
          <c:invertIfNegative val="0"/>
          <c:dLbls>
            <c:dLbl>
              <c:idx val="0"/>
              <c:spPr/>
              <c:txPr>
                <a:bodyPr/>
                <a:lstStyle/>
                <a:p>
                  <a:pPr>
                    <a:defRPr sz="1000" b="1" baseline="0">
                      <a:solidFill>
                        <a:srgbClr val="FFFFFF"/>
                      </a:solidFill>
                    </a:defRPr>
                  </a:pPr>
                  <a:endParaRPr lang="en-US"/>
                </a:p>
              </c:txPr>
              <c:showLegendKey val="0"/>
              <c:showVal val="1"/>
              <c:showCatName val="0"/>
              <c:showSerName val="0"/>
              <c:showPercent val="0"/>
              <c:showBubbleSize val="0"/>
            </c:dLbl>
            <c:spPr>
              <a:noFill/>
              <a:ln>
                <a:noFill/>
              </a:ln>
              <a:effectLst/>
            </c:spPr>
            <c:txPr>
              <a:bodyPr/>
              <a:lstStyle/>
              <a:p>
                <a:pPr>
                  <a:defRPr sz="1000" b="1" baseline="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Which best describes the financial condition of you and your spouse?</c:v>
                </c:pt>
              </c:strCache>
            </c:strRef>
          </c:cat>
          <c:val>
            <c:numRef>
              <c:f>Sheet1!$D$2</c:f>
              <c:numCache>
                <c:formatCode>General</c:formatCode>
                <c:ptCount val="1"/>
                <c:pt idx="0">
                  <c:v>9</c:v>
                </c:pt>
              </c:numCache>
            </c:numRef>
          </c:val>
          <c:extLst xmlns:c16r2="http://schemas.microsoft.com/office/drawing/2015/06/chart">
            <c:ext xmlns:c16="http://schemas.microsoft.com/office/drawing/2014/chart" uri="{C3380CC4-5D6E-409C-BE32-E72D297353CC}">
              <c16:uniqueId val="{00000004-E68A-44D4-8DBD-42E24ED6D231}"/>
            </c:ext>
          </c:extLst>
        </c:ser>
        <c:dLbls>
          <c:showLegendKey val="0"/>
          <c:showVal val="0"/>
          <c:showCatName val="0"/>
          <c:showSerName val="0"/>
          <c:showPercent val="0"/>
          <c:showBubbleSize val="0"/>
        </c:dLbls>
        <c:gapWidth val="100"/>
        <c:overlap val="100"/>
        <c:axId val="55242752"/>
        <c:axId val="55244288"/>
      </c:barChart>
      <c:catAx>
        <c:axId val="55242752"/>
        <c:scaling>
          <c:orientation val="minMax"/>
        </c:scaling>
        <c:delete val="0"/>
        <c:axPos val="l"/>
        <c:numFmt formatCode="General" sourceLinked="0"/>
        <c:majorTickMark val="out"/>
        <c:minorTickMark val="none"/>
        <c:tickLblPos val="nextTo"/>
        <c:txPr>
          <a:bodyPr/>
          <a:lstStyle/>
          <a:p>
            <a:pPr>
              <a:defRPr sz="1000" baseline="0">
                <a:solidFill>
                  <a:srgbClr val="000000"/>
                </a:solidFill>
                <a:latin typeface="Arial" pitchFamily="34" charset="0"/>
              </a:defRPr>
            </a:pPr>
            <a:endParaRPr lang="en-US"/>
          </a:p>
        </c:txPr>
        <c:crossAx val="55244288"/>
        <c:crosses val="autoZero"/>
        <c:auto val="1"/>
        <c:lblAlgn val="ctr"/>
        <c:lblOffset val="100"/>
        <c:noMultiLvlLbl val="0"/>
      </c:catAx>
      <c:valAx>
        <c:axId val="55244288"/>
        <c:scaling>
          <c:orientation val="minMax"/>
          <c:max val="1"/>
          <c:min val="0"/>
        </c:scaling>
        <c:delete val="0"/>
        <c:axPos val="b"/>
        <c:majorGridlines>
          <c:spPr>
            <a:ln w="12700">
              <a:solidFill>
                <a:srgbClr val="C0C0C0"/>
              </a:solidFill>
            </a:ln>
          </c:spPr>
        </c:majorGridlines>
        <c:numFmt formatCode="0%" sourceLinked="1"/>
        <c:majorTickMark val="out"/>
        <c:minorTickMark val="none"/>
        <c:tickLblPos val="nextTo"/>
        <c:spPr>
          <a:ln w="38100">
            <a:solidFill>
              <a:srgbClr val="C0C0C0"/>
            </a:solidFill>
          </a:ln>
        </c:spPr>
        <c:txPr>
          <a:bodyPr/>
          <a:lstStyle/>
          <a:p>
            <a:pPr>
              <a:defRPr sz="900" baseline="0">
                <a:latin typeface="Arial" pitchFamily="34" charset="0"/>
              </a:defRPr>
            </a:pPr>
            <a:endParaRPr lang="en-US"/>
          </a:p>
        </c:txPr>
        <c:crossAx val="55242752"/>
        <c:crosses val="autoZero"/>
        <c:crossBetween val="between"/>
        <c:majorUnit val="0.2"/>
      </c:valAx>
      <c:spPr>
        <a:ln w="12700">
          <a:solidFill>
            <a:srgbClr val="C0C0C0"/>
          </a:solidFill>
        </a:ln>
      </c:spPr>
    </c:plotArea>
    <c:legend>
      <c:legendPos val="b"/>
      <c:layout/>
      <c:overlay val="0"/>
      <c:txPr>
        <a:bodyPr/>
        <a:lstStyle/>
        <a:p>
          <a:pPr>
            <a:defRPr sz="900" baseline="0">
              <a:latin typeface="Arial" pitchFamily="34" charset="0"/>
            </a:defRPr>
          </a:pPr>
          <a:endParaRPr lang="en-US"/>
        </a:p>
      </c:txPr>
    </c:legend>
    <c:plotVisOnly val="1"/>
    <c:dispBlanksAs val="gap"/>
    <c:showDLblsOverMax val="0"/>
  </c:chart>
  <c:spPr>
    <a:ln w="19050">
      <a:solidFill>
        <a:srgbClr val="C0C0C0"/>
      </a:solidFill>
    </a:ln>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61670580651103"/>
          <c:y val="6.117711848518935E-2"/>
          <c:w val="0.83360995993921816"/>
          <c:h val="0.65186851643544552"/>
        </c:manualLayout>
      </c:layout>
      <c:barChart>
        <c:barDir val="bar"/>
        <c:grouping val="percentStacked"/>
        <c:varyColors val="0"/>
        <c:ser>
          <c:idx val="0"/>
          <c:order val="0"/>
          <c:tx>
            <c:strRef>
              <c:f>Sheet1!$B$1</c:f>
              <c:strCache>
                <c:ptCount val="1"/>
                <c:pt idx="0">
                  <c:v>Comfortable</c:v>
                </c:pt>
              </c:strCache>
            </c:strRef>
          </c:tx>
          <c:spPr>
            <a:gradFill flip="none" rotWithShape="1">
              <a:gsLst>
                <a:gs pos="50000">
                  <a:srgbClr val="008000"/>
                </a:gs>
                <a:gs pos="0">
                  <a:srgbClr val="008000">
                    <a:shade val="40000"/>
                  </a:srgbClr>
                </a:gs>
                <a:gs pos="100000">
                  <a:srgbClr val="008000">
                    <a:shade val="40000"/>
                  </a:srgbClr>
                </a:gs>
              </a:gsLst>
              <a:lin ang="16200000" scaled="1"/>
              <a:tileRect/>
            </a:gradFill>
          </c:spPr>
          <c:invertIfNegative val="0"/>
          <c:dLbls>
            <c:spPr>
              <a:noFill/>
              <a:ln>
                <a:noFill/>
              </a:ln>
              <a:effectLst/>
            </c:spPr>
            <c:txPr>
              <a:bodyPr/>
              <a:lstStyle/>
              <a:p>
                <a:pPr>
                  <a:defRPr sz="1000" b="1" baseline="0">
                    <a:solidFill>
                      <a:srgbClr val="FFFFFF"/>
                    </a:solidFill>
                    <a:latin typeface="Arial"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Which best describes your (and/or your spouse's) financial condition?</c:v>
                </c:pt>
              </c:strCache>
            </c:strRef>
          </c:cat>
          <c:val>
            <c:numRef>
              <c:f>Sheet1!$B$2</c:f>
              <c:numCache>
                <c:formatCode>General</c:formatCode>
                <c:ptCount val="1"/>
                <c:pt idx="0">
                  <c:v>71</c:v>
                </c:pt>
              </c:numCache>
            </c:numRef>
          </c:val>
          <c:extLst xmlns:c16r2="http://schemas.microsoft.com/office/drawing/2015/06/chart">
            <c:ext xmlns:c16="http://schemas.microsoft.com/office/drawing/2014/chart" uri="{C3380CC4-5D6E-409C-BE32-E72D297353CC}">
              <c16:uniqueId val="{00000000-7E2C-463B-ACA1-1AC4414F1181}"/>
            </c:ext>
          </c:extLst>
        </c:ser>
        <c:ser>
          <c:idx val="1"/>
          <c:order val="1"/>
          <c:tx>
            <c:strRef>
              <c:f>Sheet1!$C$1</c:f>
              <c:strCache>
                <c:ptCount val="1"/>
                <c:pt idx="0">
                  <c:v>Some difficulty</c:v>
                </c:pt>
              </c:strCache>
            </c:strRef>
          </c:tx>
          <c:spPr>
            <a:gradFill flip="none" rotWithShape="1">
              <a:gsLst>
                <a:gs pos="50000">
                  <a:srgbClr val="FFFF00"/>
                </a:gs>
                <a:gs pos="0">
                  <a:srgbClr val="FFFF00">
                    <a:shade val="40000"/>
                  </a:srgbClr>
                </a:gs>
                <a:gs pos="100000">
                  <a:srgbClr val="FFFF00">
                    <a:shade val="40000"/>
                  </a:srgbClr>
                </a:gs>
              </a:gsLst>
              <a:lin ang="16200000" scaled="1"/>
              <a:tileRect/>
            </a:gradFill>
          </c:spPr>
          <c:invertIfNegative val="0"/>
          <c:dLbls>
            <c:dLbl>
              <c:idx val="0"/>
              <c:spPr/>
              <c:txPr>
                <a:bodyPr/>
                <a:lstStyle/>
                <a:p>
                  <a:pPr>
                    <a:defRPr sz="1000" b="1" baseline="0">
                      <a:solidFill>
                        <a:srgbClr val="000000"/>
                      </a:solidFill>
                    </a:defRPr>
                  </a:pPr>
                  <a:endParaRPr lang="en-US"/>
                </a:p>
              </c:txPr>
              <c:showLegendKey val="0"/>
              <c:showVal val="1"/>
              <c:showCatName val="0"/>
              <c:showSerName val="0"/>
              <c:showPercent val="0"/>
              <c:showBubbleSize val="0"/>
            </c:dLbl>
            <c:spPr>
              <a:noFill/>
              <a:ln>
                <a:noFill/>
              </a:ln>
              <a:effectLst/>
            </c:spPr>
            <c:txPr>
              <a:bodyPr/>
              <a:lstStyle/>
              <a:p>
                <a:pPr>
                  <a:defRPr sz="1000" b="1" baseline="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Which best describes your (and/or your spouse's) financial condition?</c:v>
                </c:pt>
              </c:strCache>
            </c:strRef>
          </c:cat>
          <c:val>
            <c:numRef>
              <c:f>Sheet1!$C$2</c:f>
              <c:numCache>
                <c:formatCode>General</c:formatCode>
                <c:ptCount val="1"/>
                <c:pt idx="0">
                  <c:v>20</c:v>
                </c:pt>
              </c:numCache>
            </c:numRef>
          </c:val>
          <c:extLst xmlns:c16r2="http://schemas.microsoft.com/office/drawing/2015/06/chart">
            <c:ext xmlns:c16="http://schemas.microsoft.com/office/drawing/2014/chart" uri="{C3380CC4-5D6E-409C-BE32-E72D297353CC}">
              <c16:uniqueId val="{00000002-7E2C-463B-ACA1-1AC4414F1181}"/>
            </c:ext>
          </c:extLst>
        </c:ser>
        <c:ser>
          <c:idx val="2"/>
          <c:order val="2"/>
          <c:tx>
            <c:strRef>
              <c:f>Sheet1!$D$1</c:f>
              <c:strCache>
                <c:ptCount val="1"/>
                <c:pt idx="0">
                  <c:v>Not comfortable</c:v>
                </c:pt>
              </c:strCache>
            </c:strRef>
          </c:tx>
          <c:spPr>
            <a:gradFill flip="none" rotWithShape="1">
              <a:gsLst>
                <a:gs pos="50000">
                  <a:srgbClr val="FF0000"/>
                </a:gs>
                <a:gs pos="0">
                  <a:srgbClr val="FF0000">
                    <a:shade val="40000"/>
                  </a:srgbClr>
                </a:gs>
                <a:gs pos="100000">
                  <a:srgbClr val="FF0000">
                    <a:shade val="40000"/>
                  </a:srgbClr>
                </a:gs>
              </a:gsLst>
              <a:lin ang="16200000" scaled="1"/>
              <a:tileRect/>
            </a:gradFill>
          </c:spPr>
          <c:invertIfNegative val="0"/>
          <c:dLbls>
            <c:dLbl>
              <c:idx val="0"/>
              <c:spPr/>
              <c:txPr>
                <a:bodyPr/>
                <a:lstStyle/>
                <a:p>
                  <a:pPr>
                    <a:defRPr sz="1000" b="1" baseline="0">
                      <a:solidFill>
                        <a:srgbClr val="FFFFFF"/>
                      </a:solidFill>
                    </a:defRPr>
                  </a:pPr>
                  <a:endParaRPr lang="en-US"/>
                </a:p>
              </c:txPr>
              <c:showLegendKey val="0"/>
              <c:showVal val="1"/>
              <c:showCatName val="0"/>
              <c:showSerName val="0"/>
              <c:showPercent val="0"/>
              <c:showBubbleSize val="0"/>
            </c:dLbl>
            <c:spPr>
              <a:noFill/>
              <a:ln>
                <a:noFill/>
              </a:ln>
              <a:effectLst/>
            </c:spPr>
            <c:txPr>
              <a:bodyPr/>
              <a:lstStyle/>
              <a:p>
                <a:pPr>
                  <a:defRPr sz="1000" b="1" baseline="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Which best describes your (and/or your spouse's) financial condition?</c:v>
                </c:pt>
              </c:strCache>
            </c:strRef>
          </c:cat>
          <c:val>
            <c:numRef>
              <c:f>Sheet1!$D$2</c:f>
              <c:numCache>
                <c:formatCode>General</c:formatCode>
                <c:ptCount val="1"/>
                <c:pt idx="0">
                  <c:v>9</c:v>
                </c:pt>
              </c:numCache>
            </c:numRef>
          </c:val>
          <c:extLst xmlns:c16r2="http://schemas.microsoft.com/office/drawing/2015/06/chart">
            <c:ext xmlns:c16="http://schemas.microsoft.com/office/drawing/2014/chart" uri="{C3380CC4-5D6E-409C-BE32-E72D297353CC}">
              <c16:uniqueId val="{00000004-7E2C-463B-ACA1-1AC4414F1181}"/>
            </c:ext>
          </c:extLst>
        </c:ser>
        <c:dLbls>
          <c:showLegendKey val="0"/>
          <c:showVal val="0"/>
          <c:showCatName val="0"/>
          <c:showSerName val="0"/>
          <c:showPercent val="0"/>
          <c:showBubbleSize val="0"/>
        </c:dLbls>
        <c:gapWidth val="100"/>
        <c:overlap val="100"/>
        <c:axId val="103288832"/>
        <c:axId val="103290368"/>
      </c:barChart>
      <c:catAx>
        <c:axId val="103288832"/>
        <c:scaling>
          <c:orientation val="minMax"/>
        </c:scaling>
        <c:delete val="0"/>
        <c:axPos val="l"/>
        <c:numFmt formatCode="General" sourceLinked="0"/>
        <c:majorTickMark val="out"/>
        <c:minorTickMark val="none"/>
        <c:tickLblPos val="nextTo"/>
        <c:txPr>
          <a:bodyPr/>
          <a:lstStyle/>
          <a:p>
            <a:pPr>
              <a:defRPr sz="1000" baseline="0">
                <a:solidFill>
                  <a:srgbClr val="000000"/>
                </a:solidFill>
                <a:latin typeface="Arial" pitchFamily="34" charset="0"/>
              </a:defRPr>
            </a:pPr>
            <a:endParaRPr lang="en-US"/>
          </a:p>
        </c:txPr>
        <c:crossAx val="103290368"/>
        <c:crosses val="autoZero"/>
        <c:auto val="1"/>
        <c:lblAlgn val="ctr"/>
        <c:lblOffset val="100"/>
        <c:noMultiLvlLbl val="0"/>
      </c:catAx>
      <c:valAx>
        <c:axId val="103290368"/>
        <c:scaling>
          <c:orientation val="minMax"/>
          <c:max val="1"/>
          <c:min val="0"/>
        </c:scaling>
        <c:delete val="0"/>
        <c:axPos val="b"/>
        <c:majorGridlines>
          <c:spPr>
            <a:ln w="12700">
              <a:solidFill>
                <a:srgbClr val="C0C0C0"/>
              </a:solidFill>
            </a:ln>
          </c:spPr>
        </c:majorGridlines>
        <c:numFmt formatCode="0%" sourceLinked="1"/>
        <c:majorTickMark val="out"/>
        <c:minorTickMark val="none"/>
        <c:tickLblPos val="nextTo"/>
        <c:spPr>
          <a:ln w="38100">
            <a:solidFill>
              <a:srgbClr val="C0C0C0"/>
            </a:solidFill>
          </a:ln>
        </c:spPr>
        <c:txPr>
          <a:bodyPr/>
          <a:lstStyle/>
          <a:p>
            <a:pPr>
              <a:defRPr sz="900" baseline="0">
                <a:latin typeface="Arial" pitchFamily="34" charset="0"/>
              </a:defRPr>
            </a:pPr>
            <a:endParaRPr lang="en-US"/>
          </a:p>
        </c:txPr>
        <c:crossAx val="103288832"/>
        <c:crosses val="autoZero"/>
        <c:crossBetween val="between"/>
        <c:majorUnit val="0.2"/>
      </c:valAx>
      <c:spPr>
        <a:ln w="12700">
          <a:solidFill>
            <a:srgbClr val="C0C0C0"/>
          </a:solidFill>
        </a:ln>
      </c:spPr>
    </c:plotArea>
    <c:legend>
      <c:legendPos val="b"/>
      <c:layout/>
      <c:overlay val="0"/>
      <c:txPr>
        <a:bodyPr/>
        <a:lstStyle/>
        <a:p>
          <a:pPr>
            <a:defRPr sz="900" baseline="0">
              <a:latin typeface="Arial" pitchFamily="34" charset="0"/>
            </a:defRPr>
          </a:pPr>
          <a:endParaRPr lang="en-US"/>
        </a:p>
      </c:txPr>
    </c:legend>
    <c:plotVisOnly val="1"/>
    <c:dispBlanksAs val="gap"/>
    <c:showDLblsOverMax val="0"/>
  </c:chart>
  <c:spPr>
    <a:ln w="19050">
      <a:solidFill>
        <a:srgbClr val="C0C0C0"/>
      </a:solidFill>
    </a:ln>
  </c:spPr>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image" Target="../media/image4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6.png"/></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image" Target="../media/image60.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2.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051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57" tIns="46378" rIns="92757" bIns="46378" numCol="1" anchor="t" anchorCtr="0" compatLnSpc="1">
            <a:prstTxWarp prst="textNoShape">
              <a:avLst/>
            </a:prstTxWarp>
          </a:bodyPr>
          <a:lstStyle>
            <a:lvl1pPr>
              <a:defRPr sz="1200"/>
            </a:lvl1pPr>
          </a:lstStyle>
          <a:p>
            <a:pPr>
              <a:defRPr/>
            </a:pPr>
            <a:endParaRPr lang="en-US"/>
          </a:p>
        </p:txBody>
      </p:sp>
      <p:sp>
        <p:nvSpPr>
          <p:cNvPr id="13315" name="Rectangle 3"/>
          <p:cNvSpPr>
            <a:spLocks noGrp="1" noChangeArrowheads="1"/>
          </p:cNvSpPr>
          <p:nvPr>
            <p:ph type="dt" idx="1"/>
          </p:nvPr>
        </p:nvSpPr>
        <p:spPr bwMode="auto">
          <a:xfrm>
            <a:off x="3927475" y="0"/>
            <a:ext cx="30051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57" tIns="46378" rIns="92757" bIns="46378" numCol="1" anchor="t" anchorCtr="0" compatLnSpc="1">
            <a:prstTxWarp prst="textNoShape">
              <a:avLst/>
            </a:prstTxWarp>
          </a:bodyPr>
          <a:lstStyle>
            <a:lvl1pPr algn="r">
              <a:defRPr sz="1200"/>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58875" y="692150"/>
            <a:ext cx="4616450" cy="3463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693738" y="4386263"/>
            <a:ext cx="5546725" cy="415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57" tIns="46378" rIns="92757" bIns="4637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8769350"/>
            <a:ext cx="30051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57" tIns="46378" rIns="92757" bIns="46378" numCol="1" anchor="b" anchorCtr="0" compatLnSpc="1">
            <a:prstTxWarp prst="textNoShape">
              <a:avLst/>
            </a:prstTxWarp>
          </a:bodyPr>
          <a:lstStyle>
            <a:lvl1pPr>
              <a:defRPr sz="1200"/>
            </a:lvl1pPr>
          </a:lstStyle>
          <a:p>
            <a:pPr>
              <a:defRPr/>
            </a:pPr>
            <a:endParaRPr lang="en-US"/>
          </a:p>
        </p:txBody>
      </p:sp>
      <p:sp>
        <p:nvSpPr>
          <p:cNvPr id="13319" name="Rectangle 7"/>
          <p:cNvSpPr>
            <a:spLocks noGrp="1" noChangeArrowheads="1"/>
          </p:cNvSpPr>
          <p:nvPr>
            <p:ph type="sldNum" sz="quarter" idx="5"/>
          </p:nvPr>
        </p:nvSpPr>
        <p:spPr bwMode="auto">
          <a:xfrm>
            <a:off x="3927475" y="8769350"/>
            <a:ext cx="30051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57" tIns="46378" rIns="92757" bIns="46378" numCol="1" anchor="b" anchorCtr="0" compatLnSpc="1">
            <a:prstTxWarp prst="textNoShape">
              <a:avLst/>
            </a:prstTxWarp>
          </a:bodyPr>
          <a:lstStyle>
            <a:lvl1pPr algn="r">
              <a:defRPr sz="1200"/>
            </a:lvl1pPr>
          </a:lstStyle>
          <a:p>
            <a:pPr>
              <a:defRPr/>
            </a:pPr>
            <a:fld id="{F4F03974-CC3B-4706-9FAC-E98D6EA3B720}" type="slidenum">
              <a:rPr lang="en-US"/>
              <a:pPr>
                <a:defRPr/>
              </a:pPr>
              <a:t>‹#›</a:t>
            </a:fld>
            <a:endParaRPr lang="en-US"/>
          </a:p>
        </p:txBody>
      </p:sp>
    </p:spTree>
    <p:extLst>
      <p:ext uri="{BB962C8B-B14F-4D97-AF65-F5344CB8AC3E}">
        <p14:creationId xmlns:p14="http://schemas.microsoft.com/office/powerpoint/2010/main" val="40841088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8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895" indent="-285728" eaLnBrk="0" hangingPunct="0">
              <a:spcBef>
                <a:spcPct val="30000"/>
              </a:spcBef>
              <a:defRPr sz="1200">
                <a:solidFill>
                  <a:schemeClr val="tx1"/>
                </a:solidFill>
                <a:latin typeface="Arial" charset="0"/>
              </a:defRPr>
            </a:lvl2pPr>
            <a:lvl3pPr marL="1142916" indent="-228583" eaLnBrk="0" hangingPunct="0">
              <a:spcBef>
                <a:spcPct val="30000"/>
              </a:spcBef>
              <a:defRPr sz="1200">
                <a:solidFill>
                  <a:schemeClr val="tx1"/>
                </a:solidFill>
                <a:latin typeface="Arial" charset="0"/>
              </a:defRPr>
            </a:lvl3pPr>
            <a:lvl4pPr marL="1600082" indent="-228583" eaLnBrk="0" hangingPunct="0">
              <a:spcBef>
                <a:spcPct val="30000"/>
              </a:spcBef>
              <a:defRPr sz="1200">
                <a:solidFill>
                  <a:schemeClr val="tx1"/>
                </a:solidFill>
                <a:latin typeface="Arial" charset="0"/>
              </a:defRPr>
            </a:lvl4pPr>
            <a:lvl5pPr marL="2057248" indent="-228583" eaLnBrk="0" hangingPunct="0">
              <a:spcBef>
                <a:spcPct val="30000"/>
              </a:spcBef>
              <a:defRPr sz="1200">
                <a:solidFill>
                  <a:schemeClr val="tx1"/>
                </a:solidFill>
                <a:latin typeface="Arial" charset="0"/>
              </a:defRPr>
            </a:lvl5pPr>
            <a:lvl6pPr marL="2514414" indent="-228583" eaLnBrk="0" fontAlgn="base" hangingPunct="0">
              <a:spcBef>
                <a:spcPct val="30000"/>
              </a:spcBef>
              <a:spcAft>
                <a:spcPct val="0"/>
              </a:spcAft>
              <a:defRPr sz="1200">
                <a:solidFill>
                  <a:schemeClr val="tx1"/>
                </a:solidFill>
                <a:latin typeface="Arial" charset="0"/>
              </a:defRPr>
            </a:lvl6pPr>
            <a:lvl7pPr marL="2971580" indent="-228583" eaLnBrk="0" fontAlgn="base" hangingPunct="0">
              <a:spcBef>
                <a:spcPct val="30000"/>
              </a:spcBef>
              <a:spcAft>
                <a:spcPct val="0"/>
              </a:spcAft>
              <a:defRPr sz="1200">
                <a:solidFill>
                  <a:schemeClr val="tx1"/>
                </a:solidFill>
                <a:latin typeface="Arial" charset="0"/>
              </a:defRPr>
            </a:lvl7pPr>
            <a:lvl8pPr marL="3428746" indent="-228583" eaLnBrk="0" fontAlgn="base" hangingPunct="0">
              <a:spcBef>
                <a:spcPct val="30000"/>
              </a:spcBef>
              <a:spcAft>
                <a:spcPct val="0"/>
              </a:spcAft>
              <a:defRPr sz="1200">
                <a:solidFill>
                  <a:schemeClr val="tx1"/>
                </a:solidFill>
                <a:latin typeface="Arial" charset="0"/>
              </a:defRPr>
            </a:lvl8pPr>
            <a:lvl9pPr marL="3885912" indent="-22858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21E7693-0398-4D60-8402-FBFAB3E74FBF}" type="slidenum">
              <a:rPr lang="en-US" altLang="en-US" smtClean="0"/>
              <a:pPr eaLnBrk="1" hangingPunct="1">
                <a:spcBef>
                  <a:spcPct val="0"/>
                </a:spcBef>
              </a:pPr>
              <a:t>1</a:t>
            </a:fld>
            <a:endParaRPr lang="en-US" altLang="en-US"/>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500DC51-0AFB-40B8-B1D6-4A8987A2D5A8}" type="slidenum">
              <a:rPr lang="en-US" smtClean="0"/>
              <a:pPr/>
              <a:t>10</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32823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8FBD6A-DBB7-4837-A8CF-8C22D9A2E430}" type="slidenum">
              <a:rPr lang="en-US" altLang="en-US" smtClean="0"/>
              <a:pPr eaLnBrk="1" hangingPunct="1">
                <a:spcBef>
                  <a:spcPct val="0"/>
                </a:spcBef>
              </a:pPr>
              <a:t>11</a:t>
            </a:fld>
            <a:endParaRPr lang="en-US" altLang="en-US"/>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358818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500DC51-0AFB-40B8-B1D6-4A8987A2D5A8}" type="slidenum">
              <a:rPr lang="en-US" smtClean="0"/>
              <a:pPr/>
              <a:t>12</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637222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6A6413E-9289-4D2B-ADD3-55D95101F7CE}" type="slidenum">
              <a:rPr lang="en-US" altLang="en-US" smtClean="0"/>
              <a:pPr eaLnBrk="1" hangingPunct="1">
                <a:spcBef>
                  <a:spcPct val="0"/>
                </a:spcBef>
              </a:pPr>
              <a:t>13</a:t>
            </a:fld>
            <a:endParaRPr lang="en-US" altLang="en-US"/>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500DC51-0AFB-40B8-B1D6-4A8987A2D5A8}" type="slidenum">
              <a:rPr lang="en-US" smtClean="0"/>
              <a:pPr/>
              <a:t>14</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81257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CEEFB37-AE15-457A-98B7-A1EC5793756E}" type="slidenum">
              <a:rPr lang="en-US" altLang="en-US" smtClean="0"/>
              <a:pPr eaLnBrk="1" hangingPunct="1">
                <a:spcBef>
                  <a:spcPct val="0"/>
                </a:spcBef>
              </a:pPr>
              <a:t>15</a:t>
            </a:fld>
            <a:endParaRPr lang="en-US" altLang="en-US"/>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8FBD6A-DBB7-4837-A8CF-8C22D9A2E430}" type="slidenum">
              <a:rPr lang="en-US" altLang="en-US" smtClean="0"/>
              <a:pPr eaLnBrk="1" hangingPunct="1">
                <a:spcBef>
                  <a:spcPct val="0"/>
                </a:spcBef>
              </a:pPr>
              <a:t>16</a:t>
            </a:fld>
            <a:endParaRPr lang="en-US" altLang="en-US"/>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358818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500DC51-0AFB-40B8-B1D6-4A8987A2D5A8}" type="slidenum">
              <a:rPr lang="en-US" smtClean="0"/>
              <a:pPr/>
              <a:t>17</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30463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895" indent="-285728" eaLnBrk="0" hangingPunct="0">
              <a:spcBef>
                <a:spcPct val="30000"/>
              </a:spcBef>
              <a:defRPr sz="1200">
                <a:solidFill>
                  <a:schemeClr val="tx1"/>
                </a:solidFill>
                <a:latin typeface="Arial" charset="0"/>
              </a:defRPr>
            </a:lvl2pPr>
            <a:lvl3pPr marL="1142916" indent="-228583" eaLnBrk="0" hangingPunct="0">
              <a:spcBef>
                <a:spcPct val="30000"/>
              </a:spcBef>
              <a:defRPr sz="1200">
                <a:solidFill>
                  <a:schemeClr val="tx1"/>
                </a:solidFill>
                <a:latin typeface="Arial" charset="0"/>
              </a:defRPr>
            </a:lvl3pPr>
            <a:lvl4pPr marL="1600082" indent="-228583" eaLnBrk="0" hangingPunct="0">
              <a:spcBef>
                <a:spcPct val="30000"/>
              </a:spcBef>
              <a:defRPr sz="1200">
                <a:solidFill>
                  <a:schemeClr val="tx1"/>
                </a:solidFill>
                <a:latin typeface="Arial" charset="0"/>
              </a:defRPr>
            </a:lvl4pPr>
            <a:lvl5pPr marL="2057248" indent="-228583" eaLnBrk="0" hangingPunct="0">
              <a:spcBef>
                <a:spcPct val="30000"/>
              </a:spcBef>
              <a:defRPr sz="1200">
                <a:solidFill>
                  <a:schemeClr val="tx1"/>
                </a:solidFill>
                <a:latin typeface="Arial" charset="0"/>
              </a:defRPr>
            </a:lvl5pPr>
            <a:lvl6pPr marL="2514414" indent="-228583" eaLnBrk="0" fontAlgn="base" hangingPunct="0">
              <a:spcBef>
                <a:spcPct val="30000"/>
              </a:spcBef>
              <a:spcAft>
                <a:spcPct val="0"/>
              </a:spcAft>
              <a:defRPr sz="1200">
                <a:solidFill>
                  <a:schemeClr val="tx1"/>
                </a:solidFill>
                <a:latin typeface="Arial" charset="0"/>
              </a:defRPr>
            </a:lvl6pPr>
            <a:lvl7pPr marL="2971580" indent="-228583" eaLnBrk="0" fontAlgn="base" hangingPunct="0">
              <a:spcBef>
                <a:spcPct val="30000"/>
              </a:spcBef>
              <a:spcAft>
                <a:spcPct val="0"/>
              </a:spcAft>
              <a:defRPr sz="1200">
                <a:solidFill>
                  <a:schemeClr val="tx1"/>
                </a:solidFill>
                <a:latin typeface="Arial" charset="0"/>
              </a:defRPr>
            </a:lvl7pPr>
            <a:lvl8pPr marL="3428746" indent="-228583" eaLnBrk="0" fontAlgn="base" hangingPunct="0">
              <a:spcBef>
                <a:spcPct val="30000"/>
              </a:spcBef>
              <a:spcAft>
                <a:spcPct val="0"/>
              </a:spcAft>
              <a:defRPr sz="1200">
                <a:solidFill>
                  <a:schemeClr val="tx1"/>
                </a:solidFill>
                <a:latin typeface="Arial" charset="0"/>
              </a:defRPr>
            </a:lvl8pPr>
            <a:lvl9pPr marL="3885912" indent="-22858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B7D67FD-2D65-4BB7-B3F7-8B207007DAF5}" type="slidenum">
              <a:rPr lang="en-US" altLang="en-US" smtClean="0"/>
              <a:pPr eaLnBrk="1" hangingPunct="1">
                <a:spcBef>
                  <a:spcPct val="0"/>
                </a:spcBef>
              </a:pPr>
              <a:t>18</a:t>
            </a:fld>
            <a:endParaRPr lang="en-US" altLang="en-US"/>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11479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500DC51-0AFB-40B8-B1D6-4A8987A2D5A8}" type="slidenum">
              <a:rPr lang="en-US" smtClean="0"/>
              <a:pPr/>
              <a:t>19</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331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8FBD6A-DBB7-4837-A8CF-8C22D9A2E430}" type="slidenum">
              <a:rPr lang="en-US" altLang="en-US" smtClean="0"/>
              <a:pPr eaLnBrk="1" hangingPunct="1">
                <a:spcBef>
                  <a:spcPct val="0"/>
                </a:spcBef>
              </a:pPr>
              <a:t>2</a:t>
            </a:fld>
            <a:endParaRPr lang="en-US" altLang="en-US"/>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358818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895" indent="-285728" eaLnBrk="0" hangingPunct="0">
              <a:spcBef>
                <a:spcPct val="30000"/>
              </a:spcBef>
              <a:defRPr sz="1200">
                <a:solidFill>
                  <a:schemeClr val="tx1"/>
                </a:solidFill>
                <a:latin typeface="Arial" charset="0"/>
              </a:defRPr>
            </a:lvl2pPr>
            <a:lvl3pPr marL="1142916" indent="-228583" eaLnBrk="0" hangingPunct="0">
              <a:spcBef>
                <a:spcPct val="30000"/>
              </a:spcBef>
              <a:defRPr sz="1200">
                <a:solidFill>
                  <a:schemeClr val="tx1"/>
                </a:solidFill>
                <a:latin typeface="Arial" charset="0"/>
              </a:defRPr>
            </a:lvl3pPr>
            <a:lvl4pPr marL="1600082" indent="-228583" eaLnBrk="0" hangingPunct="0">
              <a:spcBef>
                <a:spcPct val="30000"/>
              </a:spcBef>
              <a:defRPr sz="1200">
                <a:solidFill>
                  <a:schemeClr val="tx1"/>
                </a:solidFill>
                <a:latin typeface="Arial" charset="0"/>
              </a:defRPr>
            </a:lvl4pPr>
            <a:lvl5pPr marL="2057248" indent="-228583" eaLnBrk="0" hangingPunct="0">
              <a:spcBef>
                <a:spcPct val="30000"/>
              </a:spcBef>
              <a:defRPr sz="1200">
                <a:solidFill>
                  <a:schemeClr val="tx1"/>
                </a:solidFill>
                <a:latin typeface="Arial" charset="0"/>
              </a:defRPr>
            </a:lvl5pPr>
            <a:lvl6pPr marL="2514414" indent="-228583" eaLnBrk="0" fontAlgn="base" hangingPunct="0">
              <a:spcBef>
                <a:spcPct val="30000"/>
              </a:spcBef>
              <a:spcAft>
                <a:spcPct val="0"/>
              </a:spcAft>
              <a:defRPr sz="1200">
                <a:solidFill>
                  <a:schemeClr val="tx1"/>
                </a:solidFill>
                <a:latin typeface="Arial" charset="0"/>
              </a:defRPr>
            </a:lvl6pPr>
            <a:lvl7pPr marL="2971580" indent="-228583" eaLnBrk="0" fontAlgn="base" hangingPunct="0">
              <a:spcBef>
                <a:spcPct val="30000"/>
              </a:spcBef>
              <a:spcAft>
                <a:spcPct val="0"/>
              </a:spcAft>
              <a:defRPr sz="1200">
                <a:solidFill>
                  <a:schemeClr val="tx1"/>
                </a:solidFill>
                <a:latin typeface="Arial" charset="0"/>
              </a:defRPr>
            </a:lvl7pPr>
            <a:lvl8pPr marL="3428746" indent="-228583" eaLnBrk="0" fontAlgn="base" hangingPunct="0">
              <a:spcBef>
                <a:spcPct val="30000"/>
              </a:spcBef>
              <a:spcAft>
                <a:spcPct val="0"/>
              </a:spcAft>
              <a:defRPr sz="1200">
                <a:solidFill>
                  <a:schemeClr val="tx1"/>
                </a:solidFill>
                <a:latin typeface="Arial" charset="0"/>
              </a:defRPr>
            </a:lvl8pPr>
            <a:lvl9pPr marL="3885912" indent="-22858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CCF38B6-6149-4854-A9F7-99224FD2DDCA}" type="slidenum">
              <a:rPr lang="en-US" altLang="en-US" smtClean="0"/>
              <a:pPr eaLnBrk="1" hangingPunct="1">
                <a:spcBef>
                  <a:spcPct val="0"/>
                </a:spcBef>
              </a:pPr>
              <a:t>20</a:t>
            </a:fld>
            <a:endParaRPr lang="en-US" altLang="en-US"/>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8FBD6A-DBB7-4837-A8CF-8C22D9A2E430}" type="slidenum">
              <a:rPr lang="en-US" altLang="en-US" smtClean="0"/>
              <a:pPr eaLnBrk="1" hangingPunct="1">
                <a:spcBef>
                  <a:spcPct val="0"/>
                </a:spcBef>
              </a:pPr>
              <a:t>21</a:t>
            </a:fld>
            <a:endParaRPr lang="en-US" altLang="en-US"/>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358818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500DC51-0AFB-40B8-B1D6-4A8987A2D5A8}" type="slidenum">
              <a:rPr lang="en-US" smtClean="0"/>
              <a:pPr/>
              <a:t>22</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58778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500DC51-0AFB-40B8-B1D6-4A8987A2D5A8}" type="slidenum">
              <a:rPr lang="en-US" smtClean="0"/>
              <a:pPr/>
              <a:t>23</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0311308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B7A5FED-D933-454C-9892-5CC2931ADB96}" type="slidenum">
              <a:rPr lang="en-US" altLang="en-US" smtClean="0"/>
              <a:pPr eaLnBrk="1" hangingPunct="1">
                <a:spcBef>
                  <a:spcPct val="0"/>
                </a:spcBef>
              </a:pPr>
              <a:t>24</a:t>
            </a:fld>
            <a:endParaRPr lang="en-US" altLang="en-US"/>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B595D07-740A-4AB5-B2D5-881A73EFF9DC}" type="slidenum">
              <a:rPr lang="en-US" altLang="en-US" smtClean="0"/>
              <a:pPr eaLnBrk="1" hangingPunct="1">
                <a:spcBef>
                  <a:spcPct val="0"/>
                </a:spcBef>
              </a:pPr>
              <a:t>25</a:t>
            </a:fld>
            <a:endParaRPr lang="en-US" altLang="en-US"/>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8FBD6A-DBB7-4837-A8CF-8C22D9A2E430}" type="slidenum">
              <a:rPr lang="en-US" altLang="en-US" smtClean="0"/>
              <a:pPr eaLnBrk="1" hangingPunct="1">
                <a:spcBef>
                  <a:spcPct val="0"/>
                </a:spcBef>
              </a:pPr>
              <a:t>26</a:t>
            </a:fld>
            <a:endParaRPr lang="en-US" altLang="en-US"/>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3588186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500DC51-0AFB-40B8-B1D6-4A8987A2D5A8}" type="slidenum">
              <a:rPr lang="en-US" smtClean="0"/>
              <a:pPr/>
              <a:t>27</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4685018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DED77BC-6FF7-445F-AA39-161D71C3A06E}" type="slidenum">
              <a:rPr lang="en-US" altLang="en-US" smtClean="0"/>
              <a:pPr eaLnBrk="1" hangingPunct="1">
                <a:spcBef>
                  <a:spcPct val="0"/>
                </a:spcBef>
              </a:pPr>
              <a:t>28</a:t>
            </a:fld>
            <a:endParaRPr lang="en-US" altLang="en-US"/>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500DC51-0AFB-40B8-B1D6-4A8987A2D5A8}" type="slidenum">
              <a:rPr lang="en-US" smtClean="0"/>
              <a:pPr/>
              <a:t>29</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49390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sz="2800" i="1">
                <a:solidFill>
                  <a:schemeClr val="bg2"/>
                </a:solidFill>
                <a:latin typeface="Arial" charset="0"/>
              </a:defRPr>
            </a:lvl1pPr>
            <a:lvl2pPr marL="742817" indent="-285699">
              <a:defRPr sz="2800" i="1">
                <a:solidFill>
                  <a:schemeClr val="bg2"/>
                </a:solidFill>
                <a:latin typeface="Arial" charset="0"/>
              </a:defRPr>
            </a:lvl2pPr>
            <a:lvl3pPr marL="1142795" indent="-228558">
              <a:defRPr sz="2800" i="1">
                <a:solidFill>
                  <a:schemeClr val="bg2"/>
                </a:solidFill>
                <a:latin typeface="Arial" charset="0"/>
              </a:defRPr>
            </a:lvl3pPr>
            <a:lvl4pPr marL="1599911" indent="-228558">
              <a:defRPr sz="2800" i="1">
                <a:solidFill>
                  <a:schemeClr val="bg2"/>
                </a:solidFill>
                <a:latin typeface="Arial" charset="0"/>
              </a:defRPr>
            </a:lvl4pPr>
            <a:lvl5pPr marL="2057030" indent="-228558">
              <a:defRPr sz="2800" i="1">
                <a:solidFill>
                  <a:schemeClr val="bg2"/>
                </a:solidFill>
                <a:latin typeface="Arial" charset="0"/>
              </a:defRPr>
            </a:lvl5pPr>
            <a:lvl6pPr marL="2514148" indent="-228558" algn="r" eaLnBrk="0" fontAlgn="base" hangingPunct="0">
              <a:spcBef>
                <a:spcPct val="0"/>
              </a:spcBef>
              <a:spcAft>
                <a:spcPct val="0"/>
              </a:spcAft>
              <a:defRPr sz="2800" i="1">
                <a:solidFill>
                  <a:schemeClr val="bg2"/>
                </a:solidFill>
                <a:latin typeface="Arial" charset="0"/>
              </a:defRPr>
            </a:lvl6pPr>
            <a:lvl7pPr marL="2971264" indent="-228558" algn="r" eaLnBrk="0" fontAlgn="base" hangingPunct="0">
              <a:spcBef>
                <a:spcPct val="0"/>
              </a:spcBef>
              <a:spcAft>
                <a:spcPct val="0"/>
              </a:spcAft>
              <a:defRPr sz="2800" i="1">
                <a:solidFill>
                  <a:schemeClr val="bg2"/>
                </a:solidFill>
                <a:latin typeface="Arial" charset="0"/>
              </a:defRPr>
            </a:lvl7pPr>
            <a:lvl8pPr marL="3428382" indent="-228558" algn="r" eaLnBrk="0" fontAlgn="base" hangingPunct="0">
              <a:spcBef>
                <a:spcPct val="0"/>
              </a:spcBef>
              <a:spcAft>
                <a:spcPct val="0"/>
              </a:spcAft>
              <a:defRPr sz="2800" i="1">
                <a:solidFill>
                  <a:schemeClr val="bg2"/>
                </a:solidFill>
                <a:latin typeface="Arial" charset="0"/>
              </a:defRPr>
            </a:lvl8pPr>
            <a:lvl9pPr marL="3885501" indent="-228558" algn="r" eaLnBrk="0" fontAlgn="base" hangingPunct="0">
              <a:spcBef>
                <a:spcPct val="0"/>
              </a:spcBef>
              <a:spcAft>
                <a:spcPct val="0"/>
              </a:spcAft>
              <a:defRPr sz="2800" i="1">
                <a:solidFill>
                  <a:schemeClr val="bg2"/>
                </a:solidFill>
                <a:latin typeface="Arial" charset="0"/>
              </a:defRPr>
            </a:lvl9pPr>
          </a:lstStyle>
          <a:p>
            <a:fld id="{DC7D76B3-095D-400B-90B2-04A3CB01FF79}" type="slidenum">
              <a:rPr lang="en-US" sz="1200" i="0"/>
              <a:pPr/>
              <a:t>3</a:t>
            </a:fld>
            <a:endParaRPr lang="en-US" sz="1200" i="0" dirty="0"/>
          </a:p>
        </p:txBody>
      </p:sp>
      <p:sp>
        <p:nvSpPr>
          <p:cNvPr id="29699" name="Rectangle 2"/>
          <p:cNvSpPr>
            <a:spLocks noGrp="1" noRot="1" noChangeAspect="1" noChangeArrowheads="1" noTextEdit="1"/>
          </p:cNvSpPr>
          <p:nvPr>
            <p:ph type="sldImg"/>
          </p:nvPr>
        </p:nvSpPr>
        <p:spPr>
          <a:xfrm>
            <a:off x="1171575" y="700088"/>
            <a:ext cx="4592638" cy="3446462"/>
          </a:xfrm>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8134603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D0B3DB6-B60C-47CD-B287-A3967F39DCEC}" type="slidenum">
              <a:rPr lang="en-US" altLang="en-US" smtClean="0"/>
              <a:pPr eaLnBrk="1" hangingPunct="1">
                <a:spcBef>
                  <a:spcPct val="0"/>
                </a:spcBef>
              </a:pPr>
              <a:t>30</a:t>
            </a:fld>
            <a:endParaRPr lang="en-US" altLang="en-US"/>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500DC51-0AFB-40B8-B1D6-4A8987A2D5A8}" type="slidenum">
              <a:rPr lang="en-US" smtClean="0"/>
              <a:pPr/>
              <a:t>31</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29184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500DC51-0AFB-40B8-B1D6-4A8987A2D5A8}" type="slidenum">
              <a:rPr lang="en-US" smtClean="0"/>
              <a:pPr/>
              <a:t>32</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1126155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5ED880C-5E1D-4780-9A34-0ECE2A874292}" type="slidenum">
              <a:rPr lang="en-US" altLang="en-US" smtClean="0"/>
              <a:pPr eaLnBrk="1" hangingPunct="1">
                <a:spcBef>
                  <a:spcPct val="0"/>
                </a:spcBef>
              </a:pPr>
              <a:t>33</a:t>
            </a:fld>
            <a:endParaRPr lang="en-US" altLang="en-US"/>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500DC51-0AFB-40B8-B1D6-4A8987A2D5A8}" type="slidenum">
              <a:rPr lang="en-US" smtClean="0"/>
              <a:pPr/>
              <a:t>34</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1706132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1158875" y="349250"/>
            <a:ext cx="4616450" cy="3463925"/>
          </a:xfrm>
          <a:ln/>
        </p:spPr>
      </p:sp>
      <p:sp>
        <p:nvSpPr>
          <p:cNvPr id="8602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E0ACB95-A803-4E6F-96FF-9F11ED2F656B}" type="slidenum">
              <a:rPr lang="en-US" altLang="en-US" smtClean="0"/>
              <a:pPr eaLnBrk="1" hangingPunct="1">
                <a:spcBef>
                  <a:spcPct val="0"/>
                </a:spcBef>
              </a:pPr>
              <a:t>35</a:t>
            </a:fld>
            <a:endParaRPr lang="en-US" altLang="en-US"/>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A973FB6-7C27-4778-B9D4-0842E3E94A4E}" type="slidenum">
              <a:rPr lang="en-US" altLang="en-US" smtClean="0"/>
              <a:pPr eaLnBrk="1" hangingPunct="1">
                <a:spcBef>
                  <a:spcPct val="0"/>
                </a:spcBef>
              </a:pPr>
              <a:t>36</a:t>
            </a:fld>
            <a:endParaRPr lang="en-US" altLang="en-US"/>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8FBD6A-DBB7-4837-A8CF-8C22D9A2E430}" type="slidenum">
              <a:rPr lang="en-US" altLang="en-US" smtClean="0"/>
              <a:pPr eaLnBrk="1" hangingPunct="1">
                <a:spcBef>
                  <a:spcPct val="0"/>
                </a:spcBef>
              </a:pPr>
              <a:t>37</a:t>
            </a:fld>
            <a:endParaRPr lang="en-US" altLang="en-US"/>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3588186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1062038" y="454025"/>
            <a:ext cx="5138737" cy="3854450"/>
          </a:xfrm>
          <a:ln/>
        </p:spPr>
      </p:sp>
      <p:sp>
        <p:nvSpPr>
          <p:cNvPr id="8196"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4483" indent="-285728">
              <a:spcBef>
                <a:spcPct val="30000"/>
              </a:spcBef>
              <a:defRPr sz="1200">
                <a:solidFill>
                  <a:schemeClr val="tx1"/>
                </a:solidFill>
                <a:latin typeface="Arial" panose="020B0604020202020204" pitchFamily="34" charset="0"/>
              </a:defRPr>
            </a:lvl2pPr>
            <a:lvl3pPr marL="1146090" indent="-228583">
              <a:spcBef>
                <a:spcPct val="30000"/>
              </a:spcBef>
              <a:defRPr sz="1200">
                <a:solidFill>
                  <a:schemeClr val="tx1"/>
                </a:solidFill>
                <a:latin typeface="Arial" panose="020B0604020202020204" pitchFamily="34" charset="0"/>
              </a:defRPr>
            </a:lvl3pPr>
            <a:lvl4pPr marL="1606431" indent="-228583">
              <a:spcBef>
                <a:spcPct val="30000"/>
              </a:spcBef>
              <a:defRPr sz="1200">
                <a:solidFill>
                  <a:schemeClr val="tx1"/>
                </a:solidFill>
                <a:latin typeface="Arial" panose="020B0604020202020204" pitchFamily="34" charset="0"/>
              </a:defRPr>
            </a:lvl4pPr>
            <a:lvl5pPr marL="2065185" indent="-228583">
              <a:spcBef>
                <a:spcPct val="30000"/>
              </a:spcBef>
              <a:defRPr sz="1200">
                <a:solidFill>
                  <a:schemeClr val="tx1"/>
                </a:solidFill>
                <a:latin typeface="Arial" panose="020B0604020202020204" pitchFamily="34" charset="0"/>
              </a:defRPr>
            </a:lvl5pPr>
            <a:lvl6pPr marL="2522352" indent="-228583" eaLnBrk="0" fontAlgn="base" hangingPunct="0">
              <a:spcBef>
                <a:spcPct val="30000"/>
              </a:spcBef>
              <a:spcAft>
                <a:spcPct val="0"/>
              </a:spcAft>
              <a:defRPr sz="1200">
                <a:solidFill>
                  <a:schemeClr val="tx1"/>
                </a:solidFill>
                <a:latin typeface="Arial" panose="020B0604020202020204" pitchFamily="34" charset="0"/>
              </a:defRPr>
            </a:lvl6pPr>
            <a:lvl7pPr marL="2979518" indent="-228583" eaLnBrk="0" fontAlgn="base" hangingPunct="0">
              <a:spcBef>
                <a:spcPct val="30000"/>
              </a:spcBef>
              <a:spcAft>
                <a:spcPct val="0"/>
              </a:spcAft>
              <a:defRPr sz="1200">
                <a:solidFill>
                  <a:schemeClr val="tx1"/>
                </a:solidFill>
                <a:latin typeface="Arial" panose="020B0604020202020204" pitchFamily="34" charset="0"/>
              </a:defRPr>
            </a:lvl7pPr>
            <a:lvl8pPr marL="3436684" indent="-228583" eaLnBrk="0" fontAlgn="base" hangingPunct="0">
              <a:spcBef>
                <a:spcPct val="30000"/>
              </a:spcBef>
              <a:spcAft>
                <a:spcPct val="0"/>
              </a:spcAft>
              <a:defRPr sz="1200">
                <a:solidFill>
                  <a:schemeClr val="tx1"/>
                </a:solidFill>
                <a:latin typeface="Arial" panose="020B0604020202020204" pitchFamily="34" charset="0"/>
              </a:defRPr>
            </a:lvl8pPr>
            <a:lvl9pPr marL="3893850" indent="-22858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82330B0-5AC4-4315-84C3-36E0FF7AC318}" type="slidenum">
              <a:rPr lang="en-US" altLang="en-US" sz="1300"/>
              <a:pPr>
                <a:spcBef>
                  <a:spcPct val="0"/>
                </a:spcBef>
              </a:pPr>
              <a:t>38</a:t>
            </a:fld>
            <a:endParaRPr lang="en-US" altLang="en-US" sz="1300"/>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4770850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1157288" y="692150"/>
            <a:ext cx="4578350" cy="3433763"/>
          </a:xfrm>
          <a:ln/>
        </p:spPr>
      </p:sp>
      <p:sp>
        <p:nvSpPr>
          <p:cNvPr id="95235" name="Notes Placeholder 2"/>
          <p:cNvSpPr>
            <a:spLocks noGrp="1"/>
          </p:cNvSpPr>
          <p:nvPr>
            <p:ph type="body" idx="1"/>
          </p:nvPr>
        </p:nvSpPr>
        <p:spPr>
          <a:noFill/>
        </p:spPr>
        <p:txBody>
          <a:bodyPr/>
          <a:lstStyle/>
          <a:p>
            <a:endParaRPr lang="en-US" altLang="en-US" dirty="0"/>
          </a:p>
        </p:txBody>
      </p:sp>
      <p:sp>
        <p:nvSpPr>
          <p:cNvPr id="9523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895" indent="-285728" eaLnBrk="0" hangingPunct="0">
              <a:spcBef>
                <a:spcPct val="30000"/>
              </a:spcBef>
              <a:defRPr sz="1200">
                <a:solidFill>
                  <a:schemeClr val="tx1"/>
                </a:solidFill>
                <a:latin typeface="Arial" charset="0"/>
              </a:defRPr>
            </a:lvl2pPr>
            <a:lvl3pPr marL="1142916" indent="-228583" eaLnBrk="0" hangingPunct="0">
              <a:spcBef>
                <a:spcPct val="30000"/>
              </a:spcBef>
              <a:defRPr sz="1200">
                <a:solidFill>
                  <a:schemeClr val="tx1"/>
                </a:solidFill>
                <a:latin typeface="Arial" charset="0"/>
              </a:defRPr>
            </a:lvl3pPr>
            <a:lvl4pPr marL="1600082" indent="-228583" eaLnBrk="0" hangingPunct="0">
              <a:spcBef>
                <a:spcPct val="30000"/>
              </a:spcBef>
              <a:defRPr sz="1200">
                <a:solidFill>
                  <a:schemeClr val="tx1"/>
                </a:solidFill>
                <a:latin typeface="Arial" charset="0"/>
              </a:defRPr>
            </a:lvl4pPr>
            <a:lvl5pPr marL="2057248" indent="-228583" eaLnBrk="0" hangingPunct="0">
              <a:spcBef>
                <a:spcPct val="30000"/>
              </a:spcBef>
              <a:defRPr sz="1200">
                <a:solidFill>
                  <a:schemeClr val="tx1"/>
                </a:solidFill>
                <a:latin typeface="Arial" charset="0"/>
              </a:defRPr>
            </a:lvl5pPr>
            <a:lvl6pPr marL="2514414" indent="-228583" eaLnBrk="0" fontAlgn="base" hangingPunct="0">
              <a:spcBef>
                <a:spcPct val="30000"/>
              </a:spcBef>
              <a:spcAft>
                <a:spcPct val="0"/>
              </a:spcAft>
              <a:defRPr sz="1200">
                <a:solidFill>
                  <a:schemeClr val="tx1"/>
                </a:solidFill>
                <a:latin typeface="Arial" charset="0"/>
              </a:defRPr>
            </a:lvl6pPr>
            <a:lvl7pPr marL="2971580" indent="-228583" eaLnBrk="0" fontAlgn="base" hangingPunct="0">
              <a:spcBef>
                <a:spcPct val="30000"/>
              </a:spcBef>
              <a:spcAft>
                <a:spcPct val="0"/>
              </a:spcAft>
              <a:defRPr sz="1200">
                <a:solidFill>
                  <a:schemeClr val="tx1"/>
                </a:solidFill>
                <a:latin typeface="Arial" charset="0"/>
              </a:defRPr>
            </a:lvl7pPr>
            <a:lvl8pPr marL="3428746" indent="-228583" eaLnBrk="0" fontAlgn="base" hangingPunct="0">
              <a:spcBef>
                <a:spcPct val="30000"/>
              </a:spcBef>
              <a:spcAft>
                <a:spcPct val="0"/>
              </a:spcAft>
              <a:defRPr sz="1200">
                <a:solidFill>
                  <a:schemeClr val="tx1"/>
                </a:solidFill>
                <a:latin typeface="Arial" charset="0"/>
              </a:defRPr>
            </a:lvl8pPr>
            <a:lvl9pPr marL="3885912" indent="-22858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5A84389-D9FD-4E6F-B3A0-EABA75169BC5}" type="slidenum">
              <a:rPr lang="en-US" altLang="en-US" smtClean="0"/>
              <a:pPr eaLnBrk="1" hangingPunct="1">
                <a:spcBef>
                  <a:spcPct val="0"/>
                </a:spcBef>
              </a:pPr>
              <a:t>39</a:t>
            </a:fld>
            <a:endParaRPr lang="en-US" altLang="en-US"/>
          </a:p>
        </p:txBody>
      </p:sp>
    </p:spTree>
    <p:extLst>
      <p:ext uri="{BB962C8B-B14F-4D97-AF65-F5344CB8AC3E}">
        <p14:creationId xmlns:p14="http://schemas.microsoft.com/office/powerpoint/2010/main" val="269855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895" indent="-285728" eaLnBrk="0" hangingPunct="0">
              <a:spcBef>
                <a:spcPct val="30000"/>
              </a:spcBef>
              <a:defRPr sz="1200">
                <a:solidFill>
                  <a:schemeClr val="tx1"/>
                </a:solidFill>
                <a:latin typeface="Arial" charset="0"/>
              </a:defRPr>
            </a:lvl2pPr>
            <a:lvl3pPr marL="1142916" indent="-228583" eaLnBrk="0" hangingPunct="0">
              <a:spcBef>
                <a:spcPct val="30000"/>
              </a:spcBef>
              <a:defRPr sz="1200">
                <a:solidFill>
                  <a:schemeClr val="tx1"/>
                </a:solidFill>
                <a:latin typeface="Arial" charset="0"/>
              </a:defRPr>
            </a:lvl3pPr>
            <a:lvl4pPr marL="1600082" indent="-228583" eaLnBrk="0" hangingPunct="0">
              <a:spcBef>
                <a:spcPct val="30000"/>
              </a:spcBef>
              <a:defRPr sz="1200">
                <a:solidFill>
                  <a:schemeClr val="tx1"/>
                </a:solidFill>
                <a:latin typeface="Arial" charset="0"/>
              </a:defRPr>
            </a:lvl4pPr>
            <a:lvl5pPr marL="2057248" indent="-228583" eaLnBrk="0" hangingPunct="0">
              <a:spcBef>
                <a:spcPct val="30000"/>
              </a:spcBef>
              <a:defRPr sz="1200">
                <a:solidFill>
                  <a:schemeClr val="tx1"/>
                </a:solidFill>
                <a:latin typeface="Arial" charset="0"/>
              </a:defRPr>
            </a:lvl5pPr>
            <a:lvl6pPr marL="2514414" indent="-228583" eaLnBrk="0" fontAlgn="base" hangingPunct="0">
              <a:spcBef>
                <a:spcPct val="30000"/>
              </a:spcBef>
              <a:spcAft>
                <a:spcPct val="0"/>
              </a:spcAft>
              <a:defRPr sz="1200">
                <a:solidFill>
                  <a:schemeClr val="tx1"/>
                </a:solidFill>
                <a:latin typeface="Arial" charset="0"/>
              </a:defRPr>
            </a:lvl6pPr>
            <a:lvl7pPr marL="2971580" indent="-228583" eaLnBrk="0" fontAlgn="base" hangingPunct="0">
              <a:spcBef>
                <a:spcPct val="30000"/>
              </a:spcBef>
              <a:spcAft>
                <a:spcPct val="0"/>
              </a:spcAft>
              <a:defRPr sz="1200">
                <a:solidFill>
                  <a:schemeClr val="tx1"/>
                </a:solidFill>
                <a:latin typeface="Arial" charset="0"/>
              </a:defRPr>
            </a:lvl7pPr>
            <a:lvl8pPr marL="3428746" indent="-228583" eaLnBrk="0" fontAlgn="base" hangingPunct="0">
              <a:spcBef>
                <a:spcPct val="30000"/>
              </a:spcBef>
              <a:spcAft>
                <a:spcPct val="0"/>
              </a:spcAft>
              <a:defRPr sz="1200">
                <a:solidFill>
                  <a:schemeClr val="tx1"/>
                </a:solidFill>
                <a:latin typeface="Arial" charset="0"/>
              </a:defRPr>
            </a:lvl8pPr>
            <a:lvl9pPr marL="3885912" indent="-22858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7A9D348-9F4C-424C-B4C3-6C53F20158E8}" type="slidenum">
              <a:rPr lang="en-US" altLang="en-US" smtClean="0"/>
              <a:pPr eaLnBrk="1" hangingPunct="1">
                <a:spcBef>
                  <a:spcPct val="0"/>
                </a:spcBef>
              </a:pPr>
              <a:t>4</a:t>
            </a:fld>
            <a:endParaRPr lang="en-US" altLang="en-US"/>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96690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8FBD6A-DBB7-4837-A8CF-8C22D9A2E430}" type="slidenum">
              <a:rPr lang="en-US" altLang="en-US" smtClean="0"/>
              <a:pPr eaLnBrk="1" hangingPunct="1">
                <a:spcBef>
                  <a:spcPct val="0"/>
                </a:spcBef>
              </a:pPr>
              <a:t>5</a:t>
            </a:fld>
            <a:endParaRPr lang="en-US" altLang="en-US"/>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358818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500DC51-0AFB-40B8-B1D6-4A8987A2D5A8}" type="slidenum">
              <a:rPr lang="en-US" smtClean="0"/>
              <a:pPr/>
              <a:t>6</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023431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500DC51-0AFB-40B8-B1D6-4A8987A2D5A8}" type="slidenum">
              <a:rPr lang="en-US" smtClean="0"/>
              <a:pPr/>
              <a:t>7</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509913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500DC51-0AFB-40B8-B1D6-4A8987A2D5A8}" type="slidenum">
              <a:rPr lang="en-US" smtClean="0"/>
              <a:pPr/>
              <a:t>8</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998925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500DC51-0AFB-40B8-B1D6-4A8987A2D5A8}" type="slidenum">
              <a:rPr lang="en-US" smtClean="0"/>
              <a:pPr/>
              <a:t>9</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27230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175"/>
            <a:ext cx="9144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solidFill>
                <a:prstClr val="white"/>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t="33521" r="21358" b="28722"/>
          <a:stretch>
            <a:fillRect/>
          </a:stretch>
        </p:blipFill>
        <p:spPr bwMode="auto">
          <a:xfrm>
            <a:off x="1600200" y="5113338"/>
            <a:ext cx="7543800" cy="142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350" y="5113338"/>
            <a:ext cx="1466850" cy="1431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220" name="Rectangle 4"/>
          <p:cNvSpPr>
            <a:spLocks noGrp="1" noChangeArrowheads="1"/>
          </p:cNvSpPr>
          <p:nvPr>
            <p:ph type="ctrTitle"/>
          </p:nvPr>
        </p:nvSpPr>
        <p:spPr>
          <a:xfrm>
            <a:off x="685800" y="1143000"/>
            <a:ext cx="7772400" cy="1752600"/>
          </a:xfrm>
        </p:spPr>
        <p:txBody>
          <a:bodyPr tIns="45720" bIns="45720" anchor="ctr"/>
          <a:lstStyle>
            <a:lvl1pPr>
              <a:defRPr sz="3200">
                <a:solidFill>
                  <a:schemeClr val="bg1"/>
                </a:solidFill>
                <a:effectLst>
                  <a:outerShdw blurRad="38100" dist="38100" dir="2700000" algn="tl">
                    <a:srgbClr val="C0C0C0"/>
                  </a:outerShdw>
                </a:effectLst>
              </a:defRPr>
            </a:lvl1pPr>
          </a:lstStyle>
          <a:p>
            <a:pPr lvl="0"/>
            <a:r>
              <a:rPr lang="en-US" noProof="0"/>
              <a:t>Click to edit Master title style</a:t>
            </a:r>
          </a:p>
        </p:txBody>
      </p:sp>
      <p:sp>
        <p:nvSpPr>
          <p:cNvPr id="9221" name="Rectangle 5"/>
          <p:cNvSpPr>
            <a:spLocks noGrp="1" noChangeArrowheads="1"/>
          </p:cNvSpPr>
          <p:nvPr>
            <p:ph type="subTitle" idx="1"/>
          </p:nvPr>
        </p:nvSpPr>
        <p:spPr>
          <a:xfrm>
            <a:off x="1371600" y="3124200"/>
            <a:ext cx="6400800" cy="1527175"/>
          </a:xfrm>
        </p:spPr>
        <p:txBody>
          <a:bodyPr lIns="91440" rIns="91440"/>
          <a:lstStyle>
            <a:lvl1pPr marL="0" indent="0" algn="ctr">
              <a:buFontTx/>
              <a:buNone/>
              <a:defRPr sz="2400" b="0">
                <a:solidFill>
                  <a:schemeClr val="bg1"/>
                </a:solidFill>
              </a:defRPr>
            </a:lvl1pPr>
          </a:lstStyle>
          <a:p>
            <a:pPr lvl="0"/>
            <a:r>
              <a:rPr lang="en-US" noProof="0"/>
              <a:t>Click to edit Master subtitle style</a:t>
            </a:r>
          </a:p>
        </p:txBody>
      </p:sp>
      <p:sp>
        <p:nvSpPr>
          <p:cNvPr id="7" name="Rectangle 6"/>
          <p:cNvSpPr>
            <a:spLocks noGrp="1" noChangeArrowheads="1"/>
          </p:cNvSpPr>
          <p:nvPr>
            <p:ph type="dt" sz="half" idx="10"/>
          </p:nvPr>
        </p:nvSpPr>
        <p:spPr>
          <a:xfrm>
            <a:off x="3479800" y="6616700"/>
            <a:ext cx="2182813" cy="228600"/>
          </a:xfrm>
        </p:spPr>
        <p:txBody>
          <a:bodyPr tIns="45720" bIns="45720" anchor="t"/>
          <a:lstStyle>
            <a:lvl1pPr>
              <a:defRPr sz="1000">
                <a:solidFill>
                  <a:schemeClr val="bg1"/>
                </a:solidFill>
              </a:defRPr>
            </a:lvl1pPr>
          </a:lstStyle>
          <a:p>
            <a:pPr>
              <a:defRPr/>
            </a:pPr>
            <a:r>
              <a:rPr lang="en-US" dirty="0"/>
              <a:t>July 2016</a:t>
            </a:r>
          </a:p>
        </p:txBody>
      </p:sp>
    </p:spTree>
    <p:extLst>
      <p:ext uri="{BB962C8B-B14F-4D97-AF65-F5344CB8AC3E}">
        <p14:creationId xmlns:p14="http://schemas.microsoft.com/office/powerpoint/2010/main" val="4024209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6"/>
          <p:cNvSpPr>
            <a:spLocks noGrp="1" noChangeArrowheads="1"/>
          </p:cNvSpPr>
          <p:nvPr>
            <p:ph type="dt" sz="half" idx="10"/>
          </p:nvPr>
        </p:nvSpPr>
        <p:spPr>
          <a:ln/>
        </p:spPr>
        <p:txBody>
          <a:bodyPr/>
          <a:lstStyle>
            <a:lvl1pPr>
              <a:defRPr/>
            </a:lvl1pPr>
          </a:lstStyle>
          <a:p>
            <a:pPr>
              <a:defRPr/>
            </a:pPr>
            <a:r>
              <a:rPr lang="en-US" dirty="0"/>
              <a:t>July 2016</a:t>
            </a:r>
          </a:p>
        </p:txBody>
      </p:sp>
    </p:spTree>
    <p:extLst>
      <p:ext uri="{BB962C8B-B14F-4D97-AF65-F5344CB8AC3E}">
        <p14:creationId xmlns:p14="http://schemas.microsoft.com/office/powerpoint/2010/main" val="909946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dt" sz="half" idx="10"/>
          </p:nvPr>
        </p:nvSpPr>
        <p:spPr>
          <a:ln/>
        </p:spPr>
        <p:txBody>
          <a:bodyPr/>
          <a:lstStyle>
            <a:lvl1pPr>
              <a:defRPr/>
            </a:lvl1pPr>
          </a:lstStyle>
          <a:p>
            <a:pPr>
              <a:defRPr/>
            </a:pPr>
            <a:r>
              <a:rPr lang="en-US" dirty="0"/>
              <a:t>July 2016</a:t>
            </a:r>
          </a:p>
        </p:txBody>
      </p:sp>
    </p:spTree>
    <p:extLst>
      <p:ext uri="{BB962C8B-B14F-4D97-AF65-F5344CB8AC3E}">
        <p14:creationId xmlns:p14="http://schemas.microsoft.com/office/powerpoint/2010/main" val="2985196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lang="en-US" sz="1800"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6"/>
          <p:cNvSpPr>
            <a:spLocks noGrp="1" noChangeArrowheads="1"/>
          </p:cNvSpPr>
          <p:nvPr>
            <p:ph type="dt" sz="half" idx="10"/>
          </p:nvPr>
        </p:nvSpPr>
        <p:spPr>
          <a:ln/>
        </p:spPr>
        <p:txBody>
          <a:bodyPr/>
          <a:lstStyle>
            <a:lvl1pPr>
              <a:defRPr/>
            </a:lvl1pPr>
          </a:lstStyle>
          <a:p>
            <a:pPr>
              <a:defRPr/>
            </a:pPr>
            <a:r>
              <a:rPr lang="en-US" dirty="0"/>
              <a:t>July 2016</a:t>
            </a:r>
          </a:p>
        </p:txBody>
      </p:sp>
    </p:spTree>
    <p:extLst>
      <p:ext uri="{BB962C8B-B14F-4D97-AF65-F5344CB8AC3E}">
        <p14:creationId xmlns:p14="http://schemas.microsoft.com/office/powerpoint/2010/main" val="3816490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8"/>
          <p:cNvSpPr>
            <a:spLocks noGrp="1" noChangeArrowheads="1"/>
          </p:cNvSpPr>
          <p:nvPr>
            <p:ph type="dt" sz="half" idx="10"/>
          </p:nvPr>
        </p:nvSpPr>
        <p:spPr>
          <a:ln/>
        </p:spPr>
        <p:txBody>
          <a:bodyPr/>
          <a:lstStyle>
            <a:lvl1pPr>
              <a:defRPr/>
            </a:lvl1pPr>
          </a:lstStyle>
          <a:p>
            <a:pPr>
              <a:defRPr/>
            </a:pPr>
            <a:r>
              <a:rPr lang="en-US" dirty="0"/>
              <a:t>July 2016</a:t>
            </a:r>
          </a:p>
        </p:txBody>
      </p:sp>
    </p:spTree>
    <p:extLst>
      <p:ext uri="{BB962C8B-B14F-4D97-AF65-F5344CB8AC3E}">
        <p14:creationId xmlns:p14="http://schemas.microsoft.com/office/powerpoint/2010/main" val="114739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966200" cy="728930"/>
          </a:xfrm>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r>
              <a:rPr lang="en-US" dirty="0"/>
              <a:t>July 2016</a:t>
            </a:r>
          </a:p>
        </p:txBody>
      </p:sp>
    </p:spTree>
    <p:extLst>
      <p:ext uri="{BB962C8B-B14F-4D97-AF65-F5344CB8AC3E}">
        <p14:creationId xmlns:p14="http://schemas.microsoft.com/office/powerpoint/2010/main" val="1781299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 cy="955675"/>
          </a:xfrm>
          <a:prstGeom prst="rect">
            <a:avLst/>
          </a:prstGeom>
          <a:gradFill rotWithShape="1">
            <a:gsLst>
              <a:gs pos="0">
                <a:srgbClr val="003366"/>
              </a:gs>
              <a:gs pos="100000">
                <a:srgbClr val="FFFFF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27" name="Rectangle 3"/>
          <p:cNvSpPr>
            <a:spLocks noChangeArrowheads="1"/>
          </p:cNvSpPr>
          <p:nvPr/>
        </p:nvSpPr>
        <p:spPr bwMode="auto">
          <a:xfrm>
            <a:off x="0" y="0"/>
            <a:ext cx="9144000" cy="1600200"/>
          </a:xfrm>
          <a:prstGeom prst="rect">
            <a:avLst/>
          </a:prstGeom>
          <a:gradFill rotWithShape="1">
            <a:gsLst>
              <a:gs pos="0">
                <a:srgbClr val="003366"/>
              </a:gs>
              <a:gs pos="100000">
                <a:srgbClr val="FFFFF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pic>
        <p:nvPicPr>
          <p:cNvPr id="1028" name="Picture 2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100" y="57150"/>
            <a:ext cx="785813"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5"/>
          <p:cNvSpPr>
            <a:spLocks noGrp="1" noChangeArrowheads="1"/>
          </p:cNvSpPr>
          <p:nvPr>
            <p:ph type="title"/>
          </p:nvPr>
        </p:nvSpPr>
        <p:spPr bwMode="auto">
          <a:xfrm>
            <a:off x="76200" y="704850"/>
            <a:ext cx="8966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b" anchorCtr="0" compatLnSpc="1">
            <a:prstTxWarp prst="textNoShape">
              <a:avLst/>
            </a:prstTxWarp>
          </a:bodyPr>
          <a:lstStyle/>
          <a:p>
            <a:pPr lvl="0"/>
            <a:r>
              <a:rPr lang="en-US" altLang="en-US"/>
              <a:t>Click to edit Master title style</a:t>
            </a:r>
          </a:p>
        </p:txBody>
      </p:sp>
      <p:sp>
        <p:nvSpPr>
          <p:cNvPr id="1030" name="Rectangle 6"/>
          <p:cNvSpPr>
            <a:spLocks noGrp="1" noChangeArrowheads="1"/>
          </p:cNvSpPr>
          <p:nvPr>
            <p:ph type="body" idx="1"/>
          </p:nvPr>
        </p:nvSpPr>
        <p:spPr bwMode="auto">
          <a:xfrm>
            <a:off x="76200" y="1828800"/>
            <a:ext cx="8966200" cy="458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45720" rIns="13716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Line 8"/>
          <p:cNvSpPr>
            <a:spLocks noChangeShapeType="1"/>
          </p:cNvSpPr>
          <p:nvPr/>
        </p:nvSpPr>
        <p:spPr bwMode="auto">
          <a:xfrm>
            <a:off x="0" y="0"/>
            <a:ext cx="91440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2" name="Text Box 9"/>
          <p:cNvSpPr txBox="1">
            <a:spLocks noChangeArrowheads="1"/>
          </p:cNvSpPr>
          <p:nvPr/>
        </p:nvSpPr>
        <p:spPr bwMode="auto">
          <a:xfrm>
            <a:off x="901700" y="311150"/>
            <a:ext cx="370840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50000"/>
              </a:lnSpc>
              <a:defRPr/>
            </a:pPr>
            <a:r>
              <a:rPr lang="en-US" sz="1000" b="1" i="1">
                <a:solidFill>
                  <a:srgbClr val="FFFFFF"/>
                </a:solidFill>
              </a:rPr>
              <a:t>Serving Those Who Serve Our Country</a:t>
            </a:r>
          </a:p>
        </p:txBody>
      </p:sp>
      <p:sp>
        <p:nvSpPr>
          <p:cNvPr id="1033" name="Rectangle 10"/>
          <p:cNvSpPr>
            <a:spLocks noChangeArrowheads="1"/>
          </p:cNvSpPr>
          <p:nvPr/>
        </p:nvSpPr>
        <p:spPr bwMode="auto">
          <a:xfrm>
            <a:off x="8770938" y="363538"/>
            <a:ext cx="369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18288" tIns="0" rIns="18288"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fld id="{2AE5283D-F368-4ED3-905B-909D27D54A18}" type="slidenum">
              <a:rPr lang="en-US" altLang="en-US" sz="1000" b="1" i="1" smtClean="0">
                <a:solidFill>
                  <a:schemeClr val="bg1"/>
                </a:solidFill>
              </a:rPr>
              <a:pPr algn="ctr">
                <a:defRPr/>
              </a:pPr>
              <a:t>‹#›</a:t>
            </a:fld>
            <a:endParaRPr lang="en-US" altLang="en-US" sz="1000" b="1" i="1">
              <a:solidFill>
                <a:schemeClr val="bg1"/>
              </a:solidFill>
            </a:endParaRPr>
          </a:p>
        </p:txBody>
      </p:sp>
      <p:sp>
        <p:nvSpPr>
          <p:cNvPr id="1035" name="Rectangle 15"/>
          <p:cNvSpPr>
            <a:spLocks noChangeArrowheads="1"/>
          </p:cNvSpPr>
          <p:nvPr userDrawn="1"/>
        </p:nvSpPr>
        <p:spPr bwMode="auto">
          <a:xfrm>
            <a:off x="0" y="6705600"/>
            <a:ext cx="9144000" cy="152400"/>
          </a:xfrm>
          <a:prstGeom prst="rect">
            <a:avLst/>
          </a:prstGeom>
          <a:solidFill>
            <a:srgbClr val="000066"/>
          </a:solidFill>
          <a:ln w="9525">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8208" name="Rectangle 16"/>
          <p:cNvSpPr>
            <a:spLocks noGrp="1" noChangeArrowheads="1"/>
          </p:cNvSpPr>
          <p:nvPr>
            <p:ph type="dt" sz="half" idx="2"/>
          </p:nvPr>
        </p:nvSpPr>
        <p:spPr bwMode="auto">
          <a:xfrm>
            <a:off x="3810000" y="6724650"/>
            <a:ext cx="1524000"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18288" numCol="1" anchor="b" anchorCtr="0" compatLnSpc="1">
            <a:prstTxWarp prst="textNoShape">
              <a:avLst/>
            </a:prstTxWarp>
          </a:bodyPr>
          <a:lstStyle>
            <a:lvl1pPr algn="ctr">
              <a:defRPr sz="800" i="1">
                <a:solidFill>
                  <a:srgbClr val="FFFFFF"/>
                </a:solidFill>
              </a:defRPr>
            </a:lvl1pPr>
          </a:lstStyle>
          <a:p>
            <a:pPr>
              <a:defRPr/>
            </a:pPr>
            <a:r>
              <a:rPr lang="en-US" dirty="0"/>
              <a:t>July 2016</a:t>
            </a:r>
          </a:p>
        </p:txBody>
      </p:sp>
      <p:sp>
        <p:nvSpPr>
          <p:cNvPr id="1037" name="Line 17"/>
          <p:cNvSpPr>
            <a:spLocks noChangeShapeType="1"/>
          </p:cNvSpPr>
          <p:nvPr userDrawn="1"/>
        </p:nvSpPr>
        <p:spPr bwMode="auto">
          <a:xfrm>
            <a:off x="0" y="670560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207" r:id="rId1"/>
    <p:sldLayoutId id="2147484204" r:id="rId2"/>
    <p:sldLayoutId id="2147484205" r:id="rId3"/>
    <p:sldLayoutId id="2147484206" r:id="rId4"/>
    <p:sldLayoutId id="2147484208" r:id="rId5"/>
    <p:sldLayoutId id="2147484209" r:id="rId6"/>
  </p:sldLayoutIdLst>
  <p:hf sldNum="0" hdr="0" ftr="0"/>
  <p:txStyles>
    <p:titleStyle>
      <a:lvl1pPr algn="ctr" rtl="0" eaLnBrk="0" fontAlgn="base" hangingPunct="0">
        <a:spcBef>
          <a:spcPct val="0"/>
        </a:spcBef>
        <a:spcAft>
          <a:spcPct val="0"/>
        </a:spcAft>
        <a:defRPr sz="2600" b="1">
          <a:solidFill>
            <a:srgbClr val="000066"/>
          </a:solidFill>
          <a:latin typeface="+mj-lt"/>
          <a:ea typeface="+mj-ea"/>
          <a:cs typeface="+mj-cs"/>
        </a:defRPr>
      </a:lvl1pPr>
      <a:lvl2pPr algn="ctr" rtl="0" eaLnBrk="0" fontAlgn="base" hangingPunct="0">
        <a:spcBef>
          <a:spcPct val="0"/>
        </a:spcBef>
        <a:spcAft>
          <a:spcPct val="0"/>
        </a:spcAft>
        <a:defRPr sz="2600" b="1">
          <a:solidFill>
            <a:srgbClr val="000066"/>
          </a:solidFill>
          <a:latin typeface="Arial" charset="0"/>
        </a:defRPr>
      </a:lvl2pPr>
      <a:lvl3pPr algn="ctr" rtl="0" eaLnBrk="0" fontAlgn="base" hangingPunct="0">
        <a:spcBef>
          <a:spcPct val="0"/>
        </a:spcBef>
        <a:spcAft>
          <a:spcPct val="0"/>
        </a:spcAft>
        <a:defRPr sz="2600" b="1">
          <a:solidFill>
            <a:srgbClr val="000066"/>
          </a:solidFill>
          <a:latin typeface="Arial" charset="0"/>
        </a:defRPr>
      </a:lvl3pPr>
      <a:lvl4pPr algn="ctr" rtl="0" eaLnBrk="0" fontAlgn="base" hangingPunct="0">
        <a:spcBef>
          <a:spcPct val="0"/>
        </a:spcBef>
        <a:spcAft>
          <a:spcPct val="0"/>
        </a:spcAft>
        <a:defRPr sz="2600" b="1">
          <a:solidFill>
            <a:srgbClr val="000066"/>
          </a:solidFill>
          <a:latin typeface="Arial" charset="0"/>
        </a:defRPr>
      </a:lvl4pPr>
      <a:lvl5pPr algn="ctr" rtl="0" eaLnBrk="0" fontAlgn="base" hangingPunct="0">
        <a:spcBef>
          <a:spcPct val="0"/>
        </a:spcBef>
        <a:spcAft>
          <a:spcPct val="0"/>
        </a:spcAft>
        <a:defRPr sz="2600" b="1">
          <a:solidFill>
            <a:srgbClr val="000066"/>
          </a:solidFill>
          <a:latin typeface="Arial" charset="0"/>
        </a:defRPr>
      </a:lvl5pPr>
      <a:lvl6pPr marL="457200" algn="ctr" rtl="0" fontAlgn="base">
        <a:spcBef>
          <a:spcPct val="0"/>
        </a:spcBef>
        <a:spcAft>
          <a:spcPct val="0"/>
        </a:spcAft>
        <a:defRPr sz="2600" b="1">
          <a:solidFill>
            <a:srgbClr val="000066"/>
          </a:solidFill>
          <a:latin typeface="Arial" charset="0"/>
        </a:defRPr>
      </a:lvl6pPr>
      <a:lvl7pPr marL="914400" algn="ctr" rtl="0" fontAlgn="base">
        <a:spcBef>
          <a:spcPct val="0"/>
        </a:spcBef>
        <a:spcAft>
          <a:spcPct val="0"/>
        </a:spcAft>
        <a:defRPr sz="2600" b="1">
          <a:solidFill>
            <a:srgbClr val="000066"/>
          </a:solidFill>
          <a:latin typeface="Arial" charset="0"/>
        </a:defRPr>
      </a:lvl7pPr>
      <a:lvl8pPr marL="1371600" algn="ctr" rtl="0" fontAlgn="base">
        <a:spcBef>
          <a:spcPct val="0"/>
        </a:spcBef>
        <a:spcAft>
          <a:spcPct val="0"/>
        </a:spcAft>
        <a:defRPr sz="2600" b="1">
          <a:solidFill>
            <a:srgbClr val="000066"/>
          </a:solidFill>
          <a:latin typeface="Arial" charset="0"/>
        </a:defRPr>
      </a:lvl8pPr>
      <a:lvl9pPr marL="1828800" algn="ctr" rtl="0" fontAlgn="base">
        <a:spcBef>
          <a:spcPct val="0"/>
        </a:spcBef>
        <a:spcAft>
          <a:spcPct val="0"/>
        </a:spcAft>
        <a:defRPr sz="2600" b="1">
          <a:solidFill>
            <a:srgbClr val="000066"/>
          </a:solidFill>
          <a:latin typeface="Arial" charset="0"/>
        </a:defRPr>
      </a:lvl9pPr>
    </p:titleStyle>
    <p:bodyStyle>
      <a:lvl1pPr marL="177800" indent="-177800" algn="l" rtl="0" eaLnBrk="0" fontAlgn="base" hangingPunct="0">
        <a:spcBef>
          <a:spcPct val="20000"/>
        </a:spcBef>
        <a:spcAft>
          <a:spcPct val="0"/>
        </a:spcAft>
        <a:buClr>
          <a:srgbClr val="FF0000"/>
        </a:buClr>
        <a:buSzPct val="120000"/>
        <a:buChar char="•"/>
        <a:defRPr lang="en-US" b="1" dirty="0">
          <a:solidFill>
            <a:srgbClr val="000066"/>
          </a:solidFill>
          <a:latin typeface="+mn-lt"/>
          <a:ea typeface="+mn-ea"/>
          <a:cs typeface="+mn-cs"/>
        </a:defRPr>
      </a:lvl1pPr>
      <a:lvl2pPr marL="457200" indent="-165100" algn="l" rtl="0" eaLnBrk="0" fontAlgn="base" hangingPunct="0">
        <a:spcBef>
          <a:spcPct val="20000"/>
        </a:spcBef>
        <a:spcAft>
          <a:spcPct val="0"/>
        </a:spcAft>
        <a:buClr>
          <a:srgbClr val="FF0000"/>
        </a:buClr>
        <a:buSzPct val="120000"/>
        <a:buFont typeface="Arial" charset="0"/>
        <a:buChar char="–"/>
        <a:defRPr lang="en-US" sz="1400" dirty="0">
          <a:solidFill>
            <a:schemeClr val="tx1"/>
          </a:solidFill>
          <a:latin typeface="+mn-lt"/>
        </a:defRPr>
      </a:lvl2pPr>
      <a:lvl3pPr marL="749300" indent="-177800" algn="l" rtl="0" eaLnBrk="0" fontAlgn="base" hangingPunct="0">
        <a:spcBef>
          <a:spcPct val="20000"/>
        </a:spcBef>
        <a:spcAft>
          <a:spcPct val="0"/>
        </a:spcAft>
        <a:buClr>
          <a:srgbClr val="FF0000"/>
        </a:buClr>
        <a:buSzPct val="120000"/>
        <a:buFont typeface="Arial" charset="0"/>
        <a:buChar char="–"/>
        <a:defRPr lang="en-US" sz="1200" dirty="0">
          <a:solidFill>
            <a:schemeClr val="tx1"/>
          </a:solidFill>
          <a:latin typeface="+mn-lt"/>
        </a:defRPr>
      </a:lvl3pPr>
      <a:lvl4pPr marL="1028700" indent="-165100" algn="l" rtl="0" eaLnBrk="0" fontAlgn="base" hangingPunct="0">
        <a:spcBef>
          <a:spcPct val="20000"/>
        </a:spcBef>
        <a:spcAft>
          <a:spcPct val="0"/>
        </a:spcAft>
        <a:buClr>
          <a:srgbClr val="FF0000"/>
        </a:buClr>
        <a:buSzPct val="120000"/>
        <a:buFont typeface="Arial" charset="0"/>
        <a:buChar char="–"/>
        <a:defRPr lang="en-US" sz="1200" dirty="0">
          <a:solidFill>
            <a:schemeClr val="tx1"/>
          </a:solidFill>
          <a:latin typeface="+mn-lt"/>
        </a:defRPr>
      </a:lvl4pPr>
      <a:lvl5pPr marL="1320800" indent="-177800" algn="l" rtl="0" eaLnBrk="0" fontAlgn="base" hangingPunct="0">
        <a:spcBef>
          <a:spcPct val="20000"/>
        </a:spcBef>
        <a:spcAft>
          <a:spcPct val="0"/>
        </a:spcAft>
        <a:buClr>
          <a:srgbClr val="FF0000"/>
        </a:buClr>
        <a:buSzPct val="120000"/>
        <a:buFont typeface="Arial" charset="0"/>
        <a:buChar char="–"/>
        <a:defRPr lang="en-US" sz="1200" dirty="0">
          <a:solidFill>
            <a:schemeClr val="tx1"/>
          </a:solidFill>
          <a:latin typeface="+mn-lt"/>
        </a:defRPr>
      </a:lvl5pPr>
      <a:lvl6pPr marL="1778000" indent="-177800" algn="l" rtl="0" fontAlgn="base">
        <a:spcBef>
          <a:spcPct val="20000"/>
        </a:spcBef>
        <a:spcAft>
          <a:spcPct val="0"/>
        </a:spcAft>
        <a:buClr>
          <a:srgbClr val="FF0000"/>
        </a:buClr>
        <a:buSzPct val="120000"/>
        <a:buFont typeface="Arial" charset="0"/>
        <a:buChar char="–"/>
        <a:defRPr sz="1200">
          <a:solidFill>
            <a:schemeClr val="tx1"/>
          </a:solidFill>
          <a:latin typeface="+mn-lt"/>
        </a:defRPr>
      </a:lvl6pPr>
      <a:lvl7pPr marL="2235200" indent="-177800" algn="l" rtl="0" fontAlgn="base">
        <a:spcBef>
          <a:spcPct val="20000"/>
        </a:spcBef>
        <a:spcAft>
          <a:spcPct val="0"/>
        </a:spcAft>
        <a:buClr>
          <a:srgbClr val="FF0000"/>
        </a:buClr>
        <a:buSzPct val="120000"/>
        <a:buFont typeface="Arial" charset="0"/>
        <a:buChar char="–"/>
        <a:defRPr sz="1200">
          <a:solidFill>
            <a:schemeClr val="tx1"/>
          </a:solidFill>
          <a:latin typeface="+mn-lt"/>
        </a:defRPr>
      </a:lvl7pPr>
      <a:lvl8pPr marL="2692400" indent="-177800" algn="l" rtl="0" fontAlgn="base">
        <a:spcBef>
          <a:spcPct val="20000"/>
        </a:spcBef>
        <a:spcAft>
          <a:spcPct val="0"/>
        </a:spcAft>
        <a:buClr>
          <a:srgbClr val="FF0000"/>
        </a:buClr>
        <a:buSzPct val="120000"/>
        <a:buFont typeface="Arial" charset="0"/>
        <a:buChar char="–"/>
        <a:defRPr sz="1200">
          <a:solidFill>
            <a:schemeClr val="tx1"/>
          </a:solidFill>
          <a:latin typeface="+mn-lt"/>
        </a:defRPr>
      </a:lvl8pPr>
      <a:lvl9pPr marL="3149600" indent="-177800" algn="l" rtl="0" fontAlgn="base">
        <a:spcBef>
          <a:spcPct val="20000"/>
        </a:spcBef>
        <a:spcAft>
          <a:spcPct val="0"/>
        </a:spcAft>
        <a:buClr>
          <a:srgbClr val="FF0000"/>
        </a:buClr>
        <a:buSzPct val="120000"/>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12.emf"/><Relationship Id="rId5" Type="http://schemas.openxmlformats.org/officeDocument/2006/relationships/oleObject" Target="../embeddings/Microsoft_Word_97_-_2003_Document3.doc"/><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4.emf"/><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9.emf"/><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2.png"/><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image" Target="../media/image23.emf"/><Relationship Id="rId5" Type="http://schemas.openxmlformats.org/officeDocument/2006/relationships/oleObject" Target="../embeddings/Microsoft_Word_97_-_2003_Document4.doc"/><Relationship Id="rId4"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5.emf"/><Relationship Id="rId4" Type="http://schemas.openxmlformats.org/officeDocument/2006/relationships/image" Target="../media/image24.emf"/></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chart" Target="../charts/chart9.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chart" Target="../charts/chart10.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2.png"/><Relationship Id="rId2" Type="http://schemas.openxmlformats.org/officeDocument/2006/relationships/slideLayout" Target="../slideLayouts/slideLayout3.xml"/><Relationship Id="rId1" Type="http://schemas.openxmlformats.org/officeDocument/2006/relationships/vmlDrawing" Target="../drawings/vmlDrawing7.v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image" Target="../media/image33.emf"/><Relationship Id="rId5" Type="http://schemas.openxmlformats.org/officeDocument/2006/relationships/oleObject" Target="../embeddings/Microsoft_Word_97_-_2003_Document5.doc"/><Relationship Id="rId4" Type="http://schemas.openxmlformats.org/officeDocument/2006/relationships/oleObject" Target="../embeddings/oleObject8.bin"/></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35.emf"/><Relationship Id="rId4" Type="http://schemas.openxmlformats.org/officeDocument/2006/relationships/image" Target="../media/image34.emf"/></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37.emf"/><Relationship Id="rId4" Type="http://schemas.openxmlformats.org/officeDocument/2006/relationships/image" Target="../media/image36.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40.png"/><Relationship Id="rId2" Type="http://schemas.openxmlformats.org/officeDocument/2006/relationships/slideLayout" Target="../slideLayouts/slideLayout3.xml"/><Relationship Id="rId1" Type="http://schemas.openxmlformats.org/officeDocument/2006/relationships/vmlDrawing" Target="../drawings/vmlDrawing9.v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oleObject" Target="../embeddings/oleObject9.bin"/></Relationships>
</file>

<file path=ppt/slides/_rels/slide2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25.xml"/><Relationship Id="rId7" Type="http://schemas.openxmlformats.org/officeDocument/2006/relationships/image" Target="../media/image42.png"/><Relationship Id="rId2" Type="http://schemas.openxmlformats.org/officeDocument/2006/relationships/slideLayout" Target="../slideLayouts/slideLayout3.xml"/><Relationship Id="rId1" Type="http://schemas.openxmlformats.org/officeDocument/2006/relationships/vmlDrawing" Target="../drawings/vmlDrawing10.vml"/><Relationship Id="rId6" Type="http://schemas.openxmlformats.org/officeDocument/2006/relationships/oleObject" Target="../embeddings/oleObject11.bin"/><Relationship Id="rId5" Type="http://schemas.openxmlformats.org/officeDocument/2006/relationships/image" Target="../media/image41.png"/><Relationship Id="rId4" Type="http://schemas.openxmlformats.org/officeDocument/2006/relationships/oleObject" Target="../embeddings/oleObject10.bin"/><Relationship Id="rId9"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vmlDrawing" Target="../drawings/vmlDrawing11.vml"/><Relationship Id="rId6" Type="http://schemas.openxmlformats.org/officeDocument/2006/relationships/image" Target="../media/image45.emf"/><Relationship Id="rId5" Type="http://schemas.openxmlformats.org/officeDocument/2006/relationships/oleObject" Target="../embeddings/Microsoft_Word_97_-_2003_Document6.doc"/><Relationship Id="rId4" Type="http://schemas.openxmlformats.org/officeDocument/2006/relationships/oleObject" Target="../embeddings/oleObject12.bin"/></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46.e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vmlDrawing" Target="../drawings/vmlDrawing12.v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oleObject" Target="../embeddings/oleObject13.bin"/></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49.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vmlDrawing" Target="../drawings/vmlDrawing13.v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oleObject" Target="../embeddings/oleObject14.bin"/></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53.emf"/><Relationship Id="rId4" Type="http://schemas.openxmlformats.org/officeDocument/2006/relationships/image" Target="../media/image52.emf"/></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55.emf"/><Relationship Id="rId4" Type="http://schemas.openxmlformats.org/officeDocument/2006/relationships/image" Target="../media/image54.e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58.png"/><Relationship Id="rId2" Type="http://schemas.openxmlformats.org/officeDocument/2006/relationships/slideLayout" Target="../slideLayouts/slideLayout3.xml"/><Relationship Id="rId1" Type="http://schemas.openxmlformats.org/officeDocument/2006/relationships/vmlDrawing" Target="../drawings/vmlDrawing14.v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oleObject" Target="../embeddings/oleObject15.bin"/></Relationships>
</file>

<file path=ppt/slides/_rels/slide3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59.em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61.png"/><Relationship Id="rId2" Type="http://schemas.openxmlformats.org/officeDocument/2006/relationships/slideLayout" Target="../slideLayouts/slideLayout3.xml"/><Relationship Id="rId1" Type="http://schemas.openxmlformats.org/officeDocument/2006/relationships/vmlDrawing" Target="../drawings/vmlDrawing15.vml"/><Relationship Id="rId6" Type="http://schemas.openxmlformats.org/officeDocument/2006/relationships/oleObject" Target="../embeddings/oleObject17.bin"/><Relationship Id="rId5" Type="http://schemas.openxmlformats.org/officeDocument/2006/relationships/image" Target="../media/image60.png"/><Relationship Id="rId4" Type="http://schemas.openxmlformats.org/officeDocument/2006/relationships/oleObject" Target="../embeddings/oleObject16.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vmlDrawing" Target="../drawings/vmlDrawing16.v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oleObject" Target="../embeddings/oleObject18.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vmlDrawing" Target="../drawings/vmlDrawing17.vml"/><Relationship Id="rId6" Type="http://schemas.openxmlformats.org/officeDocument/2006/relationships/image" Target="../media/image64.emf"/><Relationship Id="rId5" Type="http://schemas.openxmlformats.org/officeDocument/2006/relationships/oleObject" Target="../embeddings/Microsoft_Word_97_-_2003_Document7.doc"/><Relationship Id="rId4" Type="http://schemas.openxmlformats.org/officeDocument/2006/relationships/oleObject" Target="../embeddings/oleObject19.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Microsoft_Word_97_-_2003_Document2.doc"/><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7.emf"/><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0.emf"/><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00"/>
            <a:ext cx="8839200" cy="2971800"/>
          </a:xfrm>
        </p:spPr>
        <p:txBody>
          <a:bodyPr/>
          <a:lstStyle/>
          <a:p>
            <a:pPr eaLnBrk="1" hangingPunct="1">
              <a:defRPr/>
            </a:pPr>
            <a:r>
              <a:rPr lang="en-US" dirty="0"/>
              <a:t/>
            </a:r>
            <a:br>
              <a:rPr lang="en-US" dirty="0"/>
            </a:br>
            <a:r>
              <a:rPr lang="en-US" altLang="en-US" dirty="0"/>
              <a:t>Active Duty Spouses and Active Duty Members:  Spouse Employment, Satisfaction, Financial Health, Relationships, &amp; Deployments</a:t>
            </a:r>
            <a:r>
              <a:rPr lang="en-US" dirty="0"/>
              <a:t/>
            </a:r>
            <a:br>
              <a:rPr lang="en-US" dirty="0"/>
            </a:br>
            <a:r>
              <a:rPr lang="en-US" dirty="0"/>
              <a:t/>
            </a:r>
            <a:br>
              <a:rPr lang="en-US" dirty="0"/>
            </a:br>
            <a:r>
              <a:rPr lang="en-US" sz="2200" dirty="0"/>
              <a:t>Results from 2015 Survey of Active Duty Spouses </a:t>
            </a:r>
            <a:br>
              <a:rPr lang="en-US" sz="2200" dirty="0"/>
            </a:br>
            <a:r>
              <a:rPr lang="en-US" sz="2200" dirty="0"/>
              <a:t>&amp; 2013-2014 Status of Forces Surveys of Active Duty Members </a:t>
            </a:r>
            <a:r>
              <a:rPr lang="en-US" dirty="0"/>
              <a:t/>
            </a:r>
            <a:br>
              <a:rPr lang="en-US" dirty="0"/>
            </a:br>
            <a:r>
              <a:rPr lang="en-US" dirty="0"/>
              <a:t/>
            </a:r>
            <a:br>
              <a:rPr lang="en-US" dirty="0"/>
            </a:br>
            <a:endParaRPr lang="en-US" dirty="0"/>
          </a:p>
        </p:txBody>
      </p:sp>
      <p:sp>
        <p:nvSpPr>
          <p:cNvPr id="3075" name="Subtitle 2"/>
          <p:cNvSpPr>
            <a:spLocks noGrp="1"/>
          </p:cNvSpPr>
          <p:nvPr>
            <p:ph type="subTitle" idx="1"/>
          </p:nvPr>
        </p:nvSpPr>
        <p:spPr>
          <a:xfrm>
            <a:off x="457200" y="4038600"/>
            <a:ext cx="8229600" cy="1524000"/>
          </a:xfrm>
        </p:spPr>
        <p:txBody>
          <a:bodyPr/>
          <a:lstStyle/>
          <a:p>
            <a:pPr eaLnBrk="1" hangingPunct="1"/>
            <a:r>
              <a:rPr lang="en-US" altLang="en-US" sz="1800" dirty="0" err="1"/>
              <a:t>Malikah</a:t>
            </a:r>
            <a:r>
              <a:rPr lang="en-US" altLang="en-US" sz="1800" dirty="0"/>
              <a:t> </a:t>
            </a:r>
            <a:r>
              <a:rPr lang="en-US" altLang="en-US" sz="1800" dirty="0" err="1"/>
              <a:t>Dorvil</a:t>
            </a:r>
            <a:r>
              <a:rPr lang="en-US" altLang="en-US" sz="1800" dirty="0"/>
              <a:t> &amp; </a:t>
            </a:r>
            <a:r>
              <a:rPr altLang="en-US" sz="1800" dirty="0"/>
              <a:t>Kimberly Williams</a:t>
            </a:r>
          </a:p>
          <a:p>
            <a:pPr eaLnBrk="1" hangingPunct="1"/>
            <a:r>
              <a:rPr altLang="en-US" sz="1800" dirty="0"/>
              <a:t>Defense Manpower Data Center (DMDC)</a:t>
            </a:r>
          </a:p>
          <a:p>
            <a:pPr eaLnBrk="1" hangingPunct="1"/>
            <a:r>
              <a:rPr altLang="en-US" sz="1800" dirty="0"/>
              <a:t>Defense Research, Surveys, and Statistics Center (RSSC)</a:t>
            </a:r>
            <a:endParaRPr altLang="en-US" dirty="0"/>
          </a:p>
        </p:txBody>
      </p:sp>
      <p:sp>
        <p:nvSpPr>
          <p:cNvPr id="4" name="Date Placeholder 1"/>
          <p:cNvSpPr>
            <a:spLocks noGrp="1"/>
          </p:cNvSpPr>
          <p:nvPr>
            <p:ph type="dt" sz="quarter" idx="10"/>
          </p:nvPr>
        </p:nvSpPr>
        <p:spPr>
          <a:xfrm>
            <a:off x="3810000" y="6553200"/>
            <a:ext cx="1524000" cy="139700"/>
          </a:xfrm>
          <a:noFill/>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eaLnBrk="1" hangingPunct="1">
              <a:spcBef>
                <a:spcPct val="0"/>
              </a:spcBef>
              <a:buClrTx/>
              <a:buSzTx/>
              <a:buFontTx/>
              <a:buNone/>
            </a:pPr>
            <a:r>
              <a:rPr lang="en-US" altLang="en-US" sz="1200" b="0" dirty="0">
                <a:solidFill>
                  <a:srgbClr val="FFFFFF"/>
                </a:solidFill>
              </a:rPr>
              <a:t>July 2016</a:t>
            </a:r>
          </a:p>
        </p:txBody>
      </p:sp>
    </p:spTree>
    <p:extLst>
      <p:ext uri="{BB962C8B-B14F-4D97-AF65-F5344CB8AC3E}">
        <p14:creationId xmlns:p14="http://schemas.microsoft.com/office/powerpoint/2010/main" val="210662051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dirty="0"/>
              <a:t>July 2016</a:t>
            </a:r>
          </a:p>
        </p:txBody>
      </p:sp>
      <p:sp>
        <p:nvSpPr>
          <p:cNvPr id="2052" name="TitleBox"/>
          <p:cNvSpPr txBox="1">
            <a:spLocks noChangeArrowheads="1"/>
          </p:cNvSpPr>
          <p:nvPr/>
        </p:nvSpPr>
        <p:spPr bwMode="auto">
          <a:xfrm>
            <a:off x="0" y="457200"/>
            <a:ext cx="9144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t" anchorCtr="0">
            <a:spAutoFit/>
          </a:bodyPr>
          <a:lstStyle/>
          <a:p>
            <a:pPr algn="ctr"/>
            <a:r>
              <a:rPr lang="en-US" sz="2000" b="1" dirty="0">
                <a:solidFill>
                  <a:srgbClr val="000066"/>
                </a:solidFill>
              </a:rPr>
              <a:t>Time Taken To Find Employment After Last Permanent Change </a:t>
            </a:r>
            <a:br>
              <a:rPr lang="en-US" sz="2000" b="1" dirty="0">
                <a:solidFill>
                  <a:srgbClr val="000066"/>
                </a:solidFill>
              </a:rPr>
            </a:br>
            <a:r>
              <a:rPr lang="en-US" sz="2000" b="1" dirty="0">
                <a:solidFill>
                  <a:srgbClr val="000066"/>
                </a:solidFill>
              </a:rPr>
              <a:t>of Station (PCS) Move</a:t>
            </a:r>
          </a:p>
          <a:p>
            <a:pPr algn="ctr"/>
            <a:r>
              <a:rPr lang="en-US" sz="1400" b="1" dirty="0">
                <a:solidFill>
                  <a:srgbClr val="000066"/>
                </a:solidFill>
              </a:rPr>
              <a:t>Percent of </a:t>
            </a:r>
            <a:r>
              <a:rPr lang="en-US" sz="1400" b="1" u="sng" dirty="0">
                <a:solidFill>
                  <a:srgbClr val="000066"/>
                </a:solidFill>
              </a:rPr>
              <a:t>Active Duty Spouses</a:t>
            </a:r>
            <a:r>
              <a:rPr lang="en-US" sz="1400" b="1" dirty="0">
                <a:solidFill>
                  <a:srgbClr val="000066"/>
                </a:solidFill>
              </a:rPr>
              <a:t> Who Experienced a PCS Move</a:t>
            </a:r>
          </a:p>
        </p:txBody>
      </p:sp>
      <p:sp>
        <p:nvSpPr>
          <p:cNvPr id="4" name="Qst_Reference"/>
          <p:cNvSpPr txBox="1">
            <a:spLocks noChangeArrowheads="1"/>
          </p:cNvSpPr>
          <p:nvPr/>
        </p:nvSpPr>
        <p:spPr bwMode="auto">
          <a:xfrm>
            <a:off x="0" y="6413500"/>
            <a:ext cx="317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dirty="0"/>
              <a:t>ADSS 2015 Q48</a:t>
            </a:r>
          </a:p>
        </p:txBody>
      </p:sp>
      <p:sp>
        <p:nvSpPr>
          <p:cNvPr id="5" name="SC_ME"/>
          <p:cNvSpPr txBox="1">
            <a:spLocks noChangeArrowheads="1"/>
          </p:cNvSpPr>
          <p:nvPr/>
        </p:nvSpPr>
        <p:spPr bwMode="auto">
          <a:xfrm>
            <a:off x="4495800" y="3505200"/>
            <a:ext cx="444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900" dirty="0"/>
              <a:t>MEs ±2%</a:t>
            </a:r>
          </a:p>
        </p:txBody>
      </p:sp>
      <p:graphicFrame>
        <p:nvGraphicFramePr>
          <p:cNvPr id="2" name="SChart"/>
          <p:cNvGraphicFramePr/>
          <p:nvPr>
            <p:extLst>
              <p:ext uri="{D42A27DB-BD31-4B8C-83A1-F6EECF244321}">
                <p14:modId xmlns:p14="http://schemas.microsoft.com/office/powerpoint/2010/main" val="4108444923"/>
              </p:ext>
            </p:extLst>
          </p:nvPr>
        </p:nvGraphicFramePr>
        <p:xfrm>
          <a:off x="247248" y="1404005"/>
          <a:ext cx="8686800" cy="256032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p:cNvSpPr txBox="1">
            <a:spLocks noChangeArrowheads="1"/>
          </p:cNvSpPr>
          <p:nvPr/>
        </p:nvSpPr>
        <p:spPr bwMode="auto">
          <a:xfrm>
            <a:off x="2324100" y="6019800"/>
            <a:ext cx="6616700" cy="492443"/>
          </a:xfrm>
          <a:prstGeom prst="rect">
            <a:avLst/>
          </a:prstGeom>
          <a:solidFill>
            <a:srgbClr val="0000CC"/>
          </a:solidFill>
          <a:ln>
            <a:noFill/>
          </a:ln>
          <a:scene3d>
            <a:camera prst="orthographicFront"/>
            <a:lightRig rig="threePt" dir="t"/>
          </a:scene3d>
          <a:sp3d>
            <a:bevelT/>
          </a:sp3d>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US" altLang="en-US" sz="1300" b="1" dirty="0">
                <a:solidFill>
                  <a:schemeClr val="bg1"/>
                </a:solidFill>
              </a:rPr>
              <a:t>In 2015, </a:t>
            </a:r>
            <a:r>
              <a:rPr lang="en-US" altLang="en-US" sz="1300" b="1" u="sng" dirty="0">
                <a:solidFill>
                  <a:schemeClr val="bg1"/>
                </a:solidFill>
              </a:rPr>
              <a:t>no</a:t>
            </a:r>
            <a:r>
              <a:rPr lang="en-US" altLang="en-US" sz="1300" b="1" dirty="0">
                <a:solidFill>
                  <a:schemeClr val="bg1"/>
                </a:solidFill>
              </a:rPr>
              <a:t> </a:t>
            </a:r>
            <a:r>
              <a:rPr lang="en-US" altLang="en-US" sz="1300" b="1" dirty="0" smtClean="0">
                <a:solidFill>
                  <a:schemeClr val="bg1"/>
                </a:solidFill>
              </a:rPr>
              <a:t>significant differences </a:t>
            </a:r>
            <a:r>
              <a:rPr lang="en-US" altLang="en-US" sz="1300" b="1" dirty="0">
                <a:solidFill>
                  <a:schemeClr val="bg1"/>
                </a:solidFill>
              </a:rPr>
              <a:t>for Service, paygrade, or employment status – </a:t>
            </a:r>
            <a:br>
              <a:rPr lang="en-US" altLang="en-US" sz="1300" b="1" dirty="0">
                <a:solidFill>
                  <a:schemeClr val="bg1"/>
                </a:solidFill>
              </a:rPr>
            </a:br>
            <a:r>
              <a:rPr lang="en-US" altLang="en-US" sz="1300" b="1" i="1" dirty="0">
                <a:solidFill>
                  <a:schemeClr val="bg1"/>
                </a:solidFill>
              </a:rPr>
              <a:t>4 months to less than 7 months </a:t>
            </a:r>
            <a:r>
              <a:rPr lang="en-US" altLang="en-US" sz="1300" b="1" dirty="0">
                <a:solidFill>
                  <a:schemeClr val="bg1"/>
                </a:solidFill>
              </a:rPr>
              <a:t>and</a:t>
            </a:r>
            <a:r>
              <a:rPr lang="en-US" altLang="en-US" sz="1300" b="1" i="1" dirty="0">
                <a:solidFill>
                  <a:schemeClr val="bg1"/>
                </a:solidFill>
              </a:rPr>
              <a:t> 7 months to less than 10 months</a:t>
            </a:r>
            <a:endParaRPr lang="en-US" altLang="en-US" sz="1300" b="1" dirty="0">
              <a:solidFill>
                <a:schemeClr val="bg1"/>
              </a:solidFill>
            </a:endParaRPr>
          </a:p>
        </p:txBody>
      </p:sp>
      <p:sp>
        <p:nvSpPr>
          <p:cNvPr id="8" name="SC_ME"/>
          <p:cNvSpPr txBox="1">
            <a:spLocks noChangeArrowheads="1"/>
          </p:cNvSpPr>
          <p:nvPr/>
        </p:nvSpPr>
        <p:spPr bwMode="auto">
          <a:xfrm>
            <a:off x="1676400" y="5441421"/>
            <a:ext cx="21336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700" dirty="0"/>
              <a:t>MEs ±1% to ±2%</a:t>
            </a:r>
          </a:p>
          <a:p>
            <a:pPr algn="r" eaLnBrk="1" hangingPunct="1"/>
            <a:endParaRPr lang="en-US" sz="700" dirty="0"/>
          </a:p>
        </p:txBody>
      </p:sp>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191000"/>
            <a:ext cx="2674937" cy="126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a:spLocks noChangeArrowheads="1"/>
          </p:cNvSpPr>
          <p:nvPr/>
        </p:nvSpPr>
        <p:spPr bwMode="auto">
          <a:xfrm>
            <a:off x="4419600" y="4114800"/>
            <a:ext cx="4114800" cy="290175"/>
          </a:xfrm>
          <a:prstGeom prst="rect">
            <a:avLst/>
          </a:prstGeom>
          <a:solidFill>
            <a:schemeClr val="bg1"/>
          </a:solidFill>
          <a:ln>
            <a:solidFill>
              <a:srgbClr val="000066"/>
            </a:solidFill>
          </a:ln>
          <a:scene3d>
            <a:camera prst="orthographicFront"/>
            <a:lightRig rig="threePt" dir="t"/>
          </a:scene3d>
          <a:sp3d>
            <a:bevelT/>
          </a:sp3d>
          <a:extLst/>
        </p:spPr>
        <p:txBody>
          <a:bodyPr wrap="square" anchor="ctr">
            <a:noAutofit/>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ctr" eaLnBrk="1" hangingPunct="1">
              <a:spcBef>
                <a:spcPct val="0"/>
              </a:spcBef>
              <a:buClrTx/>
              <a:buSzTx/>
              <a:buFontTx/>
              <a:buNone/>
            </a:pPr>
            <a:r>
              <a:rPr lang="en-US" altLang="en-US" sz="1400" dirty="0"/>
              <a:t>In 2015, </a:t>
            </a:r>
            <a:r>
              <a:rPr lang="en-US" altLang="en-US" sz="1400" u="sng" dirty="0"/>
              <a:t>higher</a:t>
            </a:r>
            <a:r>
              <a:rPr lang="en-US" altLang="en-US" sz="1400" dirty="0"/>
              <a:t> responses for…</a:t>
            </a:r>
          </a:p>
        </p:txBody>
      </p:sp>
      <p:sp>
        <p:nvSpPr>
          <p:cNvPr id="12" name="TextBox 9"/>
          <p:cNvSpPr txBox="1">
            <a:spLocks noChangeArrowheads="1"/>
          </p:cNvSpPr>
          <p:nvPr/>
        </p:nvSpPr>
        <p:spPr bwMode="auto">
          <a:xfrm>
            <a:off x="4419600" y="4419600"/>
            <a:ext cx="4114800" cy="457200"/>
          </a:xfrm>
          <a:prstGeom prst="rect">
            <a:avLst/>
          </a:prstGeom>
          <a:solidFill>
            <a:srgbClr val="0000CC"/>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ctr" eaLnBrk="1" hangingPunct="1">
              <a:spcBef>
                <a:spcPct val="0"/>
              </a:spcBef>
              <a:buClrTx/>
              <a:buSzTx/>
              <a:buFontTx/>
              <a:buNone/>
            </a:pPr>
            <a:r>
              <a:rPr lang="en-US" altLang="en-US" sz="1000" i="1" dirty="0">
                <a:solidFill>
                  <a:schemeClr val="bg1"/>
                </a:solidFill>
              </a:rPr>
              <a:t>Less than 1 month </a:t>
            </a:r>
            <a:r>
              <a:rPr lang="en-US" altLang="en-US" sz="1000" dirty="0">
                <a:solidFill>
                  <a:schemeClr val="bg1"/>
                </a:solidFill>
              </a:rPr>
              <a:t>– Navy (15%); O1-O3 (16%); Employed (13%)</a:t>
            </a:r>
            <a:endParaRPr lang="en-US" altLang="en-US" sz="1000" b="0" i="1" dirty="0">
              <a:solidFill>
                <a:schemeClr val="bg1"/>
              </a:solidFill>
            </a:endParaRPr>
          </a:p>
        </p:txBody>
      </p:sp>
      <p:sp>
        <p:nvSpPr>
          <p:cNvPr id="13" name="TextBox 9"/>
          <p:cNvSpPr txBox="1">
            <a:spLocks noChangeArrowheads="1"/>
          </p:cNvSpPr>
          <p:nvPr/>
        </p:nvSpPr>
        <p:spPr bwMode="auto">
          <a:xfrm>
            <a:off x="4419600" y="4876800"/>
            <a:ext cx="4114800" cy="457200"/>
          </a:xfrm>
          <a:prstGeom prst="rect">
            <a:avLst/>
          </a:prstGeom>
          <a:solidFill>
            <a:srgbClr val="0000CC"/>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ctr" eaLnBrk="1" hangingPunct="1">
              <a:spcBef>
                <a:spcPct val="0"/>
              </a:spcBef>
              <a:buClrTx/>
              <a:buSzTx/>
              <a:buFontTx/>
              <a:buNone/>
            </a:pPr>
            <a:r>
              <a:rPr lang="en-US" altLang="en-US" sz="1000" i="1" dirty="0">
                <a:solidFill>
                  <a:schemeClr val="bg1"/>
                </a:solidFill>
              </a:rPr>
              <a:t>1 month to less than 4 months </a:t>
            </a:r>
            <a:r>
              <a:rPr lang="en-US" altLang="en-US" sz="1000" dirty="0">
                <a:solidFill>
                  <a:schemeClr val="bg1"/>
                </a:solidFill>
              </a:rPr>
              <a:t>– Employed (30%)</a:t>
            </a:r>
            <a:endParaRPr lang="en-US" altLang="en-US" sz="1000" b="0" i="1" dirty="0">
              <a:solidFill>
                <a:schemeClr val="bg1"/>
              </a:solidFill>
            </a:endParaRPr>
          </a:p>
        </p:txBody>
      </p:sp>
      <p:sp>
        <p:nvSpPr>
          <p:cNvPr id="14" name="TextBox 9"/>
          <p:cNvSpPr txBox="1">
            <a:spLocks noChangeArrowheads="1"/>
          </p:cNvSpPr>
          <p:nvPr/>
        </p:nvSpPr>
        <p:spPr bwMode="auto">
          <a:xfrm>
            <a:off x="4424045" y="5334000"/>
            <a:ext cx="4110355" cy="457200"/>
          </a:xfrm>
          <a:prstGeom prst="rect">
            <a:avLst/>
          </a:prstGeom>
          <a:solidFill>
            <a:srgbClr val="0000CC"/>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ctr" eaLnBrk="1" hangingPunct="1">
              <a:spcBef>
                <a:spcPct val="0"/>
              </a:spcBef>
              <a:buClrTx/>
              <a:buSzTx/>
              <a:buFontTx/>
              <a:buNone/>
            </a:pPr>
            <a:r>
              <a:rPr lang="en-US" altLang="en-US" sz="1000" i="1" dirty="0">
                <a:solidFill>
                  <a:schemeClr val="bg1"/>
                </a:solidFill>
              </a:rPr>
              <a:t>10 months or more </a:t>
            </a:r>
            <a:r>
              <a:rPr lang="en-US" altLang="en-US" sz="1000" dirty="0">
                <a:solidFill>
                  <a:schemeClr val="bg1"/>
                </a:solidFill>
              </a:rPr>
              <a:t>– Unemployed (47%)</a:t>
            </a:r>
            <a:endParaRPr lang="en-US" altLang="en-US" sz="1000" b="0" i="1" dirty="0">
              <a:solidFill>
                <a:schemeClr val="bg1"/>
              </a:solidFill>
            </a:endParaRPr>
          </a:p>
        </p:txBody>
      </p:sp>
      <p:sp>
        <p:nvSpPr>
          <p:cNvPr id="16" name="TextBox 15"/>
          <p:cNvSpPr txBox="1"/>
          <p:nvPr/>
        </p:nvSpPr>
        <p:spPr>
          <a:xfrm>
            <a:off x="228600" y="1368623"/>
            <a:ext cx="4191000" cy="307777"/>
          </a:xfrm>
          <a:prstGeom prst="rect">
            <a:avLst/>
          </a:prstGeom>
          <a:solidFill>
            <a:srgbClr val="FFC000"/>
          </a:solidFill>
          <a:scene3d>
            <a:camera prst="orthographicFront"/>
            <a:lightRig rig="threePt" dir="t"/>
          </a:scene3d>
          <a:sp3d>
            <a:bevelT/>
          </a:sp3d>
        </p:spPr>
        <p:txBody>
          <a:bodyPr wrap="square" rtlCol="0">
            <a:spAutoFit/>
          </a:bodyPr>
          <a:lstStyle/>
          <a:p>
            <a:pPr algn="ctr"/>
            <a:r>
              <a:rPr lang="en-US" sz="1400" b="1" dirty="0" smtClean="0"/>
              <a:t>79% </a:t>
            </a:r>
            <a:r>
              <a:rPr lang="en-US" sz="1400" b="1" dirty="0"/>
              <a:t>of spouses </a:t>
            </a:r>
            <a:r>
              <a:rPr lang="en-US" sz="1400" b="1" dirty="0" smtClean="0"/>
              <a:t>experienced a PCS move</a:t>
            </a:r>
            <a:endParaRPr lang="en-US" sz="1400" b="1" dirty="0"/>
          </a:p>
        </p:txBody>
      </p:sp>
    </p:spTree>
    <p:extLst>
      <p:ext uri="{BB962C8B-B14F-4D97-AF65-F5344CB8AC3E}">
        <p14:creationId xmlns:p14="http://schemas.microsoft.com/office/powerpoint/2010/main" val="1194951300"/>
      </p:ext>
    </p:extLst>
  </p:cSld>
  <p:clrMapOvr>
    <a:masterClrMapping/>
  </p:clrMapOvr>
  <p:transition spd="slow">
    <p:split orient="ver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1"/>
          <p:cNvSpPr>
            <a:spLocks noGrp="1"/>
          </p:cNvSpPr>
          <p:nvPr>
            <p:ph type="dt" sz="quarter" idx="10"/>
          </p:nvPr>
        </p:nvSpPr>
        <p:spPr>
          <a:noFill/>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eaLnBrk="1" hangingPunct="1">
              <a:spcBef>
                <a:spcPct val="0"/>
              </a:spcBef>
              <a:buClrTx/>
              <a:buSzTx/>
              <a:buFontTx/>
              <a:buNone/>
            </a:pPr>
            <a:r>
              <a:rPr lang="en-US" altLang="en-US" b="0" dirty="0">
                <a:solidFill>
                  <a:srgbClr val="FFFFFF"/>
                </a:solidFill>
              </a:rPr>
              <a:t>July 2016</a:t>
            </a:r>
          </a:p>
        </p:txBody>
      </p:sp>
      <p:sp>
        <p:nvSpPr>
          <p:cNvPr id="6147" name="Text Box 4"/>
          <p:cNvSpPr txBox="1">
            <a:spLocks noChangeArrowheads="1"/>
          </p:cNvSpPr>
          <p:nvPr/>
        </p:nvSpPr>
        <p:spPr bwMode="auto">
          <a:xfrm>
            <a:off x="0" y="704850"/>
            <a:ext cx="91440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ctr" eaLnBrk="1" hangingPunct="1">
              <a:spcBef>
                <a:spcPct val="0"/>
              </a:spcBef>
              <a:buClrTx/>
              <a:buSzTx/>
              <a:buFontTx/>
              <a:buNone/>
            </a:pPr>
            <a:r>
              <a:rPr lang="en-US" altLang="en-US" sz="2600"/>
              <a:t>BRIEFING OVERVIEW</a:t>
            </a:r>
          </a:p>
        </p:txBody>
      </p:sp>
      <p:graphicFrame>
        <p:nvGraphicFramePr>
          <p:cNvPr id="6148" name="Object 1"/>
          <p:cNvGraphicFramePr>
            <a:graphicFrameLocks noChangeAspect="1"/>
          </p:cNvGraphicFramePr>
          <p:nvPr>
            <p:extLst>
              <p:ext uri="{D42A27DB-BD31-4B8C-83A1-F6EECF244321}">
                <p14:modId xmlns:p14="http://schemas.microsoft.com/office/powerpoint/2010/main" val="3010718881"/>
              </p:ext>
            </p:extLst>
          </p:nvPr>
        </p:nvGraphicFramePr>
        <p:xfrm>
          <a:off x="1617663" y="1628775"/>
          <a:ext cx="6459537" cy="2686050"/>
        </p:xfrm>
        <a:graphic>
          <a:graphicData uri="http://schemas.openxmlformats.org/presentationml/2006/ole">
            <mc:AlternateContent xmlns:mc="http://schemas.openxmlformats.org/markup-compatibility/2006">
              <mc:Choice xmlns:v="urn:schemas-microsoft-com:vml" Requires="v">
                <p:oleObj spid="_x0000_s66631" name="Document" r:id="rId5" imgW="9385850" imgH="3884762" progId="Word.Document.8">
                  <p:embed/>
                </p:oleObj>
              </mc:Choice>
              <mc:Fallback>
                <p:oleObj name="Document" r:id="rId5" imgW="9385850" imgH="3884762" progId="Word.Document.8">
                  <p:embed/>
                  <p:pic>
                    <p:nvPicPr>
                      <p:cNvPr id="0" name=""/>
                      <p:cNvPicPr>
                        <a:picLocks noChangeAspect="1" noChangeArrowheads="1"/>
                      </p:cNvPicPr>
                      <p:nvPr/>
                    </p:nvPicPr>
                    <p:blipFill>
                      <a:blip r:embed="rId6"/>
                      <a:srcRect/>
                      <a:stretch>
                        <a:fillRect/>
                      </a:stretch>
                    </p:blipFill>
                    <p:spPr bwMode="auto">
                      <a:xfrm>
                        <a:off x="1617663" y="1628775"/>
                        <a:ext cx="6459537"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8282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dirty="0"/>
              <a:t>July 2016</a:t>
            </a:r>
          </a:p>
        </p:txBody>
      </p:sp>
      <p:sp>
        <p:nvSpPr>
          <p:cNvPr id="2052" name="TitleBox"/>
          <p:cNvSpPr txBox="1">
            <a:spLocks noChangeArrowheads="1"/>
          </p:cNvSpPr>
          <p:nvPr/>
        </p:nvSpPr>
        <p:spPr bwMode="auto">
          <a:xfrm>
            <a:off x="0" y="436563"/>
            <a:ext cx="91440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t" anchorCtr="0">
            <a:spAutoFit/>
          </a:bodyPr>
          <a:lstStyle/>
          <a:p>
            <a:pPr algn="ctr"/>
            <a:r>
              <a:rPr lang="en-US" sz="2000" b="1" dirty="0">
                <a:solidFill>
                  <a:srgbClr val="000066"/>
                </a:solidFill>
              </a:rPr>
              <a:t>Satisfaction With Military Way of Life</a:t>
            </a:r>
          </a:p>
          <a:p>
            <a:pPr algn="ctr"/>
            <a:r>
              <a:rPr lang="en-US" sz="1400" b="1" dirty="0">
                <a:solidFill>
                  <a:srgbClr val="000066"/>
                </a:solidFill>
              </a:rPr>
              <a:t>Percent of All </a:t>
            </a:r>
            <a:r>
              <a:rPr lang="en-US" sz="1400" b="1" u="sng" dirty="0">
                <a:solidFill>
                  <a:srgbClr val="000066"/>
                </a:solidFill>
              </a:rPr>
              <a:t>Active Duty Spouses</a:t>
            </a:r>
          </a:p>
        </p:txBody>
      </p:sp>
      <p:sp>
        <p:nvSpPr>
          <p:cNvPr id="4" name="Qst_Reference"/>
          <p:cNvSpPr txBox="1">
            <a:spLocks noChangeArrowheads="1"/>
          </p:cNvSpPr>
          <p:nvPr/>
        </p:nvSpPr>
        <p:spPr bwMode="auto">
          <a:xfrm>
            <a:off x="0" y="6413500"/>
            <a:ext cx="317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dirty="0"/>
              <a:t>ADSS 2015 Q89</a:t>
            </a:r>
          </a:p>
        </p:txBody>
      </p:sp>
      <p:sp>
        <p:nvSpPr>
          <p:cNvPr id="5" name="SC_ME"/>
          <p:cNvSpPr txBox="1">
            <a:spLocks noChangeArrowheads="1"/>
          </p:cNvSpPr>
          <p:nvPr/>
        </p:nvSpPr>
        <p:spPr bwMode="auto">
          <a:xfrm>
            <a:off x="4457700" y="3136900"/>
            <a:ext cx="444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900" dirty="0"/>
              <a:t>MEs ±1% to ±2%</a:t>
            </a:r>
          </a:p>
        </p:txBody>
      </p:sp>
      <p:graphicFrame>
        <p:nvGraphicFramePr>
          <p:cNvPr id="2" name="SChart"/>
          <p:cNvGraphicFramePr/>
          <p:nvPr>
            <p:extLst/>
          </p:nvPr>
        </p:nvGraphicFramePr>
        <p:xfrm>
          <a:off x="228600" y="1066800"/>
          <a:ext cx="8686800" cy="2286000"/>
        </p:xfrm>
        <a:graphic>
          <a:graphicData uri="http://schemas.openxmlformats.org/drawingml/2006/chart">
            <c:chart xmlns:c="http://schemas.openxmlformats.org/drawingml/2006/chart" xmlns:r="http://schemas.openxmlformats.org/officeDocument/2006/relationships" r:id="rId3"/>
          </a:graphicData>
        </a:graphic>
      </p:graphicFrame>
      <p:pic>
        <p:nvPicPr>
          <p:cNvPr id="112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9352" y="3810000"/>
            <a:ext cx="2794448" cy="114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96552" y="3810000"/>
            <a:ext cx="2794448" cy="1142999"/>
          </a:xfrm>
          <a:prstGeom prst="rect">
            <a:avLst/>
          </a:prstGeom>
          <a:noFill/>
          <a:ln w="6350">
            <a:solidFill>
              <a:schemeClr val="bg1">
                <a:lumMod val="75000"/>
              </a:schemeClr>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SC_ME"/>
          <p:cNvSpPr txBox="1">
            <a:spLocks noChangeArrowheads="1"/>
          </p:cNvSpPr>
          <p:nvPr/>
        </p:nvSpPr>
        <p:spPr bwMode="auto">
          <a:xfrm>
            <a:off x="2133600" y="4959350"/>
            <a:ext cx="21336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800" dirty="0"/>
              <a:t>MEs ±1% to ±4%</a:t>
            </a:r>
          </a:p>
          <a:p>
            <a:pPr algn="r" eaLnBrk="1" hangingPunct="1"/>
            <a:endParaRPr lang="en-US" sz="800" dirty="0"/>
          </a:p>
        </p:txBody>
      </p:sp>
      <p:sp>
        <p:nvSpPr>
          <p:cNvPr id="18" name="TextBox 9"/>
          <p:cNvSpPr txBox="1">
            <a:spLocks noChangeArrowheads="1"/>
          </p:cNvSpPr>
          <p:nvPr/>
        </p:nvSpPr>
        <p:spPr bwMode="auto">
          <a:xfrm>
            <a:off x="1524000" y="5257800"/>
            <a:ext cx="5943600" cy="523220"/>
          </a:xfrm>
          <a:prstGeom prst="rect">
            <a:avLst/>
          </a:prstGeom>
          <a:solidFill>
            <a:srgbClr val="006600"/>
          </a:solidFill>
          <a:ln>
            <a:noFill/>
          </a:ln>
          <a:scene3d>
            <a:camera prst="orthographicFront"/>
            <a:lightRig rig="threePt" dir="t"/>
          </a:scene3d>
          <a:sp3d>
            <a:bevelT/>
          </a:sp3d>
          <a:extLst/>
        </p:spPr>
        <p:txBody>
          <a:bodyPr wrap="square">
            <a:spAutoFit/>
          </a:bodyPr>
          <a:lstStyle>
            <a:lvl1pPr marL="285750" indent="-285750"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marL="0" indent="0" algn="ctr" eaLnBrk="1" hangingPunct="1">
              <a:spcBef>
                <a:spcPct val="0"/>
              </a:spcBef>
              <a:buClrTx/>
              <a:buSzTx/>
              <a:buNone/>
            </a:pPr>
            <a:r>
              <a:rPr lang="en-US" altLang="en-US" sz="1400" b="0" u="sng" dirty="0">
                <a:solidFill>
                  <a:schemeClr val="bg1"/>
                </a:solidFill>
              </a:rPr>
              <a:t>Highest</a:t>
            </a:r>
            <a:r>
              <a:rPr lang="en-US" altLang="en-US" sz="1400" b="0" dirty="0">
                <a:solidFill>
                  <a:schemeClr val="bg1"/>
                </a:solidFill>
              </a:rPr>
              <a:t> percentages of Air Force (68%), E5-E9 (65%), O1-O3 (67%), and O4-O6 (76%) </a:t>
            </a:r>
            <a:r>
              <a:rPr lang="en-US" altLang="en-US" sz="1400" b="0" dirty="0">
                <a:solidFill>
                  <a:srgbClr val="FFFFFF"/>
                </a:solidFill>
              </a:rPr>
              <a:t>spouses reported being </a:t>
            </a:r>
            <a:r>
              <a:rPr lang="en-US" altLang="en-US" sz="1400" b="0" i="1" dirty="0">
                <a:solidFill>
                  <a:srgbClr val="FFFFFF"/>
                </a:solidFill>
              </a:rPr>
              <a:t>satisfied </a:t>
            </a:r>
            <a:r>
              <a:rPr lang="en-US" altLang="en-US" sz="1400" b="0" dirty="0">
                <a:solidFill>
                  <a:srgbClr val="FFFFFF"/>
                </a:solidFill>
              </a:rPr>
              <a:t>in 2015</a:t>
            </a:r>
            <a:endParaRPr lang="en-US" altLang="en-US" sz="1400" b="0" dirty="0">
              <a:solidFill>
                <a:schemeClr val="bg1"/>
              </a:solidFill>
            </a:endParaRPr>
          </a:p>
        </p:txBody>
      </p:sp>
      <p:sp>
        <p:nvSpPr>
          <p:cNvPr id="19" name="SC_ME"/>
          <p:cNvSpPr txBox="1">
            <a:spLocks noChangeArrowheads="1"/>
          </p:cNvSpPr>
          <p:nvPr/>
        </p:nvSpPr>
        <p:spPr bwMode="auto">
          <a:xfrm>
            <a:off x="5486400" y="4959350"/>
            <a:ext cx="21336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800" dirty="0"/>
              <a:t>MEs ±1% to ±4%</a:t>
            </a:r>
          </a:p>
          <a:p>
            <a:pPr algn="r" eaLnBrk="1" hangingPunct="1"/>
            <a:endParaRPr lang="en-US" sz="800" dirty="0"/>
          </a:p>
        </p:txBody>
      </p:sp>
      <p:sp>
        <p:nvSpPr>
          <p:cNvPr id="23" name="TextBox 22"/>
          <p:cNvSpPr txBox="1"/>
          <p:nvPr/>
        </p:nvSpPr>
        <p:spPr>
          <a:xfrm>
            <a:off x="3886200" y="3429000"/>
            <a:ext cx="1143000" cy="307777"/>
          </a:xfrm>
          <a:prstGeom prst="rect">
            <a:avLst/>
          </a:prstGeom>
          <a:solidFill>
            <a:srgbClr val="006600"/>
          </a:solidFill>
          <a:scene3d>
            <a:camera prst="orthographicFront"/>
            <a:lightRig rig="threePt" dir="t"/>
          </a:scene3d>
          <a:sp3d>
            <a:bevelT/>
          </a:sp3d>
        </p:spPr>
        <p:txBody>
          <a:bodyPr wrap="square" rtlCol="0">
            <a:spAutoFit/>
          </a:bodyPr>
          <a:lstStyle/>
          <a:p>
            <a:pPr algn="ctr"/>
            <a:r>
              <a:rPr lang="en-US" sz="1400" b="1" dirty="0">
                <a:solidFill>
                  <a:schemeClr val="bg1"/>
                </a:solidFill>
              </a:rPr>
              <a:t>Satisfied</a:t>
            </a:r>
          </a:p>
        </p:txBody>
      </p:sp>
      <p:sp>
        <p:nvSpPr>
          <p:cNvPr id="24" name="TextBox 9"/>
          <p:cNvSpPr txBox="1">
            <a:spLocks noChangeArrowheads="1"/>
          </p:cNvSpPr>
          <p:nvPr/>
        </p:nvSpPr>
        <p:spPr bwMode="auto">
          <a:xfrm>
            <a:off x="1143000" y="5943600"/>
            <a:ext cx="6705600" cy="307777"/>
          </a:xfrm>
          <a:prstGeom prst="rect">
            <a:avLst/>
          </a:prstGeom>
          <a:solidFill>
            <a:srgbClr val="FF0000"/>
          </a:solidFill>
          <a:ln>
            <a:noFill/>
          </a:ln>
          <a:scene3d>
            <a:camera prst="orthographicFront"/>
            <a:lightRig rig="threePt" dir="t"/>
          </a:scene3d>
          <a:sp3d>
            <a:bevelT/>
          </a:sp3d>
          <a:extLst/>
        </p:spPr>
        <p:txBody>
          <a:bodyPr wrap="square">
            <a:spAutoFit/>
          </a:bodyPr>
          <a:lstStyle>
            <a:lvl1pPr marL="285750" indent="-285750"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marL="0" indent="0" eaLnBrk="1" hangingPunct="1">
              <a:spcBef>
                <a:spcPct val="0"/>
              </a:spcBef>
              <a:buClrTx/>
              <a:buSzTx/>
              <a:buNone/>
            </a:pPr>
            <a:r>
              <a:rPr lang="en-US" altLang="en-US" sz="1400" b="0" dirty="0">
                <a:solidFill>
                  <a:schemeClr val="bg1"/>
                </a:solidFill>
              </a:rPr>
              <a:t>In 2015, </a:t>
            </a:r>
            <a:r>
              <a:rPr lang="en-US" altLang="en-US" sz="1400" b="0" u="sng" dirty="0">
                <a:solidFill>
                  <a:schemeClr val="bg1"/>
                </a:solidFill>
              </a:rPr>
              <a:t>highest</a:t>
            </a:r>
            <a:r>
              <a:rPr lang="en-US" altLang="en-US" sz="1400" b="0" dirty="0">
                <a:solidFill>
                  <a:schemeClr val="bg1"/>
                </a:solidFill>
              </a:rPr>
              <a:t> percentages of E1-E4 (17%) spouses reported being </a:t>
            </a:r>
            <a:r>
              <a:rPr lang="en-US" altLang="en-US" sz="1400" b="0" i="1" dirty="0">
                <a:solidFill>
                  <a:schemeClr val="bg1"/>
                </a:solidFill>
              </a:rPr>
              <a:t>dissatisfied</a:t>
            </a:r>
            <a:endParaRPr lang="en-US" altLang="en-US" sz="1400" b="0" dirty="0">
              <a:solidFill>
                <a:schemeClr val="bg1"/>
              </a:solidFill>
            </a:endParaRPr>
          </a:p>
        </p:txBody>
      </p:sp>
    </p:spTree>
    <p:extLst>
      <p:ext uri="{BB962C8B-B14F-4D97-AF65-F5344CB8AC3E}">
        <p14:creationId xmlns:p14="http://schemas.microsoft.com/office/powerpoint/2010/main" val="334389450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1"/>
          <p:cNvSpPr>
            <a:spLocks noGrp="1"/>
          </p:cNvSpPr>
          <p:nvPr>
            <p:ph type="dt" sz="quarter" idx="10"/>
          </p:nvPr>
        </p:nvSpPr>
        <p:spPr>
          <a:noFill/>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eaLnBrk="1" hangingPunct="1">
              <a:spcBef>
                <a:spcPct val="0"/>
              </a:spcBef>
              <a:buClrTx/>
              <a:buSzTx/>
              <a:buFontTx/>
              <a:buNone/>
            </a:pPr>
            <a:r>
              <a:rPr lang="en-US" altLang="en-US" b="0" dirty="0">
                <a:solidFill>
                  <a:srgbClr val="FFFFFF"/>
                </a:solidFill>
              </a:rPr>
              <a:t>July 2016</a:t>
            </a:r>
          </a:p>
        </p:txBody>
      </p:sp>
      <p:sp>
        <p:nvSpPr>
          <p:cNvPr id="7171" name="TitleBox"/>
          <p:cNvSpPr txBox="1">
            <a:spLocks noChangeArrowheads="1"/>
          </p:cNvSpPr>
          <p:nvPr/>
        </p:nvSpPr>
        <p:spPr bwMode="auto">
          <a:xfrm>
            <a:off x="0" y="457200"/>
            <a:ext cx="914400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ctr" eaLnBrk="1" hangingPunct="1">
              <a:spcBef>
                <a:spcPct val="0"/>
              </a:spcBef>
              <a:buClrTx/>
              <a:buSzTx/>
              <a:buFontTx/>
              <a:buNone/>
            </a:pPr>
            <a:r>
              <a:rPr lang="en-US" sz="2000" dirty="0"/>
              <a:t>Satisfaction With </a:t>
            </a:r>
            <a:r>
              <a:rPr lang="en-US" altLang="en-US" sz="2000" dirty="0"/>
              <a:t>Military Way of Life</a:t>
            </a:r>
          </a:p>
          <a:p>
            <a:pPr algn="ctr" eaLnBrk="1" hangingPunct="1">
              <a:spcBef>
                <a:spcPct val="0"/>
              </a:spcBef>
              <a:buClrTx/>
              <a:buSzTx/>
              <a:buFontTx/>
              <a:buNone/>
            </a:pPr>
            <a:r>
              <a:rPr lang="en-US" altLang="en-US" sz="1400" dirty="0"/>
              <a:t>Percent of All </a:t>
            </a:r>
            <a:r>
              <a:rPr lang="en-US" altLang="en-US" sz="1400" u="sng" dirty="0"/>
              <a:t>Active Duty Members</a:t>
            </a:r>
          </a:p>
        </p:txBody>
      </p:sp>
      <p:sp>
        <p:nvSpPr>
          <p:cNvPr id="7172" name="Qst_Reference"/>
          <p:cNvSpPr txBox="1">
            <a:spLocks noChangeArrowheads="1"/>
          </p:cNvSpPr>
          <p:nvPr/>
        </p:nvSpPr>
        <p:spPr bwMode="auto">
          <a:xfrm>
            <a:off x="0" y="6413500"/>
            <a:ext cx="317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eaLnBrk="1" hangingPunct="1">
              <a:spcBef>
                <a:spcPct val="0"/>
              </a:spcBef>
              <a:buClrTx/>
              <a:buSzTx/>
              <a:buFontTx/>
              <a:buNone/>
            </a:pPr>
            <a:r>
              <a:rPr lang="en-US" altLang="en-US" sz="1000" b="0">
                <a:solidFill>
                  <a:schemeClr val="tx1"/>
                </a:solidFill>
              </a:rPr>
              <a:t>SOFS-A 2014 Q25</a:t>
            </a:r>
          </a:p>
        </p:txBody>
      </p:sp>
      <p:sp>
        <p:nvSpPr>
          <p:cNvPr id="7173" name="SC_ME"/>
          <p:cNvSpPr txBox="1">
            <a:spLocks noChangeArrowheads="1"/>
          </p:cNvSpPr>
          <p:nvPr/>
        </p:nvSpPr>
        <p:spPr bwMode="auto">
          <a:xfrm>
            <a:off x="7315200" y="2984500"/>
            <a:ext cx="16002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r" eaLnBrk="1" hangingPunct="1">
              <a:spcBef>
                <a:spcPct val="0"/>
              </a:spcBef>
              <a:buClrTx/>
              <a:buSzTx/>
              <a:buFontTx/>
              <a:buNone/>
            </a:pPr>
            <a:r>
              <a:rPr lang="en-US" altLang="en-US" sz="900" b="0" dirty="0">
                <a:solidFill>
                  <a:schemeClr val="tx1"/>
                </a:solidFill>
              </a:rPr>
              <a:t>MEs ±2%</a:t>
            </a:r>
          </a:p>
        </p:txBody>
      </p:sp>
      <p:graphicFrame>
        <p:nvGraphicFramePr>
          <p:cNvPr id="7174" name="SChart"/>
          <p:cNvGraphicFramePr>
            <a:graphicFrameLocks/>
          </p:cNvGraphicFramePr>
          <p:nvPr>
            <p:extLst>
              <p:ext uri="{D42A27DB-BD31-4B8C-83A1-F6EECF244321}">
                <p14:modId xmlns:p14="http://schemas.microsoft.com/office/powerpoint/2010/main" val="4262023537"/>
              </p:ext>
            </p:extLst>
          </p:nvPr>
        </p:nvGraphicFramePr>
        <p:xfrm>
          <a:off x="177800" y="1049337"/>
          <a:ext cx="8788400" cy="2209800"/>
        </p:xfrm>
        <a:graphic>
          <a:graphicData uri="http://schemas.openxmlformats.org/presentationml/2006/ole">
            <mc:AlternateContent xmlns:mc="http://schemas.openxmlformats.org/markup-compatibility/2006">
              <mc:Choice xmlns:v="urn:schemas-microsoft-com:vml" Requires="v">
                <p:oleObj spid="_x0000_s7613" r:id="rId4" imgW="8791194" imgH="2664183" progId="Excel.Chart.8">
                  <p:embed/>
                </p:oleObj>
              </mc:Choice>
              <mc:Fallback>
                <p:oleObj r:id="rId4" imgW="8791194" imgH="2664183" progId="Excel.Chart.8">
                  <p:embed/>
                  <p:pic>
                    <p:nvPicPr>
                      <p:cNvPr id="0" name="SChart"/>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1049337"/>
                        <a:ext cx="878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5" name="SC_ME"/>
          <p:cNvSpPr txBox="1">
            <a:spLocks noChangeArrowheads="1"/>
          </p:cNvSpPr>
          <p:nvPr/>
        </p:nvSpPr>
        <p:spPr bwMode="auto">
          <a:xfrm>
            <a:off x="5867400" y="4356100"/>
            <a:ext cx="3048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r" eaLnBrk="1" hangingPunct="1">
              <a:spcBef>
                <a:spcPct val="0"/>
              </a:spcBef>
              <a:buClrTx/>
              <a:buSzTx/>
              <a:buFontTx/>
              <a:buNone/>
            </a:pPr>
            <a:r>
              <a:rPr lang="en-US" altLang="en-US" sz="700" b="0" dirty="0">
                <a:solidFill>
                  <a:schemeClr val="tx1"/>
                </a:solidFill>
              </a:rPr>
              <a:t>MEs ±1% to ±5%, except Dec 2004 (±3% to ±6%)</a:t>
            </a:r>
          </a:p>
        </p:txBody>
      </p:sp>
      <p:pic>
        <p:nvPicPr>
          <p:cNvPr id="7176"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335337"/>
            <a:ext cx="8594725" cy="1033462"/>
          </a:xfrm>
          <a:prstGeom prst="rect">
            <a:avLst/>
          </a:prstGeom>
          <a:noFill/>
          <a:ln w="12700">
            <a:solidFill>
              <a:srgbClr val="C0C0C0"/>
            </a:solidFill>
            <a:miter lim="800000"/>
            <a:headEnd/>
            <a:tailEnd/>
          </a:ln>
          <a:extLst>
            <a:ext uri="{909E8E84-426E-40DD-AFC4-6F175D3DCCD1}">
              <a14:hiddenFill xmlns:a14="http://schemas.microsoft.com/office/drawing/2010/main">
                <a:solidFill>
                  <a:schemeClr val="accent1"/>
                </a:solidFill>
              </a14:hiddenFill>
            </a:ext>
          </a:extLst>
        </p:spPr>
      </p:pic>
      <p:sp>
        <p:nvSpPr>
          <p:cNvPr id="7177" name="SC_ME"/>
          <p:cNvSpPr txBox="1">
            <a:spLocks noChangeArrowheads="1"/>
          </p:cNvSpPr>
          <p:nvPr/>
        </p:nvSpPr>
        <p:spPr bwMode="auto">
          <a:xfrm>
            <a:off x="5943600" y="5638800"/>
            <a:ext cx="2971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r" eaLnBrk="1" hangingPunct="1">
              <a:spcBef>
                <a:spcPct val="0"/>
              </a:spcBef>
              <a:buClrTx/>
              <a:buSzTx/>
              <a:buFontTx/>
              <a:buNone/>
            </a:pPr>
            <a:r>
              <a:rPr lang="en-US" altLang="en-US" sz="700" b="0" dirty="0">
                <a:solidFill>
                  <a:schemeClr val="tx1"/>
                </a:solidFill>
              </a:rPr>
              <a:t>MEs ±1% to ±3%, except Dec 2004 (±3% to ±9%)</a:t>
            </a:r>
          </a:p>
        </p:txBody>
      </p:sp>
      <p:pic>
        <p:nvPicPr>
          <p:cNvPr id="7178"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638" y="4572000"/>
            <a:ext cx="8594725" cy="1047750"/>
          </a:xfrm>
          <a:prstGeom prst="rect">
            <a:avLst/>
          </a:prstGeom>
          <a:noFill/>
          <a:ln w="12700">
            <a:solidFill>
              <a:srgbClr val="C0C0C0"/>
            </a:solidFill>
            <a:miter lim="800000"/>
            <a:headEnd/>
            <a:tailEnd/>
          </a:ln>
          <a:extLst>
            <a:ext uri="{909E8E84-426E-40DD-AFC4-6F175D3DCCD1}">
              <a14:hiddenFill xmlns:a14="http://schemas.microsoft.com/office/drawing/2010/main">
                <a:solidFill>
                  <a:schemeClr val="accent1"/>
                </a:solidFill>
              </a14:hiddenFill>
            </a:ext>
          </a:extLst>
        </p:spPr>
      </p:pic>
      <p:sp>
        <p:nvSpPr>
          <p:cNvPr id="7179" name="TextBox 9"/>
          <p:cNvSpPr txBox="1">
            <a:spLocks noChangeArrowheads="1"/>
          </p:cNvSpPr>
          <p:nvPr/>
        </p:nvSpPr>
        <p:spPr bwMode="auto">
          <a:xfrm>
            <a:off x="685800" y="5864423"/>
            <a:ext cx="8305800" cy="307777"/>
          </a:xfrm>
          <a:prstGeom prst="rect">
            <a:avLst/>
          </a:prstGeom>
          <a:solidFill>
            <a:srgbClr val="006600"/>
          </a:solidFill>
          <a:ln>
            <a:noFill/>
          </a:ln>
          <a:scene3d>
            <a:camera prst="orthographicFront"/>
            <a:lightRig rig="threePt" dir="t"/>
          </a:scene3d>
          <a:sp3d>
            <a:bevelT/>
          </a:sp3d>
          <a:extLst/>
        </p:spPr>
        <p:txBody>
          <a:bodyPr wrap="square">
            <a:spAutoFit/>
          </a:bodyPr>
          <a:lstStyle>
            <a:lvl1pPr marL="285750" indent="-285750"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marL="0" indent="0" eaLnBrk="1" hangingPunct="1">
              <a:spcBef>
                <a:spcPct val="0"/>
              </a:spcBef>
              <a:buClrTx/>
              <a:buSzTx/>
              <a:buNone/>
            </a:pPr>
            <a:r>
              <a:rPr lang="en-US" altLang="en-US" sz="1400" b="0" u="sng" dirty="0">
                <a:solidFill>
                  <a:schemeClr val="bg1"/>
                </a:solidFill>
              </a:rPr>
              <a:t>Highest</a:t>
            </a:r>
            <a:r>
              <a:rPr lang="en-US" altLang="en-US" sz="1400" b="0" dirty="0">
                <a:solidFill>
                  <a:schemeClr val="bg1"/>
                </a:solidFill>
              </a:rPr>
              <a:t> percentages of Air Force members reported being </a:t>
            </a:r>
            <a:r>
              <a:rPr lang="en-US" altLang="en-US" sz="1400" b="0" i="1" dirty="0">
                <a:solidFill>
                  <a:schemeClr val="bg1"/>
                </a:solidFill>
              </a:rPr>
              <a:t>satisfied</a:t>
            </a:r>
            <a:r>
              <a:rPr lang="en-US" altLang="en-US" sz="1400" b="0" dirty="0">
                <a:solidFill>
                  <a:schemeClr val="bg1"/>
                </a:solidFill>
              </a:rPr>
              <a:t> (71%) in 2014 vs. other Services</a:t>
            </a:r>
            <a:endParaRPr lang="en-US" altLang="en-US" sz="1400" b="0" i="1" dirty="0">
              <a:solidFill>
                <a:schemeClr val="bg1"/>
              </a:solidFill>
            </a:endParaRPr>
          </a:p>
        </p:txBody>
      </p:sp>
      <p:sp>
        <p:nvSpPr>
          <p:cNvPr id="16" name="TextBox 9"/>
          <p:cNvSpPr txBox="1">
            <a:spLocks noChangeArrowheads="1"/>
          </p:cNvSpPr>
          <p:nvPr/>
        </p:nvSpPr>
        <p:spPr bwMode="auto">
          <a:xfrm>
            <a:off x="1295400" y="6213157"/>
            <a:ext cx="7696200" cy="492443"/>
          </a:xfrm>
          <a:prstGeom prst="rect">
            <a:avLst/>
          </a:prstGeom>
          <a:solidFill>
            <a:srgbClr val="FF0000"/>
          </a:solidFill>
          <a:ln>
            <a:noFill/>
          </a:ln>
          <a:scene3d>
            <a:camera prst="orthographicFront"/>
            <a:lightRig rig="threePt" dir="t"/>
          </a:scene3d>
          <a:sp3d>
            <a:bevelT/>
          </a:sp3d>
          <a:extLst/>
        </p:spPr>
        <p:txBody>
          <a:bodyPr wrap="square">
            <a:spAutoFit/>
          </a:bodyPr>
          <a:lstStyle>
            <a:lvl1pPr marL="285750" indent="-285750"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marL="0" indent="0" eaLnBrk="1" hangingPunct="1">
              <a:spcBef>
                <a:spcPct val="0"/>
              </a:spcBef>
              <a:buClrTx/>
              <a:buSzTx/>
              <a:buNone/>
            </a:pPr>
            <a:r>
              <a:rPr lang="en-US" altLang="en-US" sz="1300" dirty="0">
                <a:solidFill>
                  <a:schemeClr val="bg1"/>
                </a:solidFill>
              </a:rPr>
              <a:t>In 2014, </a:t>
            </a:r>
            <a:r>
              <a:rPr lang="en-US" altLang="en-US" sz="1300" u="sng" dirty="0">
                <a:solidFill>
                  <a:schemeClr val="bg1"/>
                </a:solidFill>
              </a:rPr>
              <a:t>highest</a:t>
            </a:r>
            <a:r>
              <a:rPr lang="en-US" altLang="en-US" sz="1300" dirty="0">
                <a:solidFill>
                  <a:schemeClr val="bg1"/>
                </a:solidFill>
              </a:rPr>
              <a:t> percentages of Marine Corps members reported being </a:t>
            </a:r>
            <a:r>
              <a:rPr lang="en-US" altLang="en-US" sz="1300" i="1" dirty="0">
                <a:solidFill>
                  <a:schemeClr val="bg1"/>
                </a:solidFill>
              </a:rPr>
              <a:t>dissatisfied</a:t>
            </a:r>
            <a:r>
              <a:rPr lang="en-US" altLang="en-US" sz="1300" dirty="0">
                <a:solidFill>
                  <a:schemeClr val="bg1"/>
                </a:solidFill>
              </a:rPr>
              <a:t> (24%).</a:t>
            </a:r>
          </a:p>
          <a:p>
            <a:pPr marL="0" indent="0" eaLnBrk="1" hangingPunct="1">
              <a:spcBef>
                <a:spcPct val="0"/>
              </a:spcBef>
              <a:buClrTx/>
              <a:buSzTx/>
              <a:buNone/>
            </a:pPr>
            <a:r>
              <a:rPr lang="en-US" altLang="en-US" sz="1300" dirty="0">
                <a:solidFill>
                  <a:schemeClr val="bg1"/>
                </a:solidFill>
              </a:rPr>
              <a:t>Among Enlisted members, Marine Corps (26%) and Navy (21%) were most </a:t>
            </a:r>
            <a:r>
              <a:rPr lang="en-US" altLang="en-US" sz="1300" i="1" dirty="0">
                <a:solidFill>
                  <a:schemeClr val="bg1"/>
                </a:solidFill>
              </a:rPr>
              <a:t>dissatisfied in </a:t>
            </a:r>
            <a:r>
              <a:rPr lang="en-US" altLang="en-US" sz="1300" i="1" dirty="0" smtClean="0">
                <a:solidFill>
                  <a:schemeClr val="bg1"/>
                </a:solidFill>
              </a:rPr>
              <a:t>2014.</a:t>
            </a:r>
            <a:endParaRPr lang="en-US" altLang="en-US" sz="1300" i="1" dirty="0">
              <a:solidFill>
                <a:schemeClr val="bg1"/>
              </a:solidFill>
            </a:endParaRPr>
          </a:p>
        </p:txBody>
      </p:sp>
      <p:sp>
        <p:nvSpPr>
          <p:cNvPr id="18" name="TextBox 17"/>
          <p:cNvSpPr txBox="1"/>
          <p:nvPr/>
        </p:nvSpPr>
        <p:spPr>
          <a:xfrm>
            <a:off x="304800" y="2971800"/>
            <a:ext cx="1143000" cy="307777"/>
          </a:xfrm>
          <a:prstGeom prst="rect">
            <a:avLst/>
          </a:prstGeom>
          <a:solidFill>
            <a:srgbClr val="006600"/>
          </a:solidFill>
          <a:scene3d>
            <a:camera prst="orthographicFront"/>
            <a:lightRig rig="threePt" dir="t"/>
          </a:scene3d>
          <a:sp3d>
            <a:bevelT/>
          </a:sp3d>
        </p:spPr>
        <p:txBody>
          <a:bodyPr wrap="square" rtlCol="0">
            <a:spAutoFit/>
          </a:bodyPr>
          <a:lstStyle/>
          <a:p>
            <a:pPr algn="ctr"/>
            <a:r>
              <a:rPr lang="en-US" sz="1400" b="1" dirty="0">
                <a:solidFill>
                  <a:schemeClr val="bg1"/>
                </a:solidFill>
              </a:rPr>
              <a:t>Satisfied</a:t>
            </a:r>
          </a:p>
        </p:txBody>
      </p:sp>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Box"/>
          <p:cNvSpPr txBox="1">
            <a:spLocks noChangeArrowheads="1"/>
          </p:cNvSpPr>
          <p:nvPr/>
        </p:nvSpPr>
        <p:spPr bwMode="auto">
          <a:xfrm>
            <a:off x="0" y="451247"/>
            <a:ext cx="91440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t" anchorCtr="0">
            <a:spAutoFit/>
          </a:bodyPr>
          <a:lstStyle/>
          <a:p>
            <a:pPr algn="ctr"/>
            <a:r>
              <a:rPr lang="en-US" sz="2000" b="1" dirty="0">
                <a:solidFill>
                  <a:srgbClr val="000066"/>
                </a:solidFill>
              </a:rPr>
              <a:t>Support To Stay on Active Duty</a:t>
            </a:r>
          </a:p>
          <a:p>
            <a:pPr algn="ctr"/>
            <a:r>
              <a:rPr lang="en-US" sz="1400" b="1" dirty="0">
                <a:solidFill>
                  <a:srgbClr val="000066"/>
                </a:solidFill>
              </a:rPr>
              <a:t>Percent of All </a:t>
            </a:r>
            <a:r>
              <a:rPr lang="en-US" sz="1400" b="1" u="sng" dirty="0">
                <a:solidFill>
                  <a:srgbClr val="000066"/>
                </a:solidFill>
              </a:rPr>
              <a:t>Active Duty Spouses</a:t>
            </a:r>
          </a:p>
        </p:txBody>
      </p:sp>
      <p:sp>
        <p:nvSpPr>
          <p:cNvPr id="4" name="Qst_Reference"/>
          <p:cNvSpPr txBox="1">
            <a:spLocks noChangeArrowheads="1"/>
          </p:cNvSpPr>
          <p:nvPr/>
        </p:nvSpPr>
        <p:spPr bwMode="auto">
          <a:xfrm>
            <a:off x="0" y="6413500"/>
            <a:ext cx="317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dirty="0"/>
              <a:t>ADSS 2015 Q90</a:t>
            </a:r>
          </a:p>
        </p:txBody>
      </p:sp>
      <p:sp>
        <p:nvSpPr>
          <p:cNvPr id="5" name="SC_ME"/>
          <p:cNvSpPr txBox="1">
            <a:spLocks noChangeArrowheads="1"/>
          </p:cNvSpPr>
          <p:nvPr/>
        </p:nvSpPr>
        <p:spPr bwMode="auto">
          <a:xfrm>
            <a:off x="4495800" y="3124200"/>
            <a:ext cx="444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900" dirty="0"/>
              <a:t>MEs ±1% to ±2%</a:t>
            </a:r>
          </a:p>
        </p:txBody>
      </p:sp>
      <p:graphicFrame>
        <p:nvGraphicFramePr>
          <p:cNvPr id="2" name="SChart"/>
          <p:cNvGraphicFramePr/>
          <p:nvPr>
            <p:extLst/>
          </p:nvPr>
        </p:nvGraphicFramePr>
        <p:xfrm>
          <a:off x="228600" y="1054285"/>
          <a:ext cx="8686800" cy="2286000"/>
        </p:xfrm>
        <a:graphic>
          <a:graphicData uri="http://schemas.openxmlformats.org/drawingml/2006/chart">
            <c:chart xmlns:c="http://schemas.openxmlformats.org/drawingml/2006/chart" xmlns:r="http://schemas.openxmlformats.org/officeDocument/2006/relationships" r:id="rId3"/>
          </a:graphicData>
        </a:graphic>
      </p:graphicFrame>
      <p:sp>
        <p:nvSpPr>
          <p:cNvPr id="9" name="Date Placeholder 1"/>
          <p:cNvSpPr>
            <a:spLocks noGrp="1"/>
          </p:cNvSpPr>
          <p:nvPr>
            <p:ph type="dt" sz="half" idx="10"/>
          </p:nvPr>
        </p:nvSpPr>
        <p:spPr>
          <a:xfrm>
            <a:off x="3810000" y="6724650"/>
            <a:ext cx="1524000" cy="139700"/>
          </a:xfrm>
        </p:spPr>
        <p:txBody>
          <a:bodyPr/>
          <a:lstStyle/>
          <a:p>
            <a:r>
              <a:rPr lang="en-US" dirty="0"/>
              <a:t>July 2016</a:t>
            </a:r>
          </a:p>
        </p:txBody>
      </p:sp>
      <p:pic>
        <p:nvPicPr>
          <p:cNvPr id="1229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6311" y="3853321"/>
            <a:ext cx="2843212" cy="1162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1551" y="3873265"/>
            <a:ext cx="2843212" cy="1162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C_ME"/>
          <p:cNvSpPr txBox="1">
            <a:spLocks noChangeArrowheads="1"/>
          </p:cNvSpPr>
          <p:nvPr/>
        </p:nvSpPr>
        <p:spPr bwMode="auto">
          <a:xfrm>
            <a:off x="5791200" y="5016265"/>
            <a:ext cx="1854089" cy="16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800" dirty="0"/>
              <a:t>MEs ±1% to ±3%</a:t>
            </a:r>
          </a:p>
          <a:p>
            <a:pPr algn="r" eaLnBrk="1" hangingPunct="1"/>
            <a:endParaRPr lang="en-US" sz="800" dirty="0"/>
          </a:p>
        </p:txBody>
      </p:sp>
      <p:sp>
        <p:nvSpPr>
          <p:cNvPr id="14" name="SC_ME"/>
          <p:cNvSpPr txBox="1">
            <a:spLocks noChangeArrowheads="1"/>
          </p:cNvSpPr>
          <p:nvPr/>
        </p:nvSpPr>
        <p:spPr bwMode="auto">
          <a:xfrm>
            <a:off x="2336911" y="5016265"/>
            <a:ext cx="1854089" cy="16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800" dirty="0"/>
              <a:t>MEs ±1% to ±4%</a:t>
            </a:r>
          </a:p>
          <a:p>
            <a:pPr algn="r" eaLnBrk="1" hangingPunct="1"/>
            <a:endParaRPr lang="en-US" sz="800" dirty="0"/>
          </a:p>
        </p:txBody>
      </p:sp>
      <p:sp>
        <p:nvSpPr>
          <p:cNvPr id="15" name="TextBox 9"/>
          <p:cNvSpPr txBox="1">
            <a:spLocks noChangeArrowheads="1"/>
          </p:cNvSpPr>
          <p:nvPr/>
        </p:nvSpPr>
        <p:spPr bwMode="auto">
          <a:xfrm>
            <a:off x="408434" y="5410200"/>
            <a:ext cx="8354566" cy="523220"/>
          </a:xfrm>
          <a:prstGeom prst="rect">
            <a:avLst/>
          </a:prstGeom>
          <a:solidFill>
            <a:srgbClr val="006600"/>
          </a:solidFill>
          <a:ln>
            <a:noFill/>
          </a:ln>
          <a:scene3d>
            <a:camera prst="orthographicFront"/>
            <a:lightRig rig="threePt" dir="t"/>
          </a:scene3d>
          <a:sp3d>
            <a:bevelT/>
          </a:sp3d>
          <a:extLst/>
        </p:spPr>
        <p:txBody>
          <a:bodyPr wrap="square">
            <a:spAutoFit/>
          </a:bodyPr>
          <a:lstStyle>
            <a:lvl1pPr marL="285750" indent="-285750"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marL="0" indent="0" algn="ctr" eaLnBrk="1" hangingPunct="1">
              <a:spcBef>
                <a:spcPct val="0"/>
              </a:spcBef>
              <a:buClrTx/>
              <a:buSzTx/>
              <a:buNone/>
            </a:pPr>
            <a:r>
              <a:rPr lang="en-US" altLang="en-US" sz="1400" b="0" dirty="0">
                <a:solidFill>
                  <a:schemeClr val="bg1"/>
                </a:solidFill>
              </a:rPr>
              <a:t>In 2015, </a:t>
            </a:r>
            <a:r>
              <a:rPr lang="en-US" altLang="en-US" sz="1400" b="0" u="sng" dirty="0">
                <a:solidFill>
                  <a:schemeClr val="bg1"/>
                </a:solidFill>
              </a:rPr>
              <a:t>highest</a:t>
            </a:r>
            <a:r>
              <a:rPr lang="en-US" altLang="en-US" sz="1400" b="0" dirty="0">
                <a:solidFill>
                  <a:schemeClr val="bg1"/>
                </a:solidFill>
              </a:rPr>
              <a:t> percentages of E5-E9 (70%) and O4-O6 (70%) spouses favor their husband/wife </a:t>
            </a:r>
            <a:br>
              <a:rPr lang="en-US" altLang="en-US" sz="1400" b="0" dirty="0">
                <a:solidFill>
                  <a:schemeClr val="bg1"/>
                </a:solidFill>
              </a:rPr>
            </a:br>
            <a:r>
              <a:rPr lang="en-US" altLang="en-US" sz="1400" b="0" i="1" dirty="0">
                <a:solidFill>
                  <a:schemeClr val="bg1"/>
                </a:solidFill>
              </a:rPr>
              <a:t>staying</a:t>
            </a:r>
            <a:r>
              <a:rPr lang="en-US" altLang="en-US" sz="1400" b="0" dirty="0">
                <a:solidFill>
                  <a:schemeClr val="bg1"/>
                </a:solidFill>
              </a:rPr>
              <a:t> on active duty</a:t>
            </a:r>
          </a:p>
        </p:txBody>
      </p:sp>
      <p:sp>
        <p:nvSpPr>
          <p:cNvPr id="17" name="TextBox 16"/>
          <p:cNvSpPr txBox="1"/>
          <p:nvPr/>
        </p:nvSpPr>
        <p:spPr>
          <a:xfrm>
            <a:off x="3635415" y="3426023"/>
            <a:ext cx="1927185" cy="307777"/>
          </a:xfrm>
          <a:prstGeom prst="rect">
            <a:avLst/>
          </a:prstGeom>
          <a:solidFill>
            <a:srgbClr val="006600"/>
          </a:solidFill>
          <a:scene3d>
            <a:camera prst="orthographicFront"/>
            <a:lightRig rig="threePt" dir="t"/>
          </a:scene3d>
          <a:sp3d>
            <a:bevelT/>
          </a:sp3d>
        </p:spPr>
        <p:txBody>
          <a:bodyPr wrap="square" rtlCol="0">
            <a:spAutoFit/>
          </a:bodyPr>
          <a:lstStyle/>
          <a:p>
            <a:pPr algn="ctr"/>
            <a:r>
              <a:rPr lang="en-US" sz="1400" b="1" dirty="0">
                <a:solidFill>
                  <a:schemeClr val="bg1"/>
                </a:solidFill>
              </a:rPr>
              <a:t>Favor staying</a:t>
            </a:r>
          </a:p>
        </p:txBody>
      </p:sp>
      <p:sp>
        <p:nvSpPr>
          <p:cNvPr id="18" name="TextBox 9"/>
          <p:cNvSpPr txBox="1">
            <a:spLocks noChangeArrowheads="1"/>
          </p:cNvSpPr>
          <p:nvPr/>
        </p:nvSpPr>
        <p:spPr bwMode="auto">
          <a:xfrm>
            <a:off x="1143000" y="6093023"/>
            <a:ext cx="7924800" cy="523220"/>
          </a:xfrm>
          <a:prstGeom prst="rect">
            <a:avLst/>
          </a:prstGeom>
          <a:solidFill>
            <a:srgbClr val="FF0000"/>
          </a:solidFill>
          <a:ln>
            <a:noFill/>
          </a:ln>
          <a:scene3d>
            <a:camera prst="orthographicFront"/>
            <a:lightRig rig="threePt" dir="t"/>
          </a:scene3d>
          <a:sp3d>
            <a:bevelT/>
          </a:sp3d>
          <a:extLst/>
        </p:spPr>
        <p:txBody>
          <a:bodyPr wrap="square">
            <a:spAutoFit/>
          </a:bodyPr>
          <a:lstStyle>
            <a:lvl1pPr marL="285750" indent="-285750"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marL="0" indent="0" algn="ctr" eaLnBrk="1" hangingPunct="1">
              <a:spcBef>
                <a:spcPct val="0"/>
              </a:spcBef>
              <a:buClrTx/>
              <a:buSzTx/>
              <a:buNone/>
            </a:pPr>
            <a:r>
              <a:rPr lang="en-US" altLang="en-US" sz="1400" b="0" dirty="0">
                <a:solidFill>
                  <a:schemeClr val="bg1"/>
                </a:solidFill>
              </a:rPr>
              <a:t>In 2015, </a:t>
            </a:r>
            <a:r>
              <a:rPr lang="en-US" altLang="en-US" sz="1400" b="0" u="sng" dirty="0">
                <a:solidFill>
                  <a:schemeClr val="bg1"/>
                </a:solidFill>
              </a:rPr>
              <a:t>highest</a:t>
            </a:r>
            <a:r>
              <a:rPr lang="en-US" altLang="en-US" sz="1400" b="0" dirty="0">
                <a:solidFill>
                  <a:schemeClr val="bg1"/>
                </a:solidFill>
              </a:rPr>
              <a:t> percentages of spouses of E1-E4 (26%) and O1-O3 (24%) members</a:t>
            </a:r>
            <a:br>
              <a:rPr lang="en-US" altLang="en-US" sz="1400" b="0" dirty="0">
                <a:solidFill>
                  <a:schemeClr val="bg1"/>
                </a:solidFill>
              </a:rPr>
            </a:br>
            <a:r>
              <a:rPr lang="en-US" altLang="en-US" sz="1400" b="0" dirty="0">
                <a:solidFill>
                  <a:schemeClr val="bg1"/>
                </a:solidFill>
              </a:rPr>
              <a:t> favor their husband/wife </a:t>
            </a:r>
            <a:r>
              <a:rPr lang="en-US" altLang="en-US" sz="1400" b="0" i="1" dirty="0">
                <a:solidFill>
                  <a:schemeClr val="bg1"/>
                </a:solidFill>
              </a:rPr>
              <a:t>leaving </a:t>
            </a:r>
            <a:r>
              <a:rPr lang="en-US" altLang="en-US" sz="1400" b="0" dirty="0">
                <a:solidFill>
                  <a:schemeClr val="bg1"/>
                </a:solidFill>
              </a:rPr>
              <a:t>active duty </a:t>
            </a:r>
          </a:p>
        </p:txBody>
      </p:sp>
    </p:spTree>
    <p:extLst>
      <p:ext uri="{BB962C8B-B14F-4D97-AF65-F5344CB8AC3E}">
        <p14:creationId xmlns:p14="http://schemas.microsoft.com/office/powerpoint/2010/main" val="217972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1"/>
          <p:cNvSpPr>
            <a:spLocks noGrp="1"/>
          </p:cNvSpPr>
          <p:nvPr>
            <p:ph type="dt" sz="quarter" idx="10"/>
          </p:nvPr>
        </p:nvSpPr>
        <p:spPr>
          <a:noFill/>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eaLnBrk="1" hangingPunct="1">
              <a:spcBef>
                <a:spcPct val="0"/>
              </a:spcBef>
              <a:buClrTx/>
              <a:buSzTx/>
              <a:buFontTx/>
              <a:buNone/>
            </a:pPr>
            <a:r>
              <a:rPr lang="en-US" altLang="en-US" b="0" dirty="0">
                <a:solidFill>
                  <a:srgbClr val="FFFFFF"/>
                </a:solidFill>
              </a:rPr>
              <a:t>July 2016</a:t>
            </a:r>
          </a:p>
        </p:txBody>
      </p:sp>
      <p:sp>
        <p:nvSpPr>
          <p:cNvPr id="9219" name="TitleBox"/>
          <p:cNvSpPr txBox="1">
            <a:spLocks noChangeArrowheads="1"/>
          </p:cNvSpPr>
          <p:nvPr/>
        </p:nvSpPr>
        <p:spPr bwMode="auto">
          <a:xfrm>
            <a:off x="0" y="457200"/>
            <a:ext cx="914400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ctr" eaLnBrk="1" hangingPunct="1">
              <a:spcBef>
                <a:spcPct val="0"/>
              </a:spcBef>
              <a:buClrTx/>
              <a:buSzTx/>
              <a:buFontTx/>
              <a:buNone/>
            </a:pPr>
            <a:r>
              <a:rPr lang="en-US" altLang="en-US" sz="2000" dirty="0"/>
              <a:t>Support To Stay on Active Duty</a:t>
            </a:r>
          </a:p>
          <a:p>
            <a:pPr algn="ctr" eaLnBrk="1" hangingPunct="1">
              <a:spcBef>
                <a:spcPct val="0"/>
              </a:spcBef>
              <a:buClrTx/>
              <a:buSzTx/>
              <a:buFontTx/>
              <a:buNone/>
            </a:pPr>
            <a:r>
              <a:rPr lang="en-US" altLang="en-US" sz="1400" dirty="0"/>
              <a:t>Percent of Applicable </a:t>
            </a:r>
            <a:r>
              <a:rPr lang="en-US" altLang="en-US" sz="1400" u="sng" dirty="0"/>
              <a:t>Active Duty Members</a:t>
            </a:r>
          </a:p>
        </p:txBody>
      </p:sp>
      <p:sp>
        <p:nvSpPr>
          <p:cNvPr id="9220" name="Qst_Reference"/>
          <p:cNvSpPr txBox="1">
            <a:spLocks noChangeArrowheads="1"/>
          </p:cNvSpPr>
          <p:nvPr/>
        </p:nvSpPr>
        <p:spPr bwMode="auto">
          <a:xfrm>
            <a:off x="0" y="6413500"/>
            <a:ext cx="317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eaLnBrk="1" hangingPunct="1">
              <a:spcBef>
                <a:spcPct val="0"/>
              </a:spcBef>
              <a:buClrTx/>
              <a:buSzTx/>
              <a:buFontTx/>
              <a:buNone/>
            </a:pPr>
            <a:r>
              <a:rPr lang="en-US" altLang="en-US" sz="1000" b="0">
                <a:solidFill>
                  <a:schemeClr val="tx1"/>
                </a:solidFill>
              </a:rPr>
              <a:t>SOFS-A 2014 Q28, Q29</a:t>
            </a:r>
          </a:p>
        </p:txBody>
      </p:sp>
      <p:sp>
        <p:nvSpPr>
          <p:cNvPr id="9221" name="SC_ME"/>
          <p:cNvSpPr txBox="1">
            <a:spLocks noChangeArrowheads="1"/>
          </p:cNvSpPr>
          <p:nvPr/>
        </p:nvSpPr>
        <p:spPr bwMode="auto">
          <a:xfrm>
            <a:off x="7239000" y="3200400"/>
            <a:ext cx="1676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r" eaLnBrk="1" hangingPunct="1">
              <a:spcBef>
                <a:spcPct val="0"/>
              </a:spcBef>
              <a:buClrTx/>
              <a:buSzTx/>
              <a:buFontTx/>
              <a:buNone/>
            </a:pPr>
            <a:r>
              <a:rPr lang="en-US" altLang="en-US" sz="900" b="0" dirty="0">
                <a:solidFill>
                  <a:schemeClr val="tx1"/>
                </a:solidFill>
              </a:rPr>
              <a:t>MEs ±2%</a:t>
            </a:r>
          </a:p>
        </p:txBody>
      </p:sp>
      <p:graphicFrame>
        <p:nvGraphicFramePr>
          <p:cNvPr id="9222" name="SChart"/>
          <p:cNvGraphicFramePr>
            <a:graphicFrameLocks/>
          </p:cNvGraphicFramePr>
          <p:nvPr>
            <p:extLst>
              <p:ext uri="{D42A27DB-BD31-4B8C-83A1-F6EECF244321}">
                <p14:modId xmlns:p14="http://schemas.microsoft.com/office/powerpoint/2010/main" val="1967372213"/>
              </p:ext>
            </p:extLst>
          </p:nvPr>
        </p:nvGraphicFramePr>
        <p:xfrm>
          <a:off x="177800" y="1068387"/>
          <a:ext cx="8788400" cy="2343150"/>
        </p:xfrm>
        <a:graphic>
          <a:graphicData uri="http://schemas.openxmlformats.org/presentationml/2006/ole">
            <mc:AlternateContent xmlns:mc="http://schemas.openxmlformats.org/markup-compatibility/2006">
              <mc:Choice xmlns:v="urn:schemas-microsoft-com:vml" Requires="v">
                <p:oleObj spid="_x0000_s9654" r:id="rId4" imgW="8791194" imgH="3944454" progId="Excel.Chart.8">
                  <p:embed/>
                </p:oleObj>
              </mc:Choice>
              <mc:Fallback>
                <p:oleObj r:id="rId4" imgW="8791194" imgH="3944454" progId="Excel.Chart.8">
                  <p:embed/>
                  <p:pic>
                    <p:nvPicPr>
                      <p:cNvPr id="0" name="SChart"/>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1068387"/>
                        <a:ext cx="87884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3" name="SC_ME"/>
          <p:cNvSpPr txBox="1">
            <a:spLocks noChangeArrowheads="1"/>
          </p:cNvSpPr>
          <p:nvPr/>
        </p:nvSpPr>
        <p:spPr bwMode="auto">
          <a:xfrm>
            <a:off x="6324600" y="4495800"/>
            <a:ext cx="2590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r" eaLnBrk="1" hangingPunct="1">
              <a:spcBef>
                <a:spcPct val="0"/>
              </a:spcBef>
              <a:buClrTx/>
              <a:buSzTx/>
              <a:buFontTx/>
              <a:buNone/>
            </a:pPr>
            <a:r>
              <a:rPr lang="en-US" altLang="en-US" sz="700" b="0" dirty="0">
                <a:solidFill>
                  <a:schemeClr val="tx1"/>
                </a:solidFill>
              </a:rPr>
              <a:t>MEs ±2% to ±5%, except Dec 2004 (±3% to ±6%)</a:t>
            </a:r>
          </a:p>
        </p:txBody>
      </p:sp>
      <p:pic>
        <p:nvPicPr>
          <p:cNvPr id="922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638" y="3505200"/>
            <a:ext cx="8594725" cy="971550"/>
          </a:xfrm>
          <a:prstGeom prst="rect">
            <a:avLst/>
          </a:prstGeom>
          <a:noFill/>
          <a:ln w="12700">
            <a:solidFill>
              <a:srgbClr val="C0C0C0"/>
            </a:solidFill>
            <a:miter lim="800000"/>
            <a:headEnd/>
            <a:tailEnd/>
          </a:ln>
          <a:extLst>
            <a:ext uri="{909E8E84-426E-40DD-AFC4-6F175D3DCCD1}">
              <a14:hiddenFill xmlns:a14="http://schemas.microsoft.com/office/drawing/2010/main">
                <a:solidFill>
                  <a:schemeClr val="accent1"/>
                </a:solidFill>
              </a14:hiddenFill>
            </a:ext>
          </a:extLst>
        </p:spPr>
      </p:pic>
      <p:sp>
        <p:nvSpPr>
          <p:cNvPr id="9225" name="SC_ME"/>
          <p:cNvSpPr txBox="1">
            <a:spLocks noChangeArrowheads="1"/>
          </p:cNvSpPr>
          <p:nvPr/>
        </p:nvSpPr>
        <p:spPr bwMode="auto">
          <a:xfrm>
            <a:off x="2057400" y="5638800"/>
            <a:ext cx="6858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r" eaLnBrk="1" hangingPunct="1">
              <a:spcBef>
                <a:spcPct val="0"/>
              </a:spcBef>
              <a:buClrTx/>
              <a:buSzTx/>
              <a:buFontTx/>
              <a:buNone/>
            </a:pPr>
            <a:r>
              <a:rPr lang="en-US" altLang="en-US" sz="700" b="0">
                <a:solidFill>
                  <a:schemeClr val="tx1"/>
                </a:solidFill>
              </a:rPr>
              <a:t>MEs ±2% to ±4%, except Dec 2004 (±3% to ±11%)</a:t>
            </a:r>
          </a:p>
        </p:txBody>
      </p:sp>
      <p:pic>
        <p:nvPicPr>
          <p:cNvPr id="9226"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638" y="4724400"/>
            <a:ext cx="8594725" cy="895350"/>
          </a:xfrm>
          <a:prstGeom prst="rect">
            <a:avLst/>
          </a:prstGeom>
          <a:noFill/>
          <a:ln w="12700">
            <a:solidFill>
              <a:srgbClr val="C0C0C0"/>
            </a:solidFill>
            <a:miter lim="800000"/>
            <a:headEnd/>
            <a:tailEnd/>
          </a:ln>
          <a:extLst>
            <a:ext uri="{909E8E84-426E-40DD-AFC4-6F175D3DCCD1}">
              <a14:hiddenFill xmlns:a14="http://schemas.microsoft.com/office/drawing/2010/main">
                <a:solidFill>
                  <a:schemeClr val="accent1"/>
                </a:solidFill>
              </a14:hiddenFill>
            </a:ext>
          </a:extLst>
        </p:spPr>
      </p:pic>
      <p:sp>
        <p:nvSpPr>
          <p:cNvPr id="9227" name="TextBox 9"/>
          <p:cNvSpPr txBox="1">
            <a:spLocks noChangeArrowheads="1"/>
          </p:cNvSpPr>
          <p:nvPr/>
        </p:nvSpPr>
        <p:spPr bwMode="auto">
          <a:xfrm>
            <a:off x="76200" y="5867400"/>
            <a:ext cx="8915400" cy="307777"/>
          </a:xfrm>
          <a:prstGeom prst="rect">
            <a:avLst/>
          </a:prstGeom>
          <a:solidFill>
            <a:srgbClr val="FF0000"/>
          </a:solidFill>
          <a:ln>
            <a:noFill/>
          </a:ln>
          <a:scene3d>
            <a:camera prst="orthographicFront"/>
            <a:lightRig rig="threePt" dir="t"/>
          </a:scene3d>
          <a:sp3d>
            <a:bevelT/>
          </a:sp3d>
          <a:extLst/>
        </p:spPr>
        <p:txBody>
          <a:bodyPr wrap="square">
            <a:spAutoFit/>
          </a:bodyPr>
          <a:lstStyle>
            <a:lvl1pPr marL="285750" indent="-285750"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marL="0" indent="0" algn="ctr" eaLnBrk="1" hangingPunct="1">
              <a:spcBef>
                <a:spcPct val="0"/>
              </a:spcBef>
              <a:buClrTx/>
              <a:buSzTx/>
              <a:buNone/>
            </a:pPr>
            <a:r>
              <a:rPr lang="en-US" altLang="en-US" sz="1400" b="0" dirty="0">
                <a:solidFill>
                  <a:schemeClr val="bg1"/>
                </a:solidFill>
              </a:rPr>
              <a:t>In 2014, Marine Corps members had </a:t>
            </a:r>
            <a:r>
              <a:rPr lang="en-US" altLang="en-US" sz="1400" b="0" u="sng" dirty="0">
                <a:solidFill>
                  <a:schemeClr val="bg1"/>
                </a:solidFill>
              </a:rPr>
              <a:t>least</a:t>
            </a:r>
            <a:r>
              <a:rPr lang="en-US" altLang="en-US" sz="1400" b="0" dirty="0">
                <a:solidFill>
                  <a:schemeClr val="bg1"/>
                </a:solidFill>
              </a:rPr>
              <a:t>  amount of support to </a:t>
            </a:r>
            <a:r>
              <a:rPr lang="en-US" altLang="en-US" sz="1400" b="0" i="1" dirty="0">
                <a:solidFill>
                  <a:schemeClr val="bg1"/>
                </a:solidFill>
              </a:rPr>
              <a:t>stay</a:t>
            </a:r>
            <a:r>
              <a:rPr lang="en-US" altLang="en-US" sz="1400" b="0" dirty="0">
                <a:solidFill>
                  <a:schemeClr val="bg1"/>
                </a:solidFill>
              </a:rPr>
              <a:t> from spouse/SO (49%) and family (40%)</a:t>
            </a:r>
          </a:p>
        </p:txBody>
      </p:sp>
      <p:sp>
        <p:nvSpPr>
          <p:cNvPr id="14" name="TextBox 9"/>
          <p:cNvSpPr txBox="1">
            <a:spLocks noChangeArrowheads="1"/>
          </p:cNvSpPr>
          <p:nvPr/>
        </p:nvSpPr>
        <p:spPr bwMode="auto">
          <a:xfrm>
            <a:off x="2254332" y="6178550"/>
            <a:ext cx="5518068" cy="523220"/>
          </a:xfrm>
          <a:prstGeom prst="rect">
            <a:avLst/>
          </a:prstGeom>
          <a:solidFill>
            <a:srgbClr val="FF0000"/>
          </a:solidFill>
          <a:ln>
            <a:noFill/>
          </a:ln>
          <a:scene3d>
            <a:camera prst="orthographicFront"/>
            <a:lightRig rig="threePt" dir="t"/>
          </a:scene3d>
          <a:sp3d>
            <a:bevelT/>
          </a:sp3d>
          <a:extLst/>
        </p:spPr>
        <p:txBody>
          <a:bodyPr wrap="square">
            <a:spAutoFit/>
          </a:bodyPr>
          <a:lstStyle>
            <a:lvl1pPr marL="285750" indent="-285750"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marL="0" indent="0" algn="ctr" eaLnBrk="1" hangingPunct="1">
              <a:spcBef>
                <a:spcPct val="0"/>
              </a:spcBef>
              <a:buClrTx/>
              <a:buSzTx/>
              <a:buNone/>
            </a:pPr>
            <a:r>
              <a:rPr lang="en-US" altLang="en-US" sz="1400" b="0" u="sng" dirty="0">
                <a:solidFill>
                  <a:schemeClr val="bg1"/>
                </a:solidFill>
              </a:rPr>
              <a:t>Highest</a:t>
            </a:r>
            <a:r>
              <a:rPr lang="en-US" altLang="en-US" sz="1400" b="0" dirty="0">
                <a:solidFill>
                  <a:schemeClr val="bg1"/>
                </a:solidFill>
              </a:rPr>
              <a:t> percentages of junior Enlisted members’ spouses/SOs reported </a:t>
            </a:r>
            <a:r>
              <a:rPr lang="en-US" altLang="en-US" sz="1400" b="0" dirty="0" smtClean="0">
                <a:solidFill>
                  <a:schemeClr val="bg1"/>
                </a:solidFill>
              </a:rPr>
              <a:t>in 2014 they </a:t>
            </a:r>
            <a:r>
              <a:rPr lang="en-US" altLang="en-US" sz="1400" b="0" dirty="0">
                <a:solidFill>
                  <a:schemeClr val="bg1"/>
                </a:solidFill>
              </a:rPr>
              <a:t>favor them </a:t>
            </a:r>
            <a:r>
              <a:rPr lang="en-US" altLang="en-US" sz="1400" b="0" i="1" dirty="0">
                <a:solidFill>
                  <a:schemeClr val="bg1"/>
                </a:solidFill>
              </a:rPr>
              <a:t>leaving</a:t>
            </a:r>
            <a:r>
              <a:rPr lang="en-US" altLang="en-US" sz="1400" b="0" dirty="0">
                <a:solidFill>
                  <a:schemeClr val="bg1"/>
                </a:solidFill>
              </a:rPr>
              <a:t> (32%)</a:t>
            </a:r>
          </a:p>
        </p:txBody>
      </p:sp>
      <p:sp>
        <p:nvSpPr>
          <p:cNvPr id="15" name="TextBox 14"/>
          <p:cNvSpPr txBox="1"/>
          <p:nvPr/>
        </p:nvSpPr>
        <p:spPr>
          <a:xfrm>
            <a:off x="282615" y="3124200"/>
            <a:ext cx="1927185" cy="307777"/>
          </a:xfrm>
          <a:prstGeom prst="rect">
            <a:avLst/>
          </a:prstGeom>
          <a:solidFill>
            <a:srgbClr val="006600"/>
          </a:solidFill>
          <a:scene3d>
            <a:camera prst="orthographicFront"/>
            <a:lightRig rig="threePt" dir="t"/>
          </a:scene3d>
          <a:sp3d>
            <a:bevelT/>
          </a:sp3d>
        </p:spPr>
        <p:txBody>
          <a:bodyPr wrap="square" rtlCol="0">
            <a:spAutoFit/>
          </a:bodyPr>
          <a:lstStyle/>
          <a:p>
            <a:pPr algn="ctr"/>
            <a:r>
              <a:rPr lang="en-US" sz="1400" b="1" dirty="0">
                <a:solidFill>
                  <a:schemeClr val="bg1"/>
                </a:solidFill>
              </a:rPr>
              <a:t>Favor staying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1"/>
          <p:cNvSpPr>
            <a:spLocks noGrp="1"/>
          </p:cNvSpPr>
          <p:nvPr>
            <p:ph type="dt" sz="quarter" idx="10"/>
          </p:nvPr>
        </p:nvSpPr>
        <p:spPr>
          <a:noFill/>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eaLnBrk="1" hangingPunct="1">
              <a:spcBef>
                <a:spcPct val="0"/>
              </a:spcBef>
              <a:buClrTx/>
              <a:buSzTx/>
              <a:buFontTx/>
              <a:buNone/>
            </a:pPr>
            <a:r>
              <a:rPr lang="en-US" altLang="en-US" b="0" dirty="0">
                <a:solidFill>
                  <a:srgbClr val="FFFFFF"/>
                </a:solidFill>
              </a:rPr>
              <a:t>July 2016</a:t>
            </a:r>
          </a:p>
        </p:txBody>
      </p:sp>
      <p:sp>
        <p:nvSpPr>
          <p:cNvPr id="6147" name="Text Box 4"/>
          <p:cNvSpPr txBox="1">
            <a:spLocks noChangeArrowheads="1"/>
          </p:cNvSpPr>
          <p:nvPr/>
        </p:nvSpPr>
        <p:spPr bwMode="auto">
          <a:xfrm>
            <a:off x="0" y="704850"/>
            <a:ext cx="91440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ctr" eaLnBrk="1" hangingPunct="1">
              <a:spcBef>
                <a:spcPct val="0"/>
              </a:spcBef>
              <a:buClrTx/>
              <a:buSzTx/>
              <a:buFontTx/>
              <a:buNone/>
            </a:pPr>
            <a:r>
              <a:rPr lang="en-US" altLang="en-US" sz="2600"/>
              <a:t>BRIEFING OVERVIEW</a:t>
            </a:r>
          </a:p>
        </p:txBody>
      </p:sp>
      <p:graphicFrame>
        <p:nvGraphicFramePr>
          <p:cNvPr id="6148" name="Object 1"/>
          <p:cNvGraphicFramePr>
            <a:graphicFrameLocks noChangeAspect="1"/>
          </p:cNvGraphicFramePr>
          <p:nvPr>
            <p:extLst>
              <p:ext uri="{D42A27DB-BD31-4B8C-83A1-F6EECF244321}">
                <p14:modId xmlns:p14="http://schemas.microsoft.com/office/powerpoint/2010/main" val="1182868011"/>
              </p:ext>
            </p:extLst>
          </p:nvPr>
        </p:nvGraphicFramePr>
        <p:xfrm>
          <a:off x="1541463" y="1628775"/>
          <a:ext cx="6459537" cy="2686050"/>
        </p:xfrm>
        <a:graphic>
          <a:graphicData uri="http://schemas.openxmlformats.org/presentationml/2006/ole">
            <mc:AlternateContent xmlns:mc="http://schemas.openxmlformats.org/markup-compatibility/2006">
              <mc:Choice xmlns:v="urn:schemas-microsoft-com:vml" Requires="v">
                <p:oleObj spid="_x0000_s67655" name="Document" r:id="rId5" imgW="9401600" imgH="3891722" progId="Word.Document.8">
                  <p:embed/>
                </p:oleObj>
              </mc:Choice>
              <mc:Fallback>
                <p:oleObj name="Document" r:id="rId5" imgW="9401600" imgH="3891722" progId="Word.Document.8">
                  <p:embed/>
                  <p:pic>
                    <p:nvPicPr>
                      <p:cNvPr id="0" name=""/>
                      <p:cNvPicPr>
                        <a:picLocks noChangeAspect="1" noChangeArrowheads="1"/>
                      </p:cNvPicPr>
                      <p:nvPr/>
                    </p:nvPicPr>
                    <p:blipFill>
                      <a:blip r:embed="rId6"/>
                      <a:srcRect/>
                      <a:stretch>
                        <a:fillRect/>
                      </a:stretch>
                    </p:blipFill>
                    <p:spPr bwMode="auto">
                      <a:xfrm>
                        <a:off x="1541463" y="1628775"/>
                        <a:ext cx="6459537"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8747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Box"/>
          <p:cNvSpPr txBox="1">
            <a:spLocks noChangeArrowheads="1"/>
          </p:cNvSpPr>
          <p:nvPr/>
        </p:nvSpPr>
        <p:spPr bwMode="auto">
          <a:xfrm>
            <a:off x="0" y="457200"/>
            <a:ext cx="91440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t" anchorCtr="0">
            <a:spAutoFit/>
          </a:bodyPr>
          <a:lstStyle/>
          <a:p>
            <a:pPr algn="ctr"/>
            <a:r>
              <a:rPr lang="en-US" sz="2000" b="1" dirty="0">
                <a:solidFill>
                  <a:srgbClr val="000066"/>
                </a:solidFill>
              </a:rPr>
              <a:t>Financial Condition</a:t>
            </a:r>
          </a:p>
          <a:p>
            <a:pPr algn="ctr"/>
            <a:r>
              <a:rPr lang="en-US" sz="1400" b="1" dirty="0">
                <a:solidFill>
                  <a:srgbClr val="000066"/>
                </a:solidFill>
              </a:rPr>
              <a:t>Percent of All </a:t>
            </a:r>
            <a:r>
              <a:rPr lang="en-US" sz="1400" b="1" u="sng" dirty="0">
                <a:solidFill>
                  <a:srgbClr val="000066"/>
                </a:solidFill>
              </a:rPr>
              <a:t>Active Duty Spouses</a:t>
            </a:r>
          </a:p>
        </p:txBody>
      </p:sp>
      <p:sp>
        <p:nvSpPr>
          <p:cNvPr id="4" name="Qst_Reference"/>
          <p:cNvSpPr txBox="1">
            <a:spLocks noChangeArrowheads="1"/>
          </p:cNvSpPr>
          <p:nvPr/>
        </p:nvSpPr>
        <p:spPr bwMode="auto">
          <a:xfrm>
            <a:off x="0" y="6413500"/>
            <a:ext cx="317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dirty="0"/>
              <a:t>ADSS 2015 Q122</a:t>
            </a:r>
          </a:p>
        </p:txBody>
      </p:sp>
      <p:sp>
        <p:nvSpPr>
          <p:cNvPr id="5" name="SC_ME"/>
          <p:cNvSpPr txBox="1">
            <a:spLocks noChangeArrowheads="1"/>
          </p:cNvSpPr>
          <p:nvPr/>
        </p:nvSpPr>
        <p:spPr bwMode="auto">
          <a:xfrm>
            <a:off x="4470400" y="3196391"/>
            <a:ext cx="444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900" dirty="0"/>
              <a:t>MEs ±1% to ±2%</a:t>
            </a:r>
          </a:p>
        </p:txBody>
      </p:sp>
      <p:graphicFrame>
        <p:nvGraphicFramePr>
          <p:cNvPr id="2" name="SChart"/>
          <p:cNvGraphicFramePr/>
          <p:nvPr>
            <p:extLst/>
          </p:nvPr>
        </p:nvGraphicFramePr>
        <p:xfrm>
          <a:off x="228600" y="1316863"/>
          <a:ext cx="8686800" cy="2130552"/>
        </p:xfrm>
        <a:graphic>
          <a:graphicData uri="http://schemas.openxmlformats.org/drawingml/2006/chart">
            <c:chart xmlns:c="http://schemas.openxmlformats.org/drawingml/2006/chart" xmlns:r="http://schemas.openxmlformats.org/officeDocument/2006/relationships" r:id="rId3"/>
          </a:graphicData>
        </a:graphic>
      </p:graphicFrame>
      <p:sp>
        <p:nvSpPr>
          <p:cNvPr id="9" name="Date Placeholder 1"/>
          <p:cNvSpPr>
            <a:spLocks noGrp="1"/>
          </p:cNvSpPr>
          <p:nvPr>
            <p:ph type="dt" sz="half" idx="10"/>
          </p:nvPr>
        </p:nvSpPr>
        <p:spPr>
          <a:xfrm>
            <a:off x="3810000" y="6724650"/>
            <a:ext cx="1524000" cy="139700"/>
          </a:xfrm>
        </p:spPr>
        <p:txBody>
          <a:bodyPr/>
          <a:lstStyle/>
          <a:p>
            <a:r>
              <a:rPr lang="en-US" dirty="0"/>
              <a:t>July 2016</a:t>
            </a:r>
          </a:p>
        </p:txBody>
      </p:sp>
      <p:pic>
        <p:nvPicPr>
          <p:cNvPr id="430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3975100"/>
            <a:ext cx="3353341" cy="137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0" y="3975100"/>
            <a:ext cx="3353341" cy="137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SC_ME"/>
          <p:cNvSpPr txBox="1">
            <a:spLocks noChangeArrowheads="1"/>
          </p:cNvSpPr>
          <p:nvPr/>
        </p:nvSpPr>
        <p:spPr bwMode="auto">
          <a:xfrm>
            <a:off x="6248400" y="5346700"/>
            <a:ext cx="2070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r" eaLnBrk="1" hangingPunct="1">
              <a:spcBef>
                <a:spcPct val="0"/>
              </a:spcBef>
              <a:buClrTx/>
              <a:buSzTx/>
              <a:buFontTx/>
              <a:buNone/>
            </a:pPr>
            <a:r>
              <a:rPr lang="en-US" altLang="en-US" sz="700" b="0" dirty="0">
                <a:solidFill>
                  <a:schemeClr val="tx1"/>
                </a:solidFill>
              </a:rPr>
              <a:t>MEs ±1%</a:t>
            </a:r>
          </a:p>
        </p:txBody>
      </p:sp>
      <p:sp>
        <p:nvSpPr>
          <p:cNvPr id="17" name="SC_ME"/>
          <p:cNvSpPr txBox="1">
            <a:spLocks noChangeArrowheads="1"/>
          </p:cNvSpPr>
          <p:nvPr/>
        </p:nvSpPr>
        <p:spPr bwMode="auto">
          <a:xfrm>
            <a:off x="2209800" y="5346700"/>
            <a:ext cx="2070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r" eaLnBrk="1" hangingPunct="1">
              <a:spcBef>
                <a:spcPct val="0"/>
              </a:spcBef>
              <a:buClrTx/>
              <a:buSzTx/>
              <a:buFontTx/>
              <a:buNone/>
            </a:pPr>
            <a:r>
              <a:rPr lang="en-US" altLang="en-US" sz="700" b="0" dirty="0">
                <a:solidFill>
                  <a:schemeClr val="tx1"/>
                </a:solidFill>
              </a:rPr>
              <a:t>MEs ±1%</a:t>
            </a:r>
          </a:p>
        </p:txBody>
      </p:sp>
      <p:sp>
        <p:nvSpPr>
          <p:cNvPr id="15" name="TextBox 9"/>
          <p:cNvSpPr txBox="1">
            <a:spLocks noChangeArrowheads="1"/>
          </p:cNvSpPr>
          <p:nvPr/>
        </p:nvSpPr>
        <p:spPr bwMode="auto">
          <a:xfrm>
            <a:off x="218326" y="1125379"/>
            <a:ext cx="8695944" cy="398621"/>
          </a:xfrm>
          <a:prstGeom prst="rect">
            <a:avLst/>
          </a:prstGeom>
          <a:solidFill>
            <a:srgbClr val="006600"/>
          </a:solidFill>
          <a:ln>
            <a:solidFill>
              <a:srgbClr val="006600"/>
            </a:solidFill>
          </a:ln>
          <a:scene3d>
            <a:camera prst="orthographicFront"/>
            <a:lightRig rig="threePt" dir="t"/>
          </a:scene3d>
          <a:sp3d>
            <a:bevelT/>
          </a:sp3d>
          <a:extLst/>
        </p:spPr>
        <p:txBody>
          <a:bodyPr wrap="square" anchor="ctr">
            <a:noAutofit/>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ctr" eaLnBrk="1" hangingPunct="1">
              <a:spcBef>
                <a:spcPct val="0"/>
              </a:spcBef>
              <a:buClrTx/>
              <a:buSzTx/>
              <a:buFontTx/>
              <a:buNone/>
            </a:pPr>
            <a:r>
              <a:rPr lang="en-US" altLang="en-US" sz="1000" dirty="0">
                <a:solidFill>
                  <a:schemeClr val="bg1"/>
                </a:solidFill>
              </a:rPr>
              <a:t>Overall, “comfortable” financial condition in 2015:  significantly </a:t>
            </a:r>
            <a:r>
              <a:rPr lang="en-US" altLang="en-US" sz="1000" u="sng" dirty="0">
                <a:solidFill>
                  <a:schemeClr val="bg1"/>
                </a:solidFill>
              </a:rPr>
              <a:t>higher</a:t>
            </a:r>
            <a:r>
              <a:rPr lang="en-US" altLang="en-US" sz="1000" dirty="0">
                <a:solidFill>
                  <a:schemeClr val="bg1"/>
                </a:solidFill>
              </a:rPr>
              <a:t> than 2006/2008/2012</a:t>
            </a:r>
          </a:p>
        </p:txBody>
      </p:sp>
      <p:sp>
        <p:nvSpPr>
          <p:cNvPr id="12" name="TextBox 9"/>
          <p:cNvSpPr txBox="1">
            <a:spLocks noChangeArrowheads="1"/>
          </p:cNvSpPr>
          <p:nvPr/>
        </p:nvSpPr>
        <p:spPr bwMode="auto">
          <a:xfrm>
            <a:off x="685800" y="5590401"/>
            <a:ext cx="7924800" cy="276999"/>
          </a:xfrm>
          <a:prstGeom prst="rect">
            <a:avLst/>
          </a:prstGeom>
          <a:solidFill>
            <a:srgbClr val="006600"/>
          </a:solidFill>
          <a:ln>
            <a:noFill/>
          </a:ln>
          <a:scene3d>
            <a:camera prst="orthographicFront"/>
            <a:lightRig rig="threePt" dir="t"/>
          </a:scene3d>
          <a:sp3d>
            <a:bevelT/>
          </a:sp3d>
          <a:extLst/>
        </p:spPr>
        <p:txBody>
          <a:bodyPr wrap="square">
            <a:spAutoFit/>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ctr" eaLnBrk="1" hangingPunct="1">
              <a:spcBef>
                <a:spcPct val="0"/>
              </a:spcBef>
              <a:buClrTx/>
              <a:buSzTx/>
              <a:buFontTx/>
              <a:buNone/>
            </a:pPr>
            <a:r>
              <a:rPr lang="en-US" altLang="en-US" sz="1200" dirty="0" smtClean="0">
                <a:solidFill>
                  <a:schemeClr val="bg1"/>
                </a:solidFill>
              </a:rPr>
              <a:t>In </a:t>
            </a:r>
            <a:r>
              <a:rPr lang="en-US" altLang="en-US" sz="1200" dirty="0">
                <a:solidFill>
                  <a:schemeClr val="bg1"/>
                </a:solidFill>
              </a:rPr>
              <a:t>2015, </a:t>
            </a:r>
            <a:r>
              <a:rPr lang="en-US" altLang="en-US" sz="1200" u="sng" dirty="0">
                <a:solidFill>
                  <a:schemeClr val="bg1"/>
                </a:solidFill>
              </a:rPr>
              <a:t>highest</a:t>
            </a:r>
            <a:r>
              <a:rPr lang="en-US" altLang="en-US" sz="1200" dirty="0">
                <a:solidFill>
                  <a:schemeClr val="bg1"/>
                </a:solidFill>
              </a:rPr>
              <a:t> percentages of Air Force spouses “comfortable”</a:t>
            </a:r>
          </a:p>
        </p:txBody>
      </p:sp>
      <p:sp>
        <p:nvSpPr>
          <p:cNvPr id="13" name="TextBox 12"/>
          <p:cNvSpPr txBox="1"/>
          <p:nvPr/>
        </p:nvSpPr>
        <p:spPr>
          <a:xfrm>
            <a:off x="3635415" y="3578423"/>
            <a:ext cx="1927185" cy="307777"/>
          </a:xfrm>
          <a:prstGeom prst="rect">
            <a:avLst/>
          </a:prstGeom>
          <a:solidFill>
            <a:srgbClr val="006600"/>
          </a:solidFill>
          <a:scene3d>
            <a:camera prst="orthographicFront"/>
            <a:lightRig rig="threePt" dir="t"/>
          </a:scene3d>
          <a:sp3d>
            <a:bevelT/>
          </a:sp3d>
        </p:spPr>
        <p:txBody>
          <a:bodyPr wrap="square" rtlCol="0">
            <a:spAutoFit/>
          </a:bodyPr>
          <a:lstStyle/>
          <a:p>
            <a:pPr algn="ctr"/>
            <a:r>
              <a:rPr lang="en-US" sz="1400" b="1" dirty="0">
                <a:solidFill>
                  <a:schemeClr val="bg1"/>
                </a:solidFill>
              </a:rPr>
              <a:t>Comfortable</a:t>
            </a:r>
          </a:p>
        </p:txBody>
      </p:sp>
      <p:sp>
        <p:nvSpPr>
          <p:cNvPr id="14" name="TextBox 9"/>
          <p:cNvSpPr txBox="1">
            <a:spLocks noChangeArrowheads="1"/>
          </p:cNvSpPr>
          <p:nvPr/>
        </p:nvSpPr>
        <p:spPr bwMode="auto">
          <a:xfrm>
            <a:off x="685800" y="6047601"/>
            <a:ext cx="7924800" cy="276999"/>
          </a:xfrm>
          <a:prstGeom prst="rect">
            <a:avLst/>
          </a:prstGeom>
          <a:solidFill>
            <a:srgbClr val="FF0000"/>
          </a:solidFill>
          <a:ln>
            <a:noFill/>
          </a:ln>
          <a:scene3d>
            <a:camera prst="orthographicFront"/>
            <a:lightRig rig="threePt" dir="t"/>
          </a:scene3d>
          <a:sp3d>
            <a:bevelT/>
          </a:sp3d>
          <a:extLst/>
        </p:spPr>
        <p:txBody>
          <a:bodyPr wrap="square">
            <a:spAutoFit/>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ctr" eaLnBrk="1" hangingPunct="1">
              <a:spcBef>
                <a:spcPct val="0"/>
              </a:spcBef>
              <a:buClrTx/>
              <a:buSzTx/>
              <a:buFontTx/>
              <a:buNone/>
            </a:pPr>
            <a:r>
              <a:rPr lang="en-US" altLang="en-US" sz="1200" dirty="0" smtClean="0">
                <a:solidFill>
                  <a:schemeClr val="bg1"/>
                </a:solidFill>
              </a:rPr>
              <a:t>In </a:t>
            </a:r>
            <a:r>
              <a:rPr lang="en-US" altLang="en-US" sz="1200" dirty="0">
                <a:solidFill>
                  <a:schemeClr val="bg1"/>
                </a:solidFill>
              </a:rPr>
              <a:t>2015, </a:t>
            </a:r>
            <a:r>
              <a:rPr lang="en-US" altLang="en-US" sz="1200" u="sng" dirty="0">
                <a:solidFill>
                  <a:schemeClr val="bg1"/>
                </a:solidFill>
              </a:rPr>
              <a:t>highest</a:t>
            </a:r>
            <a:r>
              <a:rPr lang="en-US" altLang="en-US" sz="1200" dirty="0">
                <a:solidFill>
                  <a:schemeClr val="bg1"/>
                </a:solidFill>
              </a:rPr>
              <a:t> percentages of Army spouses “not comfortable”</a:t>
            </a:r>
          </a:p>
        </p:txBody>
      </p:sp>
    </p:spTree>
    <p:extLst>
      <p:ext uri="{BB962C8B-B14F-4D97-AF65-F5344CB8AC3E}">
        <p14:creationId xmlns:p14="http://schemas.microsoft.com/office/powerpoint/2010/main" val="190048244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1"/>
          <p:cNvSpPr>
            <a:spLocks noGrp="1"/>
          </p:cNvSpPr>
          <p:nvPr>
            <p:ph type="dt" sz="quarter" idx="10"/>
          </p:nvPr>
        </p:nvSpPr>
        <p:spPr>
          <a:noFill/>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eaLnBrk="1" hangingPunct="1">
              <a:spcBef>
                <a:spcPct val="0"/>
              </a:spcBef>
              <a:buClrTx/>
              <a:buSzTx/>
              <a:buFontTx/>
              <a:buNone/>
            </a:pPr>
            <a:r>
              <a:rPr lang="en-US" altLang="en-US" b="0" dirty="0">
                <a:solidFill>
                  <a:srgbClr val="FFFFFF"/>
                </a:solidFill>
              </a:rPr>
              <a:t>July 2016</a:t>
            </a:r>
          </a:p>
        </p:txBody>
      </p:sp>
      <p:sp>
        <p:nvSpPr>
          <p:cNvPr id="15363" name="TitleBox"/>
          <p:cNvSpPr txBox="1">
            <a:spLocks noChangeArrowheads="1"/>
          </p:cNvSpPr>
          <p:nvPr/>
        </p:nvSpPr>
        <p:spPr bwMode="auto">
          <a:xfrm>
            <a:off x="0" y="381000"/>
            <a:ext cx="914400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ctr" eaLnBrk="1" hangingPunct="1">
              <a:spcBef>
                <a:spcPct val="0"/>
              </a:spcBef>
              <a:buClrTx/>
              <a:buSzTx/>
              <a:buFontTx/>
              <a:buNone/>
            </a:pPr>
            <a:r>
              <a:rPr lang="en-US" altLang="en-US" sz="2000" dirty="0"/>
              <a:t>Financial Condition</a:t>
            </a:r>
          </a:p>
          <a:p>
            <a:pPr algn="ctr" eaLnBrk="1" hangingPunct="1">
              <a:spcBef>
                <a:spcPct val="0"/>
              </a:spcBef>
              <a:buClrTx/>
              <a:buSzTx/>
              <a:buFontTx/>
              <a:buNone/>
            </a:pPr>
            <a:r>
              <a:rPr lang="en-US" altLang="en-US" sz="1400" dirty="0"/>
              <a:t>Percent of All </a:t>
            </a:r>
            <a:r>
              <a:rPr lang="en-US" altLang="en-US" sz="1400" u="sng" dirty="0"/>
              <a:t>Active Duty Members</a:t>
            </a:r>
          </a:p>
        </p:txBody>
      </p:sp>
      <p:sp>
        <p:nvSpPr>
          <p:cNvPr id="15364" name="Qst_Reference"/>
          <p:cNvSpPr txBox="1">
            <a:spLocks noChangeArrowheads="1"/>
          </p:cNvSpPr>
          <p:nvPr/>
        </p:nvSpPr>
        <p:spPr bwMode="auto">
          <a:xfrm>
            <a:off x="0" y="6413500"/>
            <a:ext cx="317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eaLnBrk="1" hangingPunct="1">
              <a:spcBef>
                <a:spcPct val="0"/>
              </a:spcBef>
              <a:buClrTx/>
              <a:buSzTx/>
              <a:buFontTx/>
              <a:buNone/>
            </a:pPr>
            <a:r>
              <a:rPr lang="en-US" altLang="en-US" sz="1000" b="0">
                <a:solidFill>
                  <a:schemeClr val="tx1"/>
                </a:solidFill>
              </a:rPr>
              <a:t>SOFS-A 2014 Q66</a:t>
            </a:r>
          </a:p>
        </p:txBody>
      </p:sp>
      <p:sp>
        <p:nvSpPr>
          <p:cNvPr id="15365" name="SC_ME"/>
          <p:cNvSpPr txBox="1">
            <a:spLocks noChangeArrowheads="1"/>
          </p:cNvSpPr>
          <p:nvPr/>
        </p:nvSpPr>
        <p:spPr bwMode="auto">
          <a:xfrm>
            <a:off x="6248400" y="3289300"/>
            <a:ext cx="272510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r" eaLnBrk="1" hangingPunct="1">
              <a:spcBef>
                <a:spcPct val="0"/>
              </a:spcBef>
              <a:buClrTx/>
              <a:buSzTx/>
              <a:buFontTx/>
              <a:buNone/>
            </a:pPr>
            <a:r>
              <a:rPr lang="en-US" altLang="en-US" sz="900" b="0" dirty="0">
                <a:solidFill>
                  <a:schemeClr val="tx1"/>
                </a:solidFill>
              </a:rPr>
              <a:t>Margins of error (MEs) ±1% to ±2%</a:t>
            </a:r>
          </a:p>
        </p:txBody>
      </p:sp>
      <p:sp>
        <p:nvSpPr>
          <p:cNvPr id="15367" name="SC_ME"/>
          <p:cNvSpPr txBox="1">
            <a:spLocks noChangeArrowheads="1"/>
          </p:cNvSpPr>
          <p:nvPr/>
        </p:nvSpPr>
        <p:spPr bwMode="auto">
          <a:xfrm>
            <a:off x="8496300" y="4495800"/>
            <a:ext cx="723900" cy="292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eaLnBrk="1" hangingPunct="1">
              <a:spcBef>
                <a:spcPct val="0"/>
              </a:spcBef>
              <a:buClrTx/>
              <a:buSzTx/>
              <a:buFontTx/>
              <a:buNone/>
            </a:pPr>
            <a:r>
              <a:rPr lang="en-US" altLang="en-US" sz="700" b="0" dirty="0">
                <a:solidFill>
                  <a:schemeClr val="tx1"/>
                </a:solidFill>
              </a:rPr>
              <a:t>MEs </a:t>
            </a:r>
            <a:br>
              <a:rPr lang="en-US" altLang="en-US" sz="700" b="0" dirty="0">
                <a:solidFill>
                  <a:schemeClr val="tx1"/>
                </a:solidFill>
              </a:rPr>
            </a:br>
            <a:r>
              <a:rPr lang="en-US" altLang="en-US" sz="700" b="0" dirty="0">
                <a:solidFill>
                  <a:schemeClr val="tx1"/>
                </a:solidFill>
              </a:rPr>
              <a:t>±1% to ±5%</a:t>
            </a:r>
          </a:p>
        </p:txBody>
      </p:sp>
      <p:pic>
        <p:nvPicPr>
          <p:cNvPr id="1536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657600"/>
            <a:ext cx="7932738" cy="1143000"/>
          </a:xfrm>
          <a:prstGeom prst="rect">
            <a:avLst/>
          </a:prstGeom>
          <a:noFill/>
          <a:ln w="12700">
            <a:solidFill>
              <a:srgbClr val="C0C0C0"/>
            </a:solidFill>
            <a:miter lim="800000"/>
            <a:headEnd/>
            <a:tailEnd/>
          </a:ln>
          <a:extLst>
            <a:ext uri="{909E8E84-426E-40DD-AFC4-6F175D3DCCD1}">
              <a14:hiddenFill xmlns:a14="http://schemas.microsoft.com/office/drawing/2010/main">
                <a:solidFill>
                  <a:schemeClr val="accent1"/>
                </a:solidFill>
              </a14:hiddenFill>
            </a:ext>
          </a:extLst>
        </p:spPr>
      </p:pic>
      <p:pic>
        <p:nvPicPr>
          <p:cNvPr id="1537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995863"/>
            <a:ext cx="7932738" cy="1314450"/>
          </a:xfrm>
          <a:prstGeom prst="rect">
            <a:avLst/>
          </a:prstGeom>
          <a:noFill/>
          <a:ln w="12700">
            <a:solidFill>
              <a:srgbClr val="C0C0C0"/>
            </a:solidFill>
            <a:miter lim="800000"/>
            <a:headEnd/>
            <a:tailEnd/>
          </a:ln>
          <a:extLst>
            <a:ext uri="{909E8E84-426E-40DD-AFC4-6F175D3DCCD1}">
              <a14:hiddenFill xmlns:a14="http://schemas.microsoft.com/office/drawing/2010/main">
                <a:solidFill>
                  <a:schemeClr val="accent1"/>
                </a:solidFill>
              </a14:hiddenFill>
            </a:ext>
          </a:extLst>
        </p:spPr>
      </p:pic>
      <p:sp>
        <p:nvSpPr>
          <p:cNvPr id="12" name="Oval 11"/>
          <p:cNvSpPr/>
          <p:nvPr/>
        </p:nvSpPr>
        <p:spPr>
          <a:xfrm>
            <a:off x="8153400" y="3625850"/>
            <a:ext cx="417513" cy="488950"/>
          </a:xfrm>
          <a:prstGeom prst="ellipse">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5" name="SChart"/>
          <p:cNvGraphicFramePr/>
          <p:nvPr>
            <p:extLst>
              <p:ext uri="{D42A27DB-BD31-4B8C-83A1-F6EECF244321}">
                <p14:modId xmlns:p14="http://schemas.microsoft.com/office/powerpoint/2010/main" val="2366953851"/>
              </p:ext>
            </p:extLst>
          </p:nvPr>
        </p:nvGraphicFramePr>
        <p:xfrm>
          <a:off x="228600" y="1195441"/>
          <a:ext cx="8686800" cy="2339867"/>
        </p:xfrm>
        <a:graphic>
          <a:graphicData uri="http://schemas.openxmlformats.org/drawingml/2006/chart">
            <c:chart xmlns:c="http://schemas.openxmlformats.org/drawingml/2006/chart" xmlns:r="http://schemas.openxmlformats.org/officeDocument/2006/relationships" r:id="rId5"/>
          </a:graphicData>
        </a:graphic>
      </p:graphicFrame>
      <p:cxnSp>
        <p:nvCxnSpPr>
          <p:cNvPr id="16" name="Straight Arrow Connector 15"/>
          <p:cNvCxnSpPr>
            <a:stCxn id="21" idx="5"/>
          </p:cNvCxnSpPr>
          <p:nvPr/>
        </p:nvCxnSpPr>
        <p:spPr>
          <a:xfrm>
            <a:off x="3867526" y="3445878"/>
            <a:ext cx="4438274" cy="205540"/>
          </a:xfrm>
          <a:prstGeom prst="straightConnector1">
            <a:avLst/>
          </a:prstGeom>
          <a:ln w="3175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15373" name="TextBox 9"/>
          <p:cNvSpPr txBox="1">
            <a:spLocks noChangeArrowheads="1"/>
          </p:cNvSpPr>
          <p:nvPr/>
        </p:nvSpPr>
        <p:spPr bwMode="auto">
          <a:xfrm>
            <a:off x="228600" y="1047749"/>
            <a:ext cx="8686800" cy="400051"/>
          </a:xfrm>
          <a:prstGeom prst="rect">
            <a:avLst/>
          </a:prstGeom>
          <a:solidFill>
            <a:srgbClr val="006600"/>
          </a:solidFill>
          <a:ln>
            <a:solidFill>
              <a:srgbClr val="006600"/>
            </a:solidFill>
          </a:ln>
          <a:scene3d>
            <a:camera prst="orthographicFront"/>
            <a:lightRig rig="threePt" dir="t"/>
          </a:scene3d>
          <a:sp3d>
            <a:bevelT/>
          </a:sp3d>
          <a:extLst/>
        </p:spPr>
        <p:txBody>
          <a:bodyPr wrap="square" anchor="ctr">
            <a:noAutofit/>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ctr" eaLnBrk="1" hangingPunct="1">
              <a:spcBef>
                <a:spcPct val="0"/>
              </a:spcBef>
              <a:buClrTx/>
              <a:buSzTx/>
              <a:buFontTx/>
              <a:buNone/>
            </a:pPr>
            <a:r>
              <a:rPr lang="en-US" altLang="en-US" sz="1000" dirty="0">
                <a:solidFill>
                  <a:schemeClr val="bg1"/>
                </a:solidFill>
              </a:rPr>
              <a:t>Overall, “comfortable” financial condition in 2014</a:t>
            </a:r>
            <a:r>
              <a:rPr lang="en-US" altLang="en-US" sz="1000" dirty="0" smtClean="0">
                <a:solidFill>
                  <a:schemeClr val="bg1"/>
                </a:solidFill>
              </a:rPr>
              <a:t>:  significantly </a:t>
            </a:r>
            <a:r>
              <a:rPr lang="en-US" altLang="en-US" sz="1000" u="sng" dirty="0">
                <a:solidFill>
                  <a:schemeClr val="bg1"/>
                </a:solidFill>
              </a:rPr>
              <a:t>higher</a:t>
            </a:r>
            <a:r>
              <a:rPr lang="en-US" altLang="en-US" sz="1000" dirty="0">
                <a:solidFill>
                  <a:schemeClr val="bg1"/>
                </a:solidFill>
              </a:rPr>
              <a:t> than condition since 1999 </a:t>
            </a:r>
            <a:r>
              <a:rPr lang="en-US" altLang="en-US" sz="1000" dirty="0" smtClean="0">
                <a:solidFill>
                  <a:schemeClr val="bg1"/>
                </a:solidFill>
              </a:rPr>
              <a:t>except </a:t>
            </a:r>
            <a:r>
              <a:rPr lang="en-US" altLang="en-US" sz="1000" dirty="0">
                <a:solidFill>
                  <a:schemeClr val="bg1"/>
                </a:solidFill>
              </a:rPr>
              <a:t>Jun 2012</a:t>
            </a:r>
          </a:p>
        </p:txBody>
      </p:sp>
      <p:sp>
        <p:nvSpPr>
          <p:cNvPr id="17" name="TextBox 9"/>
          <p:cNvSpPr txBox="1">
            <a:spLocks noChangeArrowheads="1"/>
          </p:cNvSpPr>
          <p:nvPr/>
        </p:nvSpPr>
        <p:spPr bwMode="auto">
          <a:xfrm>
            <a:off x="1219200" y="6400800"/>
            <a:ext cx="5638800" cy="246221"/>
          </a:xfrm>
          <a:prstGeom prst="rect">
            <a:avLst/>
          </a:prstGeom>
          <a:solidFill>
            <a:srgbClr val="006600"/>
          </a:solidFill>
          <a:ln>
            <a:noFill/>
          </a:ln>
          <a:scene3d>
            <a:camera prst="orthographicFront"/>
            <a:lightRig rig="threePt" dir="t"/>
          </a:scene3d>
          <a:sp3d>
            <a:bevelT/>
          </a:sp3d>
          <a:extLst/>
        </p:spPr>
        <p:txBody>
          <a:bodyPr wrap="square">
            <a:spAutoFit/>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ctr" eaLnBrk="1" hangingPunct="1">
              <a:spcBef>
                <a:spcPct val="0"/>
              </a:spcBef>
              <a:buClrTx/>
              <a:buSzTx/>
              <a:buFontTx/>
              <a:buNone/>
            </a:pPr>
            <a:r>
              <a:rPr lang="en-US" altLang="en-US" sz="1000" dirty="0">
                <a:solidFill>
                  <a:schemeClr val="bg1"/>
                </a:solidFill>
              </a:rPr>
              <a:t>Among Services in 2014, </a:t>
            </a:r>
            <a:r>
              <a:rPr lang="en-US" altLang="en-US" sz="1000" u="sng" dirty="0">
                <a:solidFill>
                  <a:schemeClr val="bg1"/>
                </a:solidFill>
              </a:rPr>
              <a:t>highest</a:t>
            </a:r>
            <a:r>
              <a:rPr lang="en-US" altLang="en-US" sz="1000" dirty="0">
                <a:solidFill>
                  <a:schemeClr val="bg1"/>
                </a:solidFill>
              </a:rPr>
              <a:t> percentages of Air Force members “comfortable” and</a:t>
            </a:r>
          </a:p>
        </p:txBody>
      </p:sp>
      <p:sp>
        <p:nvSpPr>
          <p:cNvPr id="19" name="SC_ME"/>
          <p:cNvSpPr txBox="1">
            <a:spLocks noChangeArrowheads="1"/>
          </p:cNvSpPr>
          <p:nvPr/>
        </p:nvSpPr>
        <p:spPr bwMode="auto">
          <a:xfrm>
            <a:off x="8496300" y="6032445"/>
            <a:ext cx="723900" cy="292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eaLnBrk="1" hangingPunct="1">
              <a:spcBef>
                <a:spcPct val="0"/>
              </a:spcBef>
              <a:buClrTx/>
              <a:buSzTx/>
              <a:buFontTx/>
              <a:buNone/>
            </a:pPr>
            <a:r>
              <a:rPr lang="en-US" altLang="en-US" sz="700" b="0" dirty="0">
                <a:solidFill>
                  <a:schemeClr val="tx1"/>
                </a:solidFill>
              </a:rPr>
              <a:t>MEs </a:t>
            </a:r>
            <a:br>
              <a:rPr lang="en-US" altLang="en-US" sz="700" b="0" dirty="0">
                <a:solidFill>
                  <a:schemeClr val="tx1"/>
                </a:solidFill>
              </a:rPr>
            </a:br>
            <a:r>
              <a:rPr lang="en-US" altLang="en-US" sz="700" b="0" dirty="0">
                <a:solidFill>
                  <a:schemeClr val="tx1"/>
                </a:solidFill>
              </a:rPr>
              <a:t>±1% to ±3%</a:t>
            </a:r>
          </a:p>
        </p:txBody>
      </p:sp>
      <p:sp>
        <p:nvSpPr>
          <p:cNvPr id="21" name="Oval 20"/>
          <p:cNvSpPr/>
          <p:nvPr/>
        </p:nvSpPr>
        <p:spPr>
          <a:xfrm>
            <a:off x="3148012" y="3232150"/>
            <a:ext cx="842963" cy="250398"/>
          </a:xfrm>
          <a:prstGeom prst="ellipse">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TextBox 9"/>
          <p:cNvSpPr txBox="1">
            <a:spLocks noChangeArrowheads="1"/>
          </p:cNvSpPr>
          <p:nvPr/>
        </p:nvSpPr>
        <p:spPr bwMode="auto">
          <a:xfrm>
            <a:off x="6705600" y="6400800"/>
            <a:ext cx="2286000" cy="246221"/>
          </a:xfrm>
          <a:prstGeom prst="rect">
            <a:avLst/>
          </a:prstGeom>
          <a:solidFill>
            <a:srgbClr val="FF0000"/>
          </a:solidFill>
          <a:ln>
            <a:noFill/>
          </a:ln>
          <a:scene3d>
            <a:camera prst="orthographicFront"/>
            <a:lightRig rig="threePt" dir="t"/>
          </a:scene3d>
          <a:sp3d>
            <a:bevelT/>
          </a:sp3d>
          <a:extLst/>
        </p:spPr>
        <p:txBody>
          <a:bodyPr wrap="square">
            <a:spAutoFit/>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ctr" eaLnBrk="1" hangingPunct="1">
              <a:spcBef>
                <a:spcPct val="0"/>
              </a:spcBef>
              <a:buClrTx/>
              <a:buSzTx/>
              <a:buFontTx/>
              <a:buNone/>
            </a:pPr>
            <a:r>
              <a:rPr lang="en-US" altLang="en-US" sz="1000" dirty="0">
                <a:solidFill>
                  <a:schemeClr val="bg1"/>
                </a:solidFill>
              </a:rPr>
              <a:t>Army members “not comfortable”</a:t>
            </a:r>
          </a:p>
        </p:txBody>
      </p:sp>
    </p:spTree>
    <p:extLst>
      <p:ext uri="{BB962C8B-B14F-4D97-AF65-F5344CB8AC3E}">
        <p14:creationId xmlns:p14="http://schemas.microsoft.com/office/powerpoint/2010/main" val="1850131562"/>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Box"/>
          <p:cNvSpPr txBox="1">
            <a:spLocks noChangeArrowheads="1"/>
          </p:cNvSpPr>
          <p:nvPr/>
        </p:nvSpPr>
        <p:spPr bwMode="auto">
          <a:xfrm>
            <a:off x="0" y="451247"/>
            <a:ext cx="91440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t" anchorCtr="0">
            <a:spAutoFit/>
          </a:bodyPr>
          <a:lstStyle/>
          <a:p>
            <a:pPr algn="ctr"/>
            <a:r>
              <a:rPr lang="en-US" sz="2000" b="1" dirty="0">
                <a:solidFill>
                  <a:srgbClr val="000066"/>
                </a:solidFill>
              </a:rPr>
              <a:t>Financial Problems in Past 12 Months</a:t>
            </a:r>
          </a:p>
          <a:p>
            <a:pPr algn="ctr"/>
            <a:r>
              <a:rPr lang="en-US" sz="1400" b="1" dirty="0">
                <a:solidFill>
                  <a:srgbClr val="000066"/>
                </a:solidFill>
              </a:rPr>
              <a:t>Percent of All </a:t>
            </a:r>
            <a:r>
              <a:rPr lang="en-US" sz="1400" b="1" u="sng" dirty="0">
                <a:solidFill>
                  <a:srgbClr val="000066"/>
                </a:solidFill>
              </a:rPr>
              <a:t>Active Duty Spouses</a:t>
            </a:r>
          </a:p>
        </p:txBody>
      </p:sp>
      <p:sp>
        <p:nvSpPr>
          <p:cNvPr id="4" name="Qst_Reference"/>
          <p:cNvSpPr txBox="1">
            <a:spLocks noChangeArrowheads="1"/>
          </p:cNvSpPr>
          <p:nvPr/>
        </p:nvSpPr>
        <p:spPr bwMode="auto">
          <a:xfrm>
            <a:off x="0" y="6413500"/>
            <a:ext cx="317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dirty="0"/>
              <a:t>ADSS 2015 Q123</a:t>
            </a:r>
          </a:p>
        </p:txBody>
      </p:sp>
      <p:sp>
        <p:nvSpPr>
          <p:cNvPr id="7" name="Date Placeholder 1"/>
          <p:cNvSpPr>
            <a:spLocks noGrp="1"/>
          </p:cNvSpPr>
          <p:nvPr>
            <p:ph type="dt" sz="half" idx="10"/>
          </p:nvPr>
        </p:nvSpPr>
        <p:spPr>
          <a:xfrm>
            <a:off x="3810000" y="6724650"/>
            <a:ext cx="1524000" cy="139700"/>
          </a:xfrm>
        </p:spPr>
        <p:txBody>
          <a:bodyPr/>
          <a:lstStyle/>
          <a:p>
            <a:r>
              <a:rPr lang="en-US" dirty="0"/>
              <a:t>July 2016</a:t>
            </a:r>
          </a:p>
        </p:txBody>
      </p:sp>
      <p:pic>
        <p:nvPicPr>
          <p:cNvPr id="419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4419600"/>
            <a:ext cx="2723904" cy="1135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6596" y="4419601"/>
            <a:ext cx="2758404" cy="1135208"/>
          </a:xfrm>
          <a:prstGeom prst="rect">
            <a:avLst/>
          </a:prstGeom>
          <a:noFill/>
          <a:ln w="12700">
            <a:solidFill>
              <a:srgbClr val="C0C0C0"/>
            </a:solidFill>
            <a:prstDash val="solid"/>
            <a:miter lim="800000"/>
            <a:headEnd/>
            <a:tailEnd/>
          </a:ln>
          <a:extLst>
            <a:ext uri="{909E8E84-426E-40DD-AFC4-6F175D3DCCD1}">
              <a14:hiddenFill xmlns:a14="http://schemas.microsoft.com/office/drawing/2010/main">
                <a:solidFill>
                  <a:schemeClr val="accent1"/>
                </a:solidFill>
              </a14:hiddenFill>
            </a:ext>
          </a:extLst>
        </p:spPr>
      </p:pic>
      <p:sp>
        <p:nvSpPr>
          <p:cNvPr id="9" name="SC_ME"/>
          <p:cNvSpPr txBox="1">
            <a:spLocks noChangeArrowheads="1"/>
          </p:cNvSpPr>
          <p:nvPr/>
        </p:nvSpPr>
        <p:spPr bwMode="auto">
          <a:xfrm>
            <a:off x="3642396" y="5554641"/>
            <a:ext cx="2148804" cy="25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r" eaLnBrk="1" hangingPunct="1">
              <a:spcBef>
                <a:spcPct val="0"/>
              </a:spcBef>
              <a:buClrTx/>
              <a:buSzTx/>
              <a:buFontTx/>
              <a:buNone/>
            </a:pPr>
            <a:r>
              <a:rPr lang="en-US" altLang="en-US" sz="700" b="0" dirty="0">
                <a:solidFill>
                  <a:schemeClr val="tx1"/>
                </a:solidFill>
              </a:rPr>
              <a:t>MEs ±1%</a:t>
            </a:r>
          </a:p>
        </p:txBody>
      </p:sp>
      <p:sp>
        <p:nvSpPr>
          <p:cNvPr id="10" name="SC_ME"/>
          <p:cNvSpPr txBox="1">
            <a:spLocks noChangeArrowheads="1"/>
          </p:cNvSpPr>
          <p:nvPr/>
        </p:nvSpPr>
        <p:spPr bwMode="auto">
          <a:xfrm>
            <a:off x="746796" y="5527274"/>
            <a:ext cx="2148804" cy="255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r" eaLnBrk="1" hangingPunct="1">
              <a:spcBef>
                <a:spcPct val="0"/>
              </a:spcBef>
              <a:buClrTx/>
              <a:buSzTx/>
              <a:buFontTx/>
              <a:buNone/>
            </a:pPr>
            <a:r>
              <a:rPr lang="en-US" altLang="en-US" sz="700" b="0" dirty="0">
                <a:solidFill>
                  <a:schemeClr val="tx1"/>
                </a:solidFill>
              </a:rPr>
              <a:t>MEs ±1%</a:t>
            </a:r>
          </a:p>
        </p:txBody>
      </p:sp>
      <p:sp>
        <p:nvSpPr>
          <p:cNvPr id="11" name="SC_ME"/>
          <p:cNvSpPr txBox="1">
            <a:spLocks noChangeArrowheads="1"/>
          </p:cNvSpPr>
          <p:nvPr/>
        </p:nvSpPr>
        <p:spPr bwMode="auto">
          <a:xfrm>
            <a:off x="4648200" y="4114800"/>
            <a:ext cx="444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900" dirty="0"/>
              <a:t>MEs ±1% to ±2%</a:t>
            </a:r>
          </a:p>
        </p:txBody>
      </p:sp>
      <p:graphicFrame>
        <p:nvGraphicFramePr>
          <p:cNvPr id="12" name="SChart"/>
          <p:cNvGraphicFramePr/>
          <p:nvPr>
            <p:extLst/>
          </p:nvPr>
        </p:nvGraphicFramePr>
        <p:xfrm>
          <a:off x="114300" y="1062226"/>
          <a:ext cx="8915400" cy="3276600"/>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p:cNvSpPr/>
          <p:nvPr/>
        </p:nvSpPr>
        <p:spPr>
          <a:xfrm>
            <a:off x="533400" y="1143000"/>
            <a:ext cx="4800600" cy="3048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extBox 9"/>
          <p:cNvSpPr txBox="1">
            <a:spLocks noChangeArrowheads="1"/>
          </p:cNvSpPr>
          <p:nvPr/>
        </p:nvSpPr>
        <p:spPr bwMode="auto">
          <a:xfrm>
            <a:off x="5257800" y="1799510"/>
            <a:ext cx="3657600" cy="1234421"/>
          </a:xfrm>
          <a:prstGeom prst="rect">
            <a:avLst/>
          </a:prstGeom>
          <a:solidFill>
            <a:srgbClr val="006600"/>
          </a:solidFill>
          <a:ln>
            <a:solidFill>
              <a:srgbClr val="006600"/>
            </a:solidFill>
          </a:ln>
          <a:scene3d>
            <a:camera prst="orthographicFront"/>
            <a:lightRig rig="threePt" dir="t"/>
          </a:scene3d>
          <a:sp3d>
            <a:bevelT/>
          </a:sp3d>
          <a:extLst/>
        </p:spPr>
        <p:txBody>
          <a:bodyPr wrap="square" anchor="ctr">
            <a:noAutofit/>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ctr" eaLnBrk="1" hangingPunct="1">
              <a:spcBef>
                <a:spcPct val="0"/>
              </a:spcBef>
              <a:buClrTx/>
              <a:buSzTx/>
              <a:buFontTx/>
              <a:buNone/>
            </a:pPr>
            <a:r>
              <a:rPr lang="en-US" altLang="en-US" sz="1300" dirty="0">
                <a:solidFill>
                  <a:schemeClr val="bg1"/>
                </a:solidFill>
              </a:rPr>
              <a:t>17% of active duty spouses experiencing </a:t>
            </a:r>
            <a:r>
              <a:rPr lang="en-US" altLang="en-US" sz="1300" i="1" dirty="0">
                <a:solidFill>
                  <a:schemeClr val="bg1"/>
                </a:solidFill>
              </a:rPr>
              <a:t>any</a:t>
            </a:r>
            <a:r>
              <a:rPr lang="en-US" altLang="en-US" sz="1300" dirty="0">
                <a:solidFill>
                  <a:schemeClr val="bg1"/>
                </a:solidFill>
              </a:rPr>
              <a:t> of listed problems </a:t>
            </a:r>
            <a:br>
              <a:rPr lang="en-US" altLang="en-US" sz="1300" dirty="0">
                <a:solidFill>
                  <a:schemeClr val="bg1"/>
                </a:solidFill>
              </a:rPr>
            </a:br>
            <a:r>
              <a:rPr lang="en-US" altLang="en-US" sz="1300" dirty="0">
                <a:solidFill>
                  <a:schemeClr val="bg1"/>
                </a:solidFill>
              </a:rPr>
              <a:t>(excludes paying overdraft fees) significantly </a:t>
            </a:r>
            <a:r>
              <a:rPr lang="en-US" altLang="en-US" sz="1300" u="sng" dirty="0">
                <a:solidFill>
                  <a:schemeClr val="bg1"/>
                </a:solidFill>
              </a:rPr>
              <a:t>lower</a:t>
            </a:r>
            <a:r>
              <a:rPr lang="en-US" altLang="en-US" sz="1300" dirty="0">
                <a:solidFill>
                  <a:schemeClr val="bg1"/>
                </a:solidFill>
              </a:rPr>
              <a:t> in 2015 vs. 2006/2008/2012</a:t>
            </a:r>
          </a:p>
        </p:txBody>
      </p:sp>
      <p:sp>
        <p:nvSpPr>
          <p:cNvPr id="19" name="TextBox 18"/>
          <p:cNvSpPr txBox="1"/>
          <p:nvPr/>
        </p:nvSpPr>
        <p:spPr>
          <a:xfrm>
            <a:off x="5833146" y="4419600"/>
            <a:ext cx="3215604" cy="2216150"/>
          </a:xfrm>
          <a:prstGeom prst="rect">
            <a:avLst/>
          </a:prstGeom>
          <a:solidFill>
            <a:srgbClr val="006600"/>
          </a:solidFill>
          <a:ln>
            <a:solidFill>
              <a:srgbClr val="006600"/>
            </a:solidFill>
          </a:ln>
          <a:scene3d>
            <a:camera prst="orthographicFront"/>
            <a:lightRig rig="threePt" dir="t"/>
          </a:scene3d>
          <a:sp3d>
            <a:bevelT/>
          </a:sp3d>
        </p:spPr>
        <p:txBody>
          <a:bodyPr wrap="square" anchor="ctr">
            <a:noAutofit/>
          </a:bodyPr>
          <a:lstStyle/>
          <a:p>
            <a:pPr algn="ctr">
              <a:spcAft>
                <a:spcPts val="600"/>
              </a:spcAft>
              <a:buClr>
                <a:schemeClr val="bg1"/>
              </a:buClr>
              <a:defRPr/>
            </a:pPr>
            <a:r>
              <a:rPr lang="en-US" sz="1200" b="1" dirty="0">
                <a:solidFill>
                  <a:schemeClr val="bg1"/>
                </a:solidFill>
              </a:rPr>
              <a:t>Most significant improvements </a:t>
            </a:r>
            <a:br>
              <a:rPr lang="en-US" sz="1200" b="1" dirty="0">
                <a:solidFill>
                  <a:schemeClr val="bg1"/>
                </a:solidFill>
              </a:rPr>
            </a:br>
            <a:r>
              <a:rPr lang="en-US" sz="1200" b="1" dirty="0">
                <a:solidFill>
                  <a:schemeClr val="bg1"/>
                </a:solidFill>
              </a:rPr>
              <a:t>(2015 vs. prior)</a:t>
            </a:r>
          </a:p>
          <a:p>
            <a:pPr algn="ctr">
              <a:spcAft>
                <a:spcPts val="600"/>
              </a:spcAft>
              <a:buClr>
                <a:schemeClr val="bg1"/>
              </a:buClr>
              <a:defRPr/>
            </a:pPr>
            <a:r>
              <a:rPr lang="en-US" sz="1200" b="1" dirty="0">
                <a:solidFill>
                  <a:schemeClr val="bg1"/>
                </a:solidFill>
              </a:rPr>
              <a:t>Financial problems for…</a:t>
            </a:r>
            <a:br>
              <a:rPr lang="en-US" sz="1200" b="1" dirty="0">
                <a:solidFill>
                  <a:schemeClr val="bg1"/>
                </a:solidFill>
              </a:rPr>
            </a:br>
            <a:endParaRPr lang="en-US" sz="1200" b="1" dirty="0">
              <a:solidFill>
                <a:schemeClr val="bg1"/>
              </a:solidFill>
            </a:endParaRPr>
          </a:p>
          <a:p>
            <a:pPr marL="112713" indent="-112713">
              <a:buClr>
                <a:schemeClr val="bg1"/>
              </a:buClr>
              <a:buFont typeface="Arial" panose="020B0604020202020204" pitchFamily="34" charset="0"/>
              <a:buChar char="−"/>
              <a:tabLst>
                <a:tab pos="1376363" algn="l"/>
              </a:tabLst>
              <a:defRPr/>
            </a:pPr>
            <a:r>
              <a:rPr lang="en-US" sz="1050" b="1" dirty="0">
                <a:solidFill>
                  <a:schemeClr val="bg1"/>
                </a:solidFill>
              </a:rPr>
              <a:t>Marine Corps	11-13 percentage points</a:t>
            </a:r>
          </a:p>
          <a:p>
            <a:pPr marL="112713" indent="-112713">
              <a:buClr>
                <a:schemeClr val="bg1"/>
              </a:buClr>
              <a:buFont typeface="Arial" panose="020B0604020202020204" pitchFamily="34" charset="0"/>
              <a:buChar char="−"/>
              <a:tabLst>
                <a:tab pos="1376363" algn="l"/>
              </a:tabLst>
              <a:defRPr/>
            </a:pPr>
            <a:endParaRPr lang="en-US" sz="1050" b="1" dirty="0">
              <a:solidFill>
                <a:schemeClr val="bg1"/>
              </a:solidFill>
            </a:endParaRPr>
          </a:p>
          <a:p>
            <a:pPr marL="112713" indent="-112713">
              <a:buClr>
                <a:schemeClr val="bg1"/>
              </a:buClr>
              <a:buFont typeface="Arial" panose="020B0604020202020204" pitchFamily="34" charset="0"/>
              <a:buChar char="−"/>
              <a:tabLst>
                <a:tab pos="1376363" algn="l"/>
              </a:tabLst>
              <a:defRPr/>
            </a:pPr>
            <a:r>
              <a:rPr lang="en-US" sz="1050" b="1" dirty="0">
                <a:solidFill>
                  <a:schemeClr val="bg1"/>
                </a:solidFill>
              </a:rPr>
              <a:t>Army	8-12 percentage points</a:t>
            </a:r>
            <a:br>
              <a:rPr lang="en-US" sz="1050" b="1" dirty="0">
                <a:solidFill>
                  <a:schemeClr val="bg1"/>
                </a:solidFill>
              </a:rPr>
            </a:br>
            <a:endParaRPr lang="en-US" sz="1050" b="1" dirty="0">
              <a:solidFill>
                <a:schemeClr val="bg1"/>
              </a:solidFill>
            </a:endParaRPr>
          </a:p>
          <a:p>
            <a:pPr marL="112713" indent="-112713">
              <a:buClr>
                <a:schemeClr val="bg1"/>
              </a:buClr>
              <a:buFont typeface="Arial" panose="020B0604020202020204" pitchFamily="34" charset="0"/>
              <a:buChar char="−"/>
              <a:tabLst>
                <a:tab pos="1376363" algn="l"/>
              </a:tabLst>
              <a:defRPr/>
            </a:pPr>
            <a:r>
              <a:rPr lang="en-US" sz="1050" b="1" dirty="0">
                <a:solidFill>
                  <a:schemeClr val="bg1"/>
                </a:solidFill>
              </a:rPr>
              <a:t>E1-E4	8-22 percentage points</a:t>
            </a:r>
            <a:r>
              <a:rPr lang="en-US" sz="1200" b="1" dirty="0">
                <a:solidFill>
                  <a:schemeClr val="bg1"/>
                </a:solidFill>
              </a:rPr>
              <a:t/>
            </a:r>
            <a:br>
              <a:rPr lang="en-US" sz="1200" b="1" dirty="0">
                <a:solidFill>
                  <a:schemeClr val="bg1"/>
                </a:solidFill>
              </a:rPr>
            </a:br>
            <a:endParaRPr lang="en-US" sz="1200" b="1" dirty="0">
              <a:solidFill>
                <a:schemeClr val="bg1"/>
              </a:solidFill>
            </a:endParaRPr>
          </a:p>
          <a:p>
            <a:pPr marL="112713" indent="-112713">
              <a:buClr>
                <a:schemeClr val="bg1"/>
              </a:buClr>
              <a:buFont typeface="Arial" panose="020B0604020202020204" pitchFamily="34" charset="0"/>
              <a:buChar char="−"/>
              <a:tabLst>
                <a:tab pos="1376363" algn="l"/>
              </a:tabLst>
              <a:defRPr/>
            </a:pPr>
            <a:r>
              <a:rPr lang="en-US" sz="1050" b="1" dirty="0">
                <a:solidFill>
                  <a:schemeClr val="bg1"/>
                </a:solidFill>
              </a:rPr>
              <a:t>E5-E9	3-9 percentage points</a:t>
            </a:r>
            <a:endParaRPr lang="en-US" sz="1200" b="1" dirty="0">
              <a:solidFill>
                <a:schemeClr val="bg1"/>
              </a:solidFill>
            </a:endParaRPr>
          </a:p>
        </p:txBody>
      </p:sp>
      <p:sp>
        <p:nvSpPr>
          <p:cNvPr id="20" name="Down Arrow 19"/>
          <p:cNvSpPr/>
          <p:nvPr/>
        </p:nvSpPr>
        <p:spPr>
          <a:xfrm flipH="1">
            <a:off x="6974726" y="5375308"/>
            <a:ext cx="249714" cy="1120742"/>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Box 14"/>
          <p:cNvSpPr txBox="1"/>
          <p:nvPr/>
        </p:nvSpPr>
        <p:spPr>
          <a:xfrm>
            <a:off x="228600" y="1676400"/>
            <a:ext cx="4191000" cy="246221"/>
          </a:xfrm>
          <a:prstGeom prst="rect">
            <a:avLst/>
          </a:prstGeom>
          <a:solidFill>
            <a:schemeClr val="bg1"/>
          </a:solidFill>
        </p:spPr>
        <p:txBody>
          <a:bodyPr wrap="square" rtlCol="0">
            <a:spAutoFit/>
          </a:bodyPr>
          <a:lstStyle/>
          <a:p>
            <a:r>
              <a:rPr lang="en-US" sz="1000" dirty="0"/>
              <a:t>                       Failed to make minimum payment on credit card account</a:t>
            </a:r>
          </a:p>
        </p:txBody>
      </p:sp>
      <p:sp>
        <p:nvSpPr>
          <p:cNvPr id="16" name="TextBox 9"/>
          <p:cNvSpPr txBox="1">
            <a:spLocks noChangeArrowheads="1"/>
          </p:cNvSpPr>
          <p:nvPr/>
        </p:nvSpPr>
        <p:spPr bwMode="auto">
          <a:xfrm>
            <a:off x="114300" y="5809505"/>
            <a:ext cx="5600700" cy="611893"/>
          </a:xfrm>
          <a:prstGeom prst="rect">
            <a:avLst/>
          </a:prstGeom>
          <a:solidFill>
            <a:srgbClr val="FF0000"/>
          </a:solidFill>
          <a:ln>
            <a:noFill/>
          </a:ln>
          <a:scene3d>
            <a:camera prst="orthographicFront"/>
            <a:lightRig rig="threePt" dir="t"/>
          </a:scene3d>
          <a:sp3d>
            <a:bevelT/>
          </a:sp3d>
          <a:extLst/>
        </p:spPr>
        <p:txBody>
          <a:bodyPr wrap="square" anchor="ctr">
            <a:noAutofit/>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ctr" eaLnBrk="1" hangingPunct="1">
              <a:spcBef>
                <a:spcPct val="0"/>
              </a:spcBef>
              <a:buClrTx/>
              <a:buSzTx/>
              <a:buFontTx/>
              <a:buNone/>
            </a:pPr>
            <a:r>
              <a:rPr lang="en-US" altLang="en-US" sz="1100" dirty="0">
                <a:solidFill>
                  <a:schemeClr val="bg1"/>
                </a:solidFill>
              </a:rPr>
              <a:t>In 2015 among active duty spouses, </a:t>
            </a:r>
            <a:r>
              <a:rPr lang="en-US" altLang="en-US" sz="1100" u="sng" dirty="0">
                <a:solidFill>
                  <a:schemeClr val="bg1"/>
                </a:solidFill>
              </a:rPr>
              <a:t>highest</a:t>
            </a:r>
            <a:r>
              <a:rPr lang="en-US" altLang="en-US" sz="1100" dirty="0">
                <a:solidFill>
                  <a:schemeClr val="bg1"/>
                </a:solidFill>
              </a:rPr>
              <a:t> percentages of Army enlisted, </a:t>
            </a:r>
            <a:br>
              <a:rPr lang="en-US" altLang="en-US" sz="1100" dirty="0">
                <a:solidFill>
                  <a:schemeClr val="bg1"/>
                </a:solidFill>
              </a:rPr>
            </a:br>
            <a:r>
              <a:rPr lang="en-US" altLang="en-US" sz="1100" dirty="0">
                <a:solidFill>
                  <a:schemeClr val="bg1"/>
                </a:solidFill>
              </a:rPr>
              <a:t>Navy enlisted, and Marine Corps enlisted members’ spouses experienced </a:t>
            </a:r>
            <a:br>
              <a:rPr lang="en-US" altLang="en-US" sz="1100" dirty="0">
                <a:solidFill>
                  <a:schemeClr val="bg1"/>
                </a:solidFill>
              </a:rPr>
            </a:br>
            <a:r>
              <a:rPr lang="en-US" altLang="en-US" sz="1100" i="1" dirty="0">
                <a:solidFill>
                  <a:schemeClr val="bg1"/>
                </a:solidFill>
              </a:rPr>
              <a:t>any</a:t>
            </a:r>
            <a:r>
              <a:rPr lang="en-US" altLang="en-US" sz="1100" dirty="0">
                <a:solidFill>
                  <a:schemeClr val="bg1"/>
                </a:solidFill>
              </a:rPr>
              <a:t> of the listed financial problems (excludes paying overdraft fees)</a:t>
            </a:r>
          </a:p>
        </p:txBody>
      </p:sp>
    </p:spTree>
    <p:extLst>
      <p:ext uri="{BB962C8B-B14F-4D97-AF65-F5344CB8AC3E}">
        <p14:creationId xmlns:p14="http://schemas.microsoft.com/office/powerpoint/2010/main" val="75975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1"/>
          <p:cNvSpPr>
            <a:spLocks noGrp="1"/>
          </p:cNvSpPr>
          <p:nvPr>
            <p:ph type="dt" sz="quarter" idx="10"/>
          </p:nvPr>
        </p:nvSpPr>
        <p:spPr>
          <a:noFill/>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eaLnBrk="1" hangingPunct="1">
              <a:spcBef>
                <a:spcPct val="0"/>
              </a:spcBef>
              <a:buClrTx/>
              <a:buSzTx/>
              <a:buFontTx/>
              <a:buNone/>
            </a:pPr>
            <a:r>
              <a:rPr lang="en-US" altLang="en-US" b="0" dirty="0">
                <a:solidFill>
                  <a:srgbClr val="FFFFFF"/>
                </a:solidFill>
              </a:rPr>
              <a:t>July 2016</a:t>
            </a:r>
          </a:p>
        </p:txBody>
      </p:sp>
      <p:sp>
        <p:nvSpPr>
          <p:cNvPr id="6147" name="Text Box 4"/>
          <p:cNvSpPr txBox="1">
            <a:spLocks noChangeArrowheads="1"/>
          </p:cNvSpPr>
          <p:nvPr/>
        </p:nvSpPr>
        <p:spPr bwMode="auto">
          <a:xfrm>
            <a:off x="0" y="704850"/>
            <a:ext cx="91440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ctr" eaLnBrk="1" hangingPunct="1">
              <a:spcBef>
                <a:spcPct val="0"/>
              </a:spcBef>
              <a:buClrTx/>
              <a:buSzTx/>
              <a:buFontTx/>
              <a:buNone/>
            </a:pPr>
            <a:r>
              <a:rPr lang="en-US" altLang="en-US" sz="2600"/>
              <a:t>BRIEFING OVERVIEW</a:t>
            </a:r>
          </a:p>
        </p:txBody>
      </p:sp>
      <p:graphicFrame>
        <p:nvGraphicFramePr>
          <p:cNvPr id="6148" name="Object 1"/>
          <p:cNvGraphicFramePr>
            <a:graphicFrameLocks noChangeAspect="1"/>
          </p:cNvGraphicFramePr>
          <p:nvPr>
            <p:extLst>
              <p:ext uri="{D42A27DB-BD31-4B8C-83A1-F6EECF244321}">
                <p14:modId xmlns:p14="http://schemas.microsoft.com/office/powerpoint/2010/main" val="1168092101"/>
              </p:ext>
            </p:extLst>
          </p:nvPr>
        </p:nvGraphicFramePr>
        <p:xfrm>
          <a:off x="1627188" y="1624013"/>
          <a:ext cx="6373812" cy="2647950"/>
        </p:xfrm>
        <a:graphic>
          <a:graphicData uri="http://schemas.openxmlformats.org/presentationml/2006/ole">
            <mc:AlternateContent xmlns:mc="http://schemas.openxmlformats.org/markup-compatibility/2006">
              <mc:Choice xmlns:v="urn:schemas-microsoft-com:vml" Requires="v">
                <p:oleObj spid="_x0000_s50456" name="Document" r:id="rId5" imgW="9401600" imgH="3893162" progId="Word.Document.8">
                  <p:embed/>
                </p:oleObj>
              </mc:Choice>
              <mc:Fallback>
                <p:oleObj name="Document" r:id="rId5" imgW="9401600" imgH="3893162" progId="Word.Document.8">
                  <p:embed/>
                  <p:pic>
                    <p:nvPicPr>
                      <p:cNvPr id="6148" name="Object 1"/>
                      <p:cNvPicPr>
                        <a:picLocks noChangeAspect="1" noChangeArrowheads="1"/>
                      </p:cNvPicPr>
                      <p:nvPr/>
                    </p:nvPicPr>
                    <p:blipFill>
                      <a:blip r:embed="rId6"/>
                      <a:srcRect/>
                      <a:stretch>
                        <a:fillRect/>
                      </a:stretch>
                    </p:blipFill>
                    <p:spPr bwMode="auto">
                      <a:xfrm>
                        <a:off x="1627188" y="1624013"/>
                        <a:ext cx="6373812"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5025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quarter" idx="10"/>
          </p:nvPr>
        </p:nvSpPr>
        <p:spPr>
          <a:noFill/>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eaLnBrk="1" hangingPunct="1">
              <a:spcBef>
                <a:spcPct val="0"/>
              </a:spcBef>
              <a:buClrTx/>
              <a:buSzTx/>
              <a:buFontTx/>
              <a:buNone/>
            </a:pPr>
            <a:r>
              <a:rPr lang="en-US" altLang="en-US" b="0" dirty="0">
                <a:solidFill>
                  <a:srgbClr val="FFFFFF"/>
                </a:solidFill>
              </a:rPr>
              <a:t>July 2016</a:t>
            </a:r>
          </a:p>
        </p:txBody>
      </p:sp>
      <p:sp>
        <p:nvSpPr>
          <p:cNvPr id="16387" name="TitleBox"/>
          <p:cNvSpPr txBox="1">
            <a:spLocks noChangeArrowheads="1"/>
          </p:cNvSpPr>
          <p:nvPr/>
        </p:nvSpPr>
        <p:spPr bwMode="auto">
          <a:xfrm>
            <a:off x="0" y="533400"/>
            <a:ext cx="914400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ctr" eaLnBrk="1" hangingPunct="1">
              <a:spcBef>
                <a:spcPct val="0"/>
              </a:spcBef>
              <a:buClrTx/>
              <a:buSzTx/>
              <a:buFontTx/>
              <a:buNone/>
            </a:pPr>
            <a:r>
              <a:rPr lang="en-US" altLang="en-US" sz="2000" dirty="0"/>
              <a:t>Financial Problems in Past 12 Months</a:t>
            </a:r>
          </a:p>
          <a:p>
            <a:pPr algn="ctr" eaLnBrk="1" hangingPunct="1">
              <a:spcBef>
                <a:spcPct val="0"/>
              </a:spcBef>
              <a:buClrTx/>
              <a:buSzTx/>
              <a:buFontTx/>
              <a:buNone/>
            </a:pPr>
            <a:r>
              <a:rPr lang="en-US" altLang="en-US" sz="1400" dirty="0"/>
              <a:t>Percent of All </a:t>
            </a:r>
            <a:r>
              <a:rPr lang="en-US" altLang="en-US" sz="1400" u="sng" dirty="0"/>
              <a:t>Active Duty Members</a:t>
            </a:r>
          </a:p>
        </p:txBody>
      </p:sp>
      <p:sp>
        <p:nvSpPr>
          <p:cNvPr id="16388" name="Qst_Reference"/>
          <p:cNvSpPr txBox="1">
            <a:spLocks noChangeArrowheads="1"/>
          </p:cNvSpPr>
          <p:nvPr/>
        </p:nvSpPr>
        <p:spPr bwMode="auto">
          <a:xfrm>
            <a:off x="0" y="6413500"/>
            <a:ext cx="317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eaLnBrk="1" hangingPunct="1">
              <a:spcBef>
                <a:spcPct val="0"/>
              </a:spcBef>
              <a:buClrTx/>
              <a:buSzTx/>
              <a:buFontTx/>
              <a:buNone/>
            </a:pPr>
            <a:r>
              <a:rPr lang="en-US" altLang="en-US" sz="1000" b="0">
                <a:solidFill>
                  <a:schemeClr val="tx1"/>
                </a:solidFill>
              </a:rPr>
              <a:t>SOFS-A 2014 Q65</a:t>
            </a:r>
          </a:p>
        </p:txBody>
      </p:sp>
      <p:sp>
        <p:nvSpPr>
          <p:cNvPr id="16389" name="SC_ME"/>
          <p:cNvSpPr txBox="1">
            <a:spLocks noChangeArrowheads="1"/>
          </p:cNvSpPr>
          <p:nvPr/>
        </p:nvSpPr>
        <p:spPr bwMode="auto">
          <a:xfrm>
            <a:off x="7239000" y="3975100"/>
            <a:ext cx="1676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r" eaLnBrk="1" hangingPunct="1">
              <a:spcBef>
                <a:spcPct val="0"/>
              </a:spcBef>
              <a:buClrTx/>
              <a:buSzTx/>
              <a:buFontTx/>
              <a:buNone/>
            </a:pPr>
            <a:r>
              <a:rPr lang="en-US" altLang="en-US" sz="900" b="0">
                <a:solidFill>
                  <a:schemeClr val="tx1"/>
                </a:solidFill>
              </a:rPr>
              <a:t>MEs ±1% to ±2%</a:t>
            </a:r>
          </a:p>
        </p:txBody>
      </p:sp>
      <p:graphicFrame>
        <p:nvGraphicFramePr>
          <p:cNvPr id="16390" name="SChart"/>
          <p:cNvGraphicFramePr>
            <a:graphicFrameLocks/>
          </p:cNvGraphicFramePr>
          <p:nvPr>
            <p:extLst>
              <p:ext uri="{D42A27DB-BD31-4B8C-83A1-F6EECF244321}">
                <p14:modId xmlns:p14="http://schemas.microsoft.com/office/powerpoint/2010/main" val="127269902"/>
              </p:ext>
            </p:extLst>
          </p:nvPr>
        </p:nvGraphicFramePr>
        <p:xfrm>
          <a:off x="177800" y="1143000"/>
          <a:ext cx="8788400" cy="3125787"/>
        </p:xfrm>
        <a:graphic>
          <a:graphicData uri="http://schemas.openxmlformats.org/presentationml/2006/ole">
            <mc:AlternateContent xmlns:mc="http://schemas.openxmlformats.org/markup-compatibility/2006">
              <mc:Choice xmlns:v="urn:schemas-microsoft-com:vml" Requires="v">
                <p:oleObj spid="_x0000_s47496" r:id="rId4" imgW="8791194" imgH="3127519" progId="Excel.Chart.8">
                  <p:embed/>
                </p:oleObj>
              </mc:Choice>
              <mc:Fallback>
                <p:oleObj r:id="rId4" imgW="8791194" imgH="312751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1143000"/>
                        <a:ext cx="8788400"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1" name="SC_ME"/>
          <p:cNvSpPr txBox="1">
            <a:spLocks noChangeArrowheads="1"/>
          </p:cNvSpPr>
          <p:nvPr/>
        </p:nvSpPr>
        <p:spPr bwMode="auto">
          <a:xfrm>
            <a:off x="4953000" y="5257800"/>
            <a:ext cx="890588"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r" eaLnBrk="1" hangingPunct="1">
              <a:spcBef>
                <a:spcPct val="0"/>
              </a:spcBef>
              <a:buClrTx/>
              <a:buSzTx/>
              <a:buFontTx/>
              <a:buNone/>
            </a:pPr>
            <a:r>
              <a:rPr lang="en-US" altLang="en-US" sz="700" b="0" dirty="0">
                <a:solidFill>
                  <a:schemeClr val="tx1"/>
                </a:solidFill>
              </a:rPr>
              <a:t>MEs ±1% to ±5%</a:t>
            </a:r>
          </a:p>
        </p:txBody>
      </p:sp>
      <p:pic>
        <p:nvPicPr>
          <p:cNvPr id="1639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267200"/>
            <a:ext cx="5591175" cy="1011238"/>
          </a:xfrm>
          <a:prstGeom prst="rect">
            <a:avLst/>
          </a:prstGeom>
          <a:noFill/>
          <a:ln w="12700">
            <a:solidFill>
              <a:srgbClr val="C0C0C0"/>
            </a:solidFill>
            <a:miter lim="800000"/>
            <a:headEnd/>
            <a:tailEnd/>
          </a:ln>
          <a:extLst>
            <a:ext uri="{909E8E84-426E-40DD-AFC4-6F175D3DCCD1}">
              <a14:hiddenFill xmlns:a14="http://schemas.microsoft.com/office/drawing/2010/main">
                <a:solidFill>
                  <a:schemeClr val="accent1"/>
                </a:solidFill>
              </a14:hiddenFill>
            </a:ext>
          </a:extLst>
        </p:spPr>
      </p:pic>
      <p:sp>
        <p:nvSpPr>
          <p:cNvPr id="16393" name="SC_ME"/>
          <p:cNvSpPr txBox="1">
            <a:spLocks noChangeArrowheads="1"/>
          </p:cNvSpPr>
          <p:nvPr/>
        </p:nvSpPr>
        <p:spPr bwMode="auto">
          <a:xfrm>
            <a:off x="4191000" y="6400800"/>
            <a:ext cx="16764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r" eaLnBrk="1" hangingPunct="1">
              <a:spcBef>
                <a:spcPct val="0"/>
              </a:spcBef>
              <a:buClrTx/>
              <a:buSzTx/>
              <a:buFontTx/>
              <a:buNone/>
            </a:pPr>
            <a:r>
              <a:rPr lang="en-US" altLang="en-US" sz="700" b="0" dirty="0">
                <a:solidFill>
                  <a:schemeClr val="tx1"/>
                </a:solidFill>
              </a:rPr>
              <a:t>MEs ±1% to ±3%</a:t>
            </a:r>
          </a:p>
        </p:txBody>
      </p:sp>
      <p:pic>
        <p:nvPicPr>
          <p:cNvPr id="16394"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5445124"/>
            <a:ext cx="5591175" cy="955676"/>
          </a:xfrm>
          <a:prstGeom prst="rect">
            <a:avLst/>
          </a:prstGeom>
          <a:noFill/>
          <a:ln w="12700">
            <a:solidFill>
              <a:srgbClr val="C0C0C0"/>
            </a:solidFill>
            <a:miter lim="800000"/>
            <a:headEnd/>
            <a:tailEnd/>
          </a:ln>
          <a:extLst>
            <a:ext uri="{909E8E84-426E-40DD-AFC4-6F175D3DCCD1}">
              <a14:hiddenFill xmlns:a14="http://schemas.microsoft.com/office/drawing/2010/main">
                <a:solidFill>
                  <a:schemeClr val="accent1"/>
                </a:solidFill>
              </a14:hiddenFill>
            </a:ext>
          </a:extLst>
        </p:spPr>
      </p:pic>
      <p:sp>
        <p:nvSpPr>
          <p:cNvPr id="16395" name="TextBox 9"/>
          <p:cNvSpPr txBox="1">
            <a:spLocks noChangeArrowheads="1"/>
          </p:cNvSpPr>
          <p:nvPr/>
        </p:nvSpPr>
        <p:spPr bwMode="auto">
          <a:xfrm>
            <a:off x="5562600" y="1717673"/>
            <a:ext cx="3006725" cy="1266827"/>
          </a:xfrm>
          <a:prstGeom prst="rect">
            <a:avLst/>
          </a:prstGeom>
          <a:solidFill>
            <a:srgbClr val="006600"/>
          </a:solidFill>
          <a:ln>
            <a:solidFill>
              <a:srgbClr val="006600"/>
            </a:solidFill>
          </a:ln>
          <a:scene3d>
            <a:camera prst="orthographicFront"/>
            <a:lightRig rig="threePt" dir="t"/>
          </a:scene3d>
          <a:sp3d>
            <a:bevelT/>
          </a:sp3d>
          <a:extLst/>
        </p:spPr>
        <p:txBody>
          <a:bodyPr anchor="ctr">
            <a:noAutofit/>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eaLnBrk="1" hangingPunct="1">
              <a:spcBef>
                <a:spcPct val="0"/>
              </a:spcBef>
              <a:buClrTx/>
              <a:buSzTx/>
              <a:buFontTx/>
              <a:buNone/>
            </a:pPr>
            <a:r>
              <a:rPr lang="en-US" altLang="en-US" sz="1300" dirty="0">
                <a:solidFill>
                  <a:schemeClr val="bg1"/>
                </a:solidFill>
              </a:rPr>
              <a:t>17% of members experiencing </a:t>
            </a:r>
            <a:r>
              <a:rPr lang="en-US" altLang="en-US" sz="1300" i="1" dirty="0">
                <a:solidFill>
                  <a:schemeClr val="bg1"/>
                </a:solidFill>
              </a:rPr>
              <a:t>any</a:t>
            </a:r>
            <a:r>
              <a:rPr lang="en-US" altLang="en-US" sz="1300" dirty="0">
                <a:solidFill>
                  <a:schemeClr val="bg1"/>
                </a:solidFill>
              </a:rPr>
              <a:t> of listed problems (excludes paying overdraft fees) significantly </a:t>
            </a:r>
            <a:r>
              <a:rPr lang="en-US" altLang="en-US" sz="1300" u="sng" dirty="0">
                <a:solidFill>
                  <a:schemeClr val="bg1"/>
                </a:solidFill>
              </a:rPr>
              <a:t>lower</a:t>
            </a:r>
            <a:r>
              <a:rPr lang="en-US" altLang="en-US" sz="1300" dirty="0">
                <a:solidFill>
                  <a:schemeClr val="bg1"/>
                </a:solidFill>
              </a:rPr>
              <a:t> in 2014 vs. 2004-2009/2012/2013; comparable to 2010</a:t>
            </a:r>
          </a:p>
        </p:txBody>
      </p:sp>
      <p:sp>
        <p:nvSpPr>
          <p:cNvPr id="17" name="TextBox 16"/>
          <p:cNvSpPr txBox="1"/>
          <p:nvPr/>
        </p:nvSpPr>
        <p:spPr>
          <a:xfrm>
            <a:off x="5908675" y="4284092"/>
            <a:ext cx="3048000" cy="2285241"/>
          </a:xfrm>
          <a:prstGeom prst="rect">
            <a:avLst/>
          </a:prstGeom>
          <a:solidFill>
            <a:srgbClr val="006600"/>
          </a:solidFill>
          <a:ln>
            <a:solidFill>
              <a:srgbClr val="006600"/>
            </a:solidFill>
          </a:ln>
          <a:scene3d>
            <a:camera prst="orthographicFront"/>
            <a:lightRig rig="threePt" dir="t"/>
          </a:scene3d>
          <a:sp3d>
            <a:bevelT/>
          </a:sp3d>
        </p:spPr>
        <p:txBody>
          <a:bodyPr anchor="ctr">
            <a:noAutofit/>
          </a:bodyPr>
          <a:lstStyle/>
          <a:p>
            <a:pPr algn="ctr">
              <a:spcAft>
                <a:spcPts val="600"/>
              </a:spcAft>
              <a:buClr>
                <a:schemeClr val="bg1"/>
              </a:buClr>
              <a:defRPr/>
            </a:pPr>
            <a:r>
              <a:rPr lang="en-US" sz="1200" b="1" dirty="0">
                <a:solidFill>
                  <a:schemeClr val="bg1"/>
                </a:solidFill>
              </a:rPr>
              <a:t>Most significant improvements </a:t>
            </a:r>
            <a:br>
              <a:rPr lang="en-US" sz="1200" b="1" dirty="0">
                <a:solidFill>
                  <a:schemeClr val="bg1"/>
                </a:solidFill>
              </a:rPr>
            </a:br>
            <a:r>
              <a:rPr lang="en-US" sz="1200" b="1" dirty="0">
                <a:solidFill>
                  <a:schemeClr val="bg1"/>
                </a:solidFill>
              </a:rPr>
              <a:t>(2014 vs. prior)</a:t>
            </a:r>
          </a:p>
          <a:p>
            <a:pPr algn="ctr">
              <a:spcAft>
                <a:spcPts val="600"/>
              </a:spcAft>
              <a:buClr>
                <a:schemeClr val="bg1"/>
              </a:buClr>
              <a:defRPr/>
            </a:pPr>
            <a:r>
              <a:rPr lang="en-US" sz="1200" b="1" dirty="0">
                <a:solidFill>
                  <a:schemeClr val="bg1"/>
                </a:solidFill>
              </a:rPr>
              <a:t>Financial problems for…</a:t>
            </a:r>
            <a:r>
              <a:rPr lang="en-US" sz="1050" b="1" dirty="0">
                <a:solidFill>
                  <a:schemeClr val="bg1"/>
                </a:solidFill>
              </a:rPr>
              <a:t/>
            </a:r>
            <a:br>
              <a:rPr lang="en-US" sz="1050" b="1" dirty="0">
                <a:solidFill>
                  <a:schemeClr val="bg1"/>
                </a:solidFill>
              </a:rPr>
            </a:br>
            <a:endParaRPr lang="en-US" sz="1050" b="1" dirty="0">
              <a:solidFill>
                <a:schemeClr val="bg1"/>
              </a:solidFill>
            </a:endParaRPr>
          </a:p>
          <a:p>
            <a:pPr marL="112713" indent="-112713">
              <a:buClr>
                <a:schemeClr val="bg1"/>
              </a:buClr>
              <a:buFont typeface="Arial" panose="020B0604020202020204" pitchFamily="34" charset="0"/>
              <a:buChar char="−"/>
              <a:tabLst>
                <a:tab pos="1314450" algn="l"/>
              </a:tabLst>
              <a:defRPr/>
            </a:pPr>
            <a:r>
              <a:rPr lang="en-US" sz="1050" b="1" dirty="0">
                <a:solidFill>
                  <a:schemeClr val="bg1"/>
                </a:solidFill>
              </a:rPr>
              <a:t>Marine Corps	11-21 percentage points</a:t>
            </a:r>
          </a:p>
          <a:p>
            <a:pPr marL="112713" indent="-112713">
              <a:buClr>
                <a:schemeClr val="bg1"/>
              </a:buClr>
              <a:buFont typeface="Arial" panose="020B0604020202020204" pitchFamily="34" charset="0"/>
              <a:buChar char="−"/>
              <a:tabLst>
                <a:tab pos="1314450" algn="l"/>
              </a:tabLst>
              <a:defRPr/>
            </a:pPr>
            <a:endParaRPr lang="en-US" sz="1050" b="1" dirty="0">
              <a:solidFill>
                <a:schemeClr val="bg1"/>
              </a:solidFill>
            </a:endParaRPr>
          </a:p>
          <a:p>
            <a:pPr marL="112713" indent="-112713">
              <a:buClr>
                <a:schemeClr val="bg1"/>
              </a:buClr>
              <a:buFont typeface="Arial" panose="020B0604020202020204" pitchFamily="34" charset="0"/>
              <a:buChar char="−"/>
              <a:tabLst>
                <a:tab pos="1314450" algn="l"/>
              </a:tabLst>
              <a:defRPr/>
            </a:pPr>
            <a:r>
              <a:rPr lang="en-US" sz="1050" b="1" dirty="0">
                <a:solidFill>
                  <a:schemeClr val="bg1"/>
                </a:solidFill>
              </a:rPr>
              <a:t>Army 	5-16 percentage points</a:t>
            </a:r>
            <a:br>
              <a:rPr lang="en-US" sz="1050" b="1" dirty="0">
                <a:solidFill>
                  <a:schemeClr val="bg1"/>
                </a:solidFill>
              </a:rPr>
            </a:br>
            <a:endParaRPr lang="en-US" sz="1050" b="1" dirty="0">
              <a:solidFill>
                <a:schemeClr val="bg1"/>
              </a:solidFill>
            </a:endParaRPr>
          </a:p>
          <a:p>
            <a:pPr marL="112713" indent="-112713">
              <a:buClr>
                <a:schemeClr val="bg1"/>
              </a:buClr>
              <a:buFont typeface="Arial" panose="020B0604020202020204" pitchFamily="34" charset="0"/>
              <a:buChar char="−"/>
              <a:tabLst>
                <a:tab pos="1314450" algn="l"/>
              </a:tabLst>
              <a:defRPr/>
            </a:pPr>
            <a:r>
              <a:rPr lang="en-US" sz="1050" b="1" dirty="0">
                <a:solidFill>
                  <a:schemeClr val="bg1"/>
                </a:solidFill>
              </a:rPr>
              <a:t>E1-E4	6-20 percentage points</a:t>
            </a:r>
            <a:br>
              <a:rPr lang="en-US" sz="1050" b="1" dirty="0">
                <a:solidFill>
                  <a:schemeClr val="bg1"/>
                </a:solidFill>
              </a:rPr>
            </a:br>
            <a:endParaRPr lang="en-US" sz="1050" b="1" dirty="0">
              <a:solidFill>
                <a:schemeClr val="bg1"/>
              </a:solidFill>
            </a:endParaRPr>
          </a:p>
          <a:p>
            <a:pPr marL="112713" indent="-112713">
              <a:buClr>
                <a:schemeClr val="bg1"/>
              </a:buClr>
              <a:buFont typeface="Arial" panose="020B0604020202020204" pitchFamily="34" charset="0"/>
              <a:buChar char="−"/>
              <a:tabLst>
                <a:tab pos="1314450" algn="l"/>
              </a:tabLst>
              <a:defRPr/>
            </a:pPr>
            <a:r>
              <a:rPr lang="en-US" sz="1050" b="1" dirty="0">
                <a:solidFill>
                  <a:schemeClr val="bg1"/>
                </a:solidFill>
              </a:rPr>
              <a:t>E5-E9	4-9 percentage points</a:t>
            </a:r>
            <a:br>
              <a:rPr lang="en-US" sz="1050" b="1" dirty="0">
                <a:solidFill>
                  <a:schemeClr val="bg1"/>
                </a:solidFill>
              </a:rPr>
            </a:br>
            <a:endParaRPr lang="en-US" sz="1050" b="1" dirty="0">
              <a:solidFill>
                <a:schemeClr val="bg1"/>
              </a:solidFill>
            </a:endParaRPr>
          </a:p>
        </p:txBody>
      </p:sp>
      <p:sp>
        <p:nvSpPr>
          <p:cNvPr id="6" name="Rectangle 5"/>
          <p:cNvSpPr/>
          <p:nvPr/>
        </p:nvSpPr>
        <p:spPr>
          <a:xfrm>
            <a:off x="1295400" y="1243012"/>
            <a:ext cx="4343400" cy="3079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Down Arrow 17"/>
          <p:cNvSpPr/>
          <p:nvPr/>
        </p:nvSpPr>
        <p:spPr>
          <a:xfrm flipH="1">
            <a:off x="7037689" y="5189220"/>
            <a:ext cx="232882" cy="129204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5410200" y="4267200"/>
            <a:ext cx="417513" cy="398462"/>
          </a:xfrm>
          <a:prstGeom prst="ellipse">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6" name="Straight Arrow Connector 15"/>
          <p:cNvCxnSpPr/>
          <p:nvPr/>
        </p:nvCxnSpPr>
        <p:spPr>
          <a:xfrm flipH="1">
            <a:off x="5608638" y="2971800"/>
            <a:ext cx="201612" cy="1325562"/>
          </a:xfrm>
          <a:prstGeom prst="straightConnector1">
            <a:avLst/>
          </a:prstGeom>
          <a:ln w="22225">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57200" y="1717673"/>
            <a:ext cx="4267200" cy="246221"/>
          </a:xfrm>
          <a:prstGeom prst="rect">
            <a:avLst/>
          </a:prstGeom>
          <a:solidFill>
            <a:schemeClr val="bg1"/>
          </a:solidFill>
        </p:spPr>
        <p:txBody>
          <a:bodyPr wrap="square" rtlCol="0">
            <a:spAutoFit/>
          </a:bodyPr>
          <a:lstStyle/>
          <a:p>
            <a:r>
              <a:rPr lang="en-US" sz="1000" dirty="0"/>
              <a:t>                          Failed to make minimum payment on credit card account</a:t>
            </a:r>
          </a:p>
        </p:txBody>
      </p:sp>
    </p:spTree>
    <p:extLst>
      <p:ext uri="{BB962C8B-B14F-4D97-AF65-F5344CB8AC3E}">
        <p14:creationId xmlns:p14="http://schemas.microsoft.com/office/powerpoint/2010/main" val="1888498242"/>
      </p:ext>
    </p:extLst>
  </p:cSld>
  <p:clrMapOvr>
    <a:masterClrMapping/>
  </p:clrMapOvr>
  <p:transition spd="slow">
    <p:push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1"/>
          <p:cNvSpPr>
            <a:spLocks noGrp="1"/>
          </p:cNvSpPr>
          <p:nvPr>
            <p:ph type="dt" sz="quarter" idx="10"/>
          </p:nvPr>
        </p:nvSpPr>
        <p:spPr>
          <a:noFill/>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eaLnBrk="1" hangingPunct="1">
              <a:spcBef>
                <a:spcPct val="0"/>
              </a:spcBef>
              <a:buClrTx/>
              <a:buSzTx/>
              <a:buFontTx/>
              <a:buNone/>
            </a:pPr>
            <a:r>
              <a:rPr lang="en-US" altLang="en-US" b="0" dirty="0">
                <a:solidFill>
                  <a:srgbClr val="FFFFFF"/>
                </a:solidFill>
              </a:rPr>
              <a:t>July 2016</a:t>
            </a:r>
          </a:p>
        </p:txBody>
      </p:sp>
      <p:sp>
        <p:nvSpPr>
          <p:cNvPr id="6147" name="Text Box 4"/>
          <p:cNvSpPr txBox="1">
            <a:spLocks noChangeArrowheads="1"/>
          </p:cNvSpPr>
          <p:nvPr/>
        </p:nvSpPr>
        <p:spPr bwMode="auto">
          <a:xfrm>
            <a:off x="0" y="704850"/>
            <a:ext cx="91440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ctr" eaLnBrk="1" hangingPunct="1">
              <a:spcBef>
                <a:spcPct val="0"/>
              </a:spcBef>
              <a:buClrTx/>
              <a:buSzTx/>
              <a:buFontTx/>
              <a:buNone/>
            </a:pPr>
            <a:r>
              <a:rPr lang="en-US" altLang="en-US" sz="2600"/>
              <a:t>BRIEFING OVERVIEW</a:t>
            </a:r>
          </a:p>
        </p:txBody>
      </p:sp>
      <p:graphicFrame>
        <p:nvGraphicFramePr>
          <p:cNvPr id="6148" name="Object 1"/>
          <p:cNvGraphicFramePr>
            <a:graphicFrameLocks noChangeAspect="1"/>
          </p:cNvGraphicFramePr>
          <p:nvPr>
            <p:extLst>
              <p:ext uri="{D42A27DB-BD31-4B8C-83A1-F6EECF244321}">
                <p14:modId xmlns:p14="http://schemas.microsoft.com/office/powerpoint/2010/main" val="1633701300"/>
              </p:ext>
            </p:extLst>
          </p:nvPr>
        </p:nvGraphicFramePr>
        <p:xfrm>
          <a:off x="1541463" y="1628775"/>
          <a:ext cx="6459537" cy="2686050"/>
        </p:xfrm>
        <a:graphic>
          <a:graphicData uri="http://schemas.openxmlformats.org/presentationml/2006/ole">
            <mc:AlternateContent xmlns:mc="http://schemas.openxmlformats.org/markup-compatibility/2006">
              <mc:Choice xmlns:v="urn:schemas-microsoft-com:vml" Requires="v">
                <p:oleObj spid="_x0000_s68679" name="Document" r:id="rId5" imgW="9401600" imgH="3893162" progId="Word.Document.8">
                  <p:embed/>
                </p:oleObj>
              </mc:Choice>
              <mc:Fallback>
                <p:oleObj name="Document" r:id="rId5" imgW="9401600" imgH="3893162" progId="Word.Document.8">
                  <p:embed/>
                  <p:pic>
                    <p:nvPicPr>
                      <p:cNvPr id="0" name=""/>
                      <p:cNvPicPr>
                        <a:picLocks noChangeAspect="1" noChangeArrowheads="1"/>
                      </p:cNvPicPr>
                      <p:nvPr/>
                    </p:nvPicPr>
                    <p:blipFill>
                      <a:blip r:embed="rId6"/>
                      <a:srcRect/>
                      <a:stretch>
                        <a:fillRect/>
                      </a:stretch>
                    </p:blipFill>
                    <p:spPr bwMode="auto">
                      <a:xfrm>
                        <a:off x="1541463" y="1628775"/>
                        <a:ext cx="6459537"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3357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Box"/>
          <p:cNvSpPr txBox="1">
            <a:spLocks noChangeArrowheads="1"/>
          </p:cNvSpPr>
          <p:nvPr/>
        </p:nvSpPr>
        <p:spPr bwMode="auto">
          <a:xfrm>
            <a:off x="0" y="457200"/>
            <a:ext cx="91440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t" anchorCtr="0">
            <a:spAutoFit/>
          </a:bodyPr>
          <a:lstStyle/>
          <a:p>
            <a:pPr algn="ctr"/>
            <a:r>
              <a:rPr lang="en-US" sz="2000" b="1" dirty="0">
                <a:solidFill>
                  <a:srgbClr val="000066"/>
                </a:solidFill>
              </a:rPr>
              <a:t>Marital Satisfaction</a:t>
            </a:r>
          </a:p>
          <a:p>
            <a:pPr algn="ctr"/>
            <a:r>
              <a:rPr lang="en-US" sz="1400" b="1" dirty="0">
                <a:solidFill>
                  <a:srgbClr val="000066"/>
                </a:solidFill>
              </a:rPr>
              <a:t>Percent of All </a:t>
            </a:r>
            <a:r>
              <a:rPr lang="en-US" sz="1400" b="1" u="sng" dirty="0">
                <a:solidFill>
                  <a:srgbClr val="000066"/>
                </a:solidFill>
              </a:rPr>
              <a:t>Active Duty Spouses</a:t>
            </a:r>
          </a:p>
        </p:txBody>
      </p:sp>
      <p:sp>
        <p:nvSpPr>
          <p:cNvPr id="4" name="Qst_Reference"/>
          <p:cNvSpPr txBox="1">
            <a:spLocks noChangeArrowheads="1"/>
          </p:cNvSpPr>
          <p:nvPr/>
        </p:nvSpPr>
        <p:spPr bwMode="auto">
          <a:xfrm>
            <a:off x="0" y="6413500"/>
            <a:ext cx="317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dirty="0"/>
              <a:t>ADSS 2015 Q81</a:t>
            </a:r>
          </a:p>
        </p:txBody>
      </p:sp>
      <p:sp>
        <p:nvSpPr>
          <p:cNvPr id="5" name="SC_ME"/>
          <p:cNvSpPr txBox="1">
            <a:spLocks noChangeArrowheads="1"/>
          </p:cNvSpPr>
          <p:nvPr/>
        </p:nvSpPr>
        <p:spPr bwMode="auto">
          <a:xfrm>
            <a:off x="4470400" y="3517900"/>
            <a:ext cx="444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900" dirty="0"/>
              <a:t>MEs ±1%</a:t>
            </a:r>
          </a:p>
        </p:txBody>
      </p:sp>
      <p:graphicFrame>
        <p:nvGraphicFramePr>
          <p:cNvPr id="2" name="SChart"/>
          <p:cNvGraphicFramePr/>
          <p:nvPr>
            <p:extLst>
              <p:ext uri="{D42A27DB-BD31-4B8C-83A1-F6EECF244321}">
                <p14:modId xmlns:p14="http://schemas.microsoft.com/office/powerpoint/2010/main" val="3287191823"/>
              </p:ext>
            </p:extLst>
          </p:nvPr>
        </p:nvGraphicFramePr>
        <p:xfrm>
          <a:off x="228600" y="1201737"/>
          <a:ext cx="8686800" cy="256032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p:cNvSpPr txBox="1">
            <a:spLocks noChangeArrowheads="1"/>
          </p:cNvSpPr>
          <p:nvPr/>
        </p:nvSpPr>
        <p:spPr bwMode="auto">
          <a:xfrm>
            <a:off x="685800" y="5864423"/>
            <a:ext cx="7848600" cy="307777"/>
          </a:xfrm>
          <a:prstGeom prst="rect">
            <a:avLst/>
          </a:prstGeom>
          <a:solidFill>
            <a:srgbClr val="006600"/>
          </a:solidFill>
          <a:ln>
            <a:noFill/>
          </a:ln>
          <a:scene3d>
            <a:camera prst="orthographicFront"/>
            <a:lightRig rig="threePt" dir="t"/>
          </a:scene3d>
          <a:sp3d>
            <a:bevelT/>
          </a:sp3d>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US" altLang="en-US" sz="1400" u="sng" dirty="0">
                <a:solidFill>
                  <a:schemeClr val="bg1"/>
                </a:solidFill>
              </a:rPr>
              <a:t>Higher</a:t>
            </a:r>
            <a:r>
              <a:rPr lang="en-US" altLang="en-US" sz="1400" dirty="0">
                <a:solidFill>
                  <a:schemeClr val="bg1"/>
                </a:solidFill>
              </a:rPr>
              <a:t> response of </a:t>
            </a:r>
            <a:r>
              <a:rPr lang="en-US" altLang="en-US" sz="1400" i="1" dirty="0">
                <a:solidFill>
                  <a:schemeClr val="bg1"/>
                </a:solidFill>
              </a:rPr>
              <a:t>Satisfied</a:t>
            </a:r>
            <a:r>
              <a:rPr lang="en-US" altLang="en-US" sz="1400" dirty="0">
                <a:solidFill>
                  <a:schemeClr val="bg1"/>
                </a:solidFill>
              </a:rPr>
              <a:t> </a:t>
            </a:r>
            <a:r>
              <a:rPr lang="en-US" altLang="en-US" sz="1400" dirty="0" smtClean="0">
                <a:solidFill>
                  <a:schemeClr val="bg1"/>
                </a:solidFill>
              </a:rPr>
              <a:t>in 2015 – </a:t>
            </a:r>
            <a:r>
              <a:rPr lang="en-US" altLang="en-US" sz="1400" dirty="0">
                <a:solidFill>
                  <a:schemeClr val="bg1"/>
                </a:solidFill>
              </a:rPr>
              <a:t>Air Force (87%); O1-O3 (89%); Not in Labor Force (87%)</a:t>
            </a:r>
          </a:p>
        </p:txBody>
      </p:sp>
      <p:sp>
        <p:nvSpPr>
          <p:cNvPr id="8" name="Date Placeholder 1"/>
          <p:cNvSpPr>
            <a:spLocks noGrp="1"/>
          </p:cNvSpPr>
          <p:nvPr>
            <p:ph type="dt" sz="half" idx="10"/>
          </p:nvPr>
        </p:nvSpPr>
        <p:spPr>
          <a:xfrm>
            <a:off x="3810000" y="6724650"/>
            <a:ext cx="1524000" cy="139700"/>
          </a:xfrm>
        </p:spPr>
        <p:txBody>
          <a:bodyPr/>
          <a:lstStyle/>
          <a:p>
            <a:r>
              <a:rPr lang="en-US" dirty="0"/>
              <a:t>July 2016</a:t>
            </a:r>
          </a:p>
        </p:txBody>
      </p:sp>
      <p:sp>
        <p:nvSpPr>
          <p:cNvPr id="9" name="SC_ME"/>
          <p:cNvSpPr txBox="1">
            <a:spLocks noChangeArrowheads="1"/>
          </p:cNvSpPr>
          <p:nvPr/>
        </p:nvSpPr>
        <p:spPr bwMode="auto">
          <a:xfrm>
            <a:off x="1981200" y="5568950"/>
            <a:ext cx="21336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800" dirty="0"/>
              <a:t>MEs ±1% to ±3%</a:t>
            </a:r>
          </a:p>
          <a:p>
            <a:pPr algn="r" eaLnBrk="1" hangingPunct="1"/>
            <a:endParaRPr lang="en-US" sz="800" dirty="0"/>
          </a:p>
        </p:txBody>
      </p:sp>
      <p:sp>
        <p:nvSpPr>
          <p:cNvPr id="10" name="SC_ME"/>
          <p:cNvSpPr txBox="1">
            <a:spLocks noChangeArrowheads="1"/>
          </p:cNvSpPr>
          <p:nvPr/>
        </p:nvSpPr>
        <p:spPr bwMode="auto">
          <a:xfrm>
            <a:off x="5410200" y="5568950"/>
            <a:ext cx="21336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800" dirty="0"/>
              <a:t>MEs ±1% to ±2%</a:t>
            </a:r>
          </a:p>
          <a:p>
            <a:pPr algn="r" eaLnBrk="1" hangingPunct="1"/>
            <a:endParaRPr lang="en-US" sz="800" dirty="0"/>
          </a:p>
        </p:txBody>
      </p:sp>
      <p:pic>
        <p:nvPicPr>
          <p:cNvPr id="337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4224337"/>
            <a:ext cx="2489200" cy="133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4600" y="4241802"/>
            <a:ext cx="2489200" cy="133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235201" y="3891690"/>
            <a:ext cx="1143000" cy="307777"/>
          </a:xfrm>
          <a:prstGeom prst="rect">
            <a:avLst/>
          </a:prstGeom>
          <a:solidFill>
            <a:srgbClr val="006600"/>
          </a:solidFill>
          <a:scene3d>
            <a:camera prst="orthographicFront"/>
            <a:lightRig rig="threePt" dir="t"/>
          </a:scene3d>
          <a:sp3d>
            <a:bevelT/>
          </a:sp3d>
        </p:spPr>
        <p:txBody>
          <a:bodyPr wrap="square" rtlCol="0">
            <a:spAutoFit/>
          </a:bodyPr>
          <a:lstStyle/>
          <a:p>
            <a:pPr algn="ctr"/>
            <a:r>
              <a:rPr lang="en-US" sz="1400" b="1" dirty="0">
                <a:solidFill>
                  <a:schemeClr val="bg1"/>
                </a:solidFill>
              </a:rPr>
              <a:t>Satisfied</a:t>
            </a:r>
          </a:p>
        </p:txBody>
      </p:sp>
      <p:sp>
        <p:nvSpPr>
          <p:cNvPr id="13" name="TextBox 12"/>
          <p:cNvSpPr txBox="1"/>
          <p:nvPr/>
        </p:nvSpPr>
        <p:spPr>
          <a:xfrm>
            <a:off x="5715000" y="3886200"/>
            <a:ext cx="1143000" cy="307777"/>
          </a:xfrm>
          <a:prstGeom prst="rect">
            <a:avLst/>
          </a:prstGeom>
          <a:solidFill>
            <a:srgbClr val="006600"/>
          </a:solidFill>
          <a:scene3d>
            <a:camera prst="orthographicFront"/>
            <a:lightRig rig="threePt" dir="t"/>
          </a:scene3d>
          <a:sp3d>
            <a:bevelT/>
          </a:sp3d>
        </p:spPr>
        <p:txBody>
          <a:bodyPr wrap="square" rtlCol="0">
            <a:spAutoFit/>
          </a:bodyPr>
          <a:lstStyle/>
          <a:p>
            <a:pPr algn="ctr"/>
            <a:r>
              <a:rPr lang="en-US" sz="1400" b="1" dirty="0">
                <a:solidFill>
                  <a:schemeClr val="bg1"/>
                </a:solidFill>
              </a:rPr>
              <a:t>Satisfied</a:t>
            </a:r>
          </a:p>
        </p:txBody>
      </p:sp>
      <p:sp>
        <p:nvSpPr>
          <p:cNvPr id="14" name="TextBox 1"/>
          <p:cNvSpPr txBox="1">
            <a:spLocks noChangeArrowheads="1"/>
          </p:cNvSpPr>
          <p:nvPr/>
        </p:nvSpPr>
        <p:spPr bwMode="auto">
          <a:xfrm>
            <a:off x="1325032" y="6248400"/>
            <a:ext cx="7514168" cy="307777"/>
          </a:xfrm>
          <a:prstGeom prst="rect">
            <a:avLst/>
          </a:prstGeom>
          <a:solidFill>
            <a:srgbClr val="FF0000"/>
          </a:solidFill>
          <a:ln>
            <a:noFill/>
          </a:ln>
          <a:scene3d>
            <a:camera prst="orthographicFront"/>
            <a:lightRig rig="threePt" dir="t"/>
          </a:scene3d>
          <a:sp3d>
            <a:bevelT/>
          </a:sp3d>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US" altLang="en-US" sz="1400" u="sng" dirty="0">
                <a:solidFill>
                  <a:schemeClr val="bg1"/>
                </a:solidFill>
              </a:rPr>
              <a:t>Higher</a:t>
            </a:r>
            <a:r>
              <a:rPr lang="en-US" altLang="en-US" sz="1400" dirty="0">
                <a:solidFill>
                  <a:schemeClr val="bg1"/>
                </a:solidFill>
              </a:rPr>
              <a:t> response of </a:t>
            </a:r>
            <a:r>
              <a:rPr lang="en-US" altLang="en-US" sz="1400" i="1" dirty="0">
                <a:solidFill>
                  <a:schemeClr val="bg1"/>
                </a:solidFill>
              </a:rPr>
              <a:t>Dissatisfied</a:t>
            </a:r>
            <a:r>
              <a:rPr lang="en-US" altLang="en-US" sz="1400" dirty="0">
                <a:solidFill>
                  <a:schemeClr val="bg1"/>
                </a:solidFill>
              </a:rPr>
              <a:t> </a:t>
            </a:r>
            <a:r>
              <a:rPr lang="en-US" altLang="en-US" sz="1400" dirty="0" smtClean="0">
                <a:solidFill>
                  <a:schemeClr val="bg1"/>
                </a:solidFill>
              </a:rPr>
              <a:t>in 2015 – </a:t>
            </a:r>
            <a:r>
              <a:rPr lang="en-US" altLang="en-US" sz="1400" dirty="0">
                <a:solidFill>
                  <a:schemeClr val="bg1"/>
                </a:solidFill>
              </a:rPr>
              <a:t>Army (8%); E5-E9 (8%); Employed (8%)</a:t>
            </a:r>
          </a:p>
        </p:txBody>
      </p:sp>
    </p:spTree>
    <p:extLst>
      <p:ext uri="{BB962C8B-B14F-4D97-AF65-F5344CB8AC3E}">
        <p14:creationId xmlns:p14="http://schemas.microsoft.com/office/powerpoint/2010/main" val="329781234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Box"/>
          <p:cNvSpPr txBox="1">
            <a:spLocks noChangeArrowheads="1"/>
          </p:cNvSpPr>
          <p:nvPr/>
        </p:nvSpPr>
        <p:spPr bwMode="auto">
          <a:xfrm>
            <a:off x="0" y="451247"/>
            <a:ext cx="91440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t" anchorCtr="0">
            <a:spAutoFit/>
          </a:bodyPr>
          <a:lstStyle/>
          <a:p>
            <a:pPr algn="ctr"/>
            <a:r>
              <a:rPr lang="en-US" sz="2000" b="1" dirty="0">
                <a:solidFill>
                  <a:srgbClr val="000066"/>
                </a:solidFill>
              </a:rPr>
              <a:t>Marital Instability Index (MII)</a:t>
            </a:r>
          </a:p>
          <a:p>
            <a:pPr algn="ctr"/>
            <a:r>
              <a:rPr lang="en-US" sz="1400" b="1" dirty="0">
                <a:solidFill>
                  <a:srgbClr val="000066"/>
                </a:solidFill>
              </a:rPr>
              <a:t>Average of All </a:t>
            </a:r>
            <a:r>
              <a:rPr lang="en-US" sz="1400" b="1" u="sng" dirty="0">
                <a:solidFill>
                  <a:srgbClr val="000066"/>
                </a:solidFill>
              </a:rPr>
              <a:t>Active Duty Spouses</a:t>
            </a:r>
          </a:p>
        </p:txBody>
      </p:sp>
      <p:sp>
        <p:nvSpPr>
          <p:cNvPr id="4" name="Qst_Reference"/>
          <p:cNvSpPr txBox="1">
            <a:spLocks noChangeArrowheads="1"/>
          </p:cNvSpPr>
          <p:nvPr/>
        </p:nvSpPr>
        <p:spPr bwMode="auto">
          <a:xfrm>
            <a:off x="0" y="6413500"/>
            <a:ext cx="317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dirty="0"/>
              <a:t>ADSS 2015 Q82</a:t>
            </a:r>
          </a:p>
        </p:txBody>
      </p:sp>
      <p:sp>
        <p:nvSpPr>
          <p:cNvPr id="5" name="SC_ME"/>
          <p:cNvSpPr txBox="1">
            <a:spLocks noChangeArrowheads="1"/>
          </p:cNvSpPr>
          <p:nvPr/>
        </p:nvSpPr>
        <p:spPr bwMode="auto">
          <a:xfrm>
            <a:off x="4470400" y="3429000"/>
            <a:ext cx="444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900" dirty="0"/>
              <a:t>MEs ±0.1</a:t>
            </a:r>
          </a:p>
        </p:txBody>
      </p:sp>
      <p:graphicFrame>
        <p:nvGraphicFramePr>
          <p:cNvPr id="2" name="SChart"/>
          <p:cNvGraphicFramePr/>
          <p:nvPr>
            <p:extLst/>
          </p:nvPr>
        </p:nvGraphicFramePr>
        <p:xfrm>
          <a:off x="228600" y="1126066"/>
          <a:ext cx="8686800" cy="2560320"/>
        </p:xfrm>
        <a:graphic>
          <a:graphicData uri="http://schemas.openxmlformats.org/drawingml/2006/chart">
            <c:chart xmlns:c="http://schemas.openxmlformats.org/drawingml/2006/chart" xmlns:r="http://schemas.openxmlformats.org/officeDocument/2006/relationships" r:id="rId3"/>
          </a:graphicData>
        </a:graphic>
      </p:graphicFrame>
      <p:sp>
        <p:nvSpPr>
          <p:cNvPr id="8" name="Down Arrow 7"/>
          <p:cNvSpPr/>
          <p:nvPr/>
        </p:nvSpPr>
        <p:spPr>
          <a:xfrm>
            <a:off x="3956050" y="1549807"/>
            <a:ext cx="234950" cy="1328859"/>
          </a:xfrm>
          <a:prstGeom prst="downArrow">
            <a:avLst/>
          </a:prstGeom>
          <a:solidFill>
            <a:srgbClr val="FFC000"/>
          </a:solidFill>
          <a:ln>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p:nvPr/>
        </p:nvCxnSpPr>
        <p:spPr>
          <a:xfrm>
            <a:off x="2007094" y="3124503"/>
            <a:ext cx="5612906" cy="0"/>
          </a:xfrm>
          <a:prstGeom prst="straightConnector1">
            <a:avLst/>
          </a:prstGeom>
          <a:ln w="190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5800" y="3031067"/>
            <a:ext cx="1321294" cy="461665"/>
          </a:xfrm>
          <a:prstGeom prst="rect">
            <a:avLst/>
          </a:prstGeom>
          <a:noFill/>
        </p:spPr>
        <p:txBody>
          <a:bodyPr wrap="square" rtlCol="0">
            <a:spAutoFit/>
          </a:bodyPr>
          <a:lstStyle/>
          <a:p>
            <a:pPr algn="ctr"/>
            <a:r>
              <a:rPr lang="en-US" sz="1200" dirty="0"/>
              <a:t>Lower levels of instability</a:t>
            </a:r>
          </a:p>
        </p:txBody>
      </p:sp>
      <p:sp>
        <p:nvSpPr>
          <p:cNvPr id="11" name="TextBox 10"/>
          <p:cNvSpPr txBox="1"/>
          <p:nvPr/>
        </p:nvSpPr>
        <p:spPr>
          <a:xfrm>
            <a:off x="7620000" y="3031066"/>
            <a:ext cx="1320800" cy="461665"/>
          </a:xfrm>
          <a:prstGeom prst="rect">
            <a:avLst/>
          </a:prstGeom>
          <a:noFill/>
        </p:spPr>
        <p:txBody>
          <a:bodyPr wrap="square" rtlCol="0">
            <a:spAutoFit/>
          </a:bodyPr>
          <a:lstStyle/>
          <a:p>
            <a:pPr algn="ctr"/>
            <a:r>
              <a:rPr lang="en-US" sz="1200" dirty="0"/>
              <a:t>Higher levels of instability</a:t>
            </a:r>
          </a:p>
        </p:txBody>
      </p:sp>
      <p:sp>
        <p:nvSpPr>
          <p:cNvPr id="13" name="TextBox 1"/>
          <p:cNvSpPr txBox="1">
            <a:spLocks noChangeArrowheads="1"/>
          </p:cNvSpPr>
          <p:nvPr/>
        </p:nvSpPr>
        <p:spPr bwMode="auto">
          <a:xfrm>
            <a:off x="1068780" y="6324600"/>
            <a:ext cx="7992094" cy="323165"/>
          </a:xfrm>
          <a:prstGeom prst="rect">
            <a:avLst/>
          </a:prstGeom>
          <a:solidFill>
            <a:srgbClr val="FF0000"/>
          </a:solidFill>
          <a:ln>
            <a:noFill/>
          </a:ln>
          <a:scene3d>
            <a:camera prst="orthographicFront"/>
            <a:lightRig rig="threePt" dir="t"/>
          </a:scene3d>
          <a:sp3d>
            <a:bevelT/>
          </a:sp3d>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US" altLang="en-US" sz="1500" u="sng" dirty="0">
                <a:solidFill>
                  <a:schemeClr val="bg1"/>
                </a:solidFill>
              </a:rPr>
              <a:t>Higher</a:t>
            </a:r>
            <a:r>
              <a:rPr lang="en-US" altLang="en-US" sz="1500" dirty="0">
                <a:solidFill>
                  <a:schemeClr val="bg1"/>
                </a:solidFill>
              </a:rPr>
              <a:t> than average levels of </a:t>
            </a:r>
            <a:r>
              <a:rPr lang="en-US" altLang="en-US" sz="1500" i="1" dirty="0">
                <a:solidFill>
                  <a:schemeClr val="bg1"/>
                </a:solidFill>
              </a:rPr>
              <a:t>Instability </a:t>
            </a:r>
            <a:r>
              <a:rPr lang="en-US" altLang="en-US" sz="1500" dirty="0" smtClean="0">
                <a:solidFill>
                  <a:schemeClr val="bg1"/>
                </a:solidFill>
              </a:rPr>
              <a:t>in 2015 – Army </a:t>
            </a:r>
            <a:r>
              <a:rPr lang="en-US" altLang="en-US" sz="1500" dirty="0">
                <a:solidFill>
                  <a:schemeClr val="bg1"/>
                </a:solidFill>
              </a:rPr>
              <a:t>(1.5); E5-E9 (1.5); Employed (1.5)</a:t>
            </a:r>
          </a:p>
        </p:txBody>
      </p:sp>
      <p:sp>
        <p:nvSpPr>
          <p:cNvPr id="15" name="Date Placeholder 1"/>
          <p:cNvSpPr>
            <a:spLocks noGrp="1"/>
          </p:cNvSpPr>
          <p:nvPr>
            <p:ph type="dt" sz="half" idx="10"/>
          </p:nvPr>
        </p:nvSpPr>
        <p:spPr>
          <a:xfrm>
            <a:off x="3810000" y="6724650"/>
            <a:ext cx="1524000" cy="139700"/>
          </a:xfrm>
        </p:spPr>
        <p:txBody>
          <a:bodyPr/>
          <a:lstStyle/>
          <a:p>
            <a:r>
              <a:rPr lang="en-US" dirty="0"/>
              <a:t>July 2016</a:t>
            </a:r>
          </a:p>
        </p:txBody>
      </p:sp>
      <p:pic>
        <p:nvPicPr>
          <p:cNvPr id="348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7000" y="4783666"/>
            <a:ext cx="2489200" cy="133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938871" y="4453462"/>
            <a:ext cx="1413929" cy="307777"/>
          </a:xfrm>
          <a:prstGeom prst="rect">
            <a:avLst/>
          </a:prstGeom>
          <a:solidFill>
            <a:srgbClr val="FF0000"/>
          </a:solidFill>
          <a:scene3d>
            <a:camera prst="orthographicFront"/>
            <a:lightRig rig="threePt" dir="t"/>
          </a:scene3d>
          <a:sp3d>
            <a:bevelT/>
          </a:sp3d>
        </p:spPr>
        <p:txBody>
          <a:bodyPr wrap="square" rtlCol="0">
            <a:spAutoFit/>
          </a:bodyPr>
          <a:lstStyle/>
          <a:p>
            <a:pPr algn="ctr"/>
            <a:r>
              <a:rPr lang="en-US" sz="1400" b="1" dirty="0">
                <a:solidFill>
                  <a:schemeClr val="bg1"/>
                </a:solidFill>
              </a:rPr>
              <a:t>Instability</a:t>
            </a:r>
          </a:p>
        </p:txBody>
      </p:sp>
      <p:pic>
        <p:nvPicPr>
          <p:cNvPr id="3481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4783138"/>
            <a:ext cx="2489200" cy="133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5748871" y="4453459"/>
            <a:ext cx="1413929" cy="307777"/>
          </a:xfrm>
          <a:prstGeom prst="rect">
            <a:avLst/>
          </a:prstGeom>
          <a:solidFill>
            <a:srgbClr val="FF0000"/>
          </a:solidFill>
          <a:scene3d>
            <a:camera prst="orthographicFront"/>
            <a:lightRig rig="threePt" dir="t"/>
          </a:scene3d>
          <a:sp3d>
            <a:bevelT/>
          </a:sp3d>
        </p:spPr>
        <p:txBody>
          <a:bodyPr wrap="square" rtlCol="0">
            <a:spAutoFit/>
          </a:bodyPr>
          <a:lstStyle/>
          <a:p>
            <a:pPr algn="ctr"/>
            <a:r>
              <a:rPr lang="en-US" sz="1400" b="1" dirty="0">
                <a:solidFill>
                  <a:schemeClr val="bg1"/>
                </a:solidFill>
              </a:rPr>
              <a:t>Instability</a:t>
            </a:r>
          </a:p>
        </p:txBody>
      </p:sp>
      <p:sp>
        <p:nvSpPr>
          <p:cNvPr id="19" name="SC_ME"/>
          <p:cNvSpPr txBox="1">
            <a:spLocks noChangeArrowheads="1"/>
          </p:cNvSpPr>
          <p:nvPr/>
        </p:nvSpPr>
        <p:spPr bwMode="auto">
          <a:xfrm>
            <a:off x="5422899" y="6093883"/>
            <a:ext cx="2273301"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700" dirty="0"/>
              <a:t>MEs ±0.1</a:t>
            </a:r>
          </a:p>
          <a:p>
            <a:pPr algn="r" eaLnBrk="1" hangingPunct="1"/>
            <a:endParaRPr lang="en-US" sz="700" dirty="0"/>
          </a:p>
        </p:txBody>
      </p:sp>
      <p:sp>
        <p:nvSpPr>
          <p:cNvPr id="20" name="SC_ME"/>
          <p:cNvSpPr txBox="1">
            <a:spLocks noChangeArrowheads="1"/>
          </p:cNvSpPr>
          <p:nvPr/>
        </p:nvSpPr>
        <p:spPr bwMode="auto">
          <a:xfrm>
            <a:off x="1733540" y="6102350"/>
            <a:ext cx="222886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700" dirty="0"/>
              <a:t>MEs ±0.1 to ±0.2</a:t>
            </a:r>
          </a:p>
          <a:p>
            <a:pPr algn="r" eaLnBrk="1" hangingPunct="1"/>
            <a:endParaRPr lang="en-US" sz="700" dirty="0"/>
          </a:p>
        </p:txBody>
      </p:sp>
      <p:sp>
        <p:nvSpPr>
          <p:cNvPr id="21" name="TextBox 1"/>
          <p:cNvSpPr txBox="1">
            <a:spLocks noChangeArrowheads="1"/>
          </p:cNvSpPr>
          <p:nvPr/>
        </p:nvSpPr>
        <p:spPr bwMode="auto">
          <a:xfrm>
            <a:off x="190500" y="3657600"/>
            <a:ext cx="87249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r>
              <a:rPr lang="en-US" altLang="en-US" sz="800" dirty="0"/>
              <a:t>Note:  </a:t>
            </a:r>
            <a:r>
              <a:rPr lang="en-US" sz="800" dirty="0"/>
              <a:t>Each item on the MII is scored 0 = No and 1 = Yes (5 items). Overall MII scores are reported as a single figure, which is the sum of the scores across all 5 items (range = 0-5). A higher total score indicates higher levels of instability in the marriage. Civilian average is based on married graduate students (mean = 1.81) and 76 middle class married couples under the age of 55 (mean = 1.89) in </a:t>
            </a:r>
            <a:r>
              <a:rPr lang="en-US" sz="800" dirty="0" err="1"/>
              <a:t>Kardatzke</a:t>
            </a:r>
            <a:r>
              <a:rPr lang="en-US" sz="800" dirty="0"/>
              <a:t>, K. N. (2009). </a:t>
            </a:r>
            <a:r>
              <a:rPr lang="en-US" sz="800" i="1" dirty="0"/>
              <a:t>Perceived stress, adult attachment, dyadic coping and marital satisfaction of counseling graduate students</a:t>
            </a:r>
            <a:r>
              <a:rPr lang="en-US" sz="800" dirty="0"/>
              <a:t> (Unpublished doctoral dissertation). The University of North Carolina at Greensboro, Greensboro, NC. [Reference:  Conger, R. D., Elder, G. H., Lorenz, F. O., Conger, K. J., Simons, R. L., Whitbeck, L. B. et al. (1990). Linking economic hardship to marital quality and instability. </a:t>
            </a:r>
            <a:r>
              <a:rPr lang="en-US" sz="800" i="1" dirty="0"/>
              <a:t>Journal of Marriage and the Family, 52, </a:t>
            </a:r>
            <a:r>
              <a:rPr lang="en-US" sz="800" dirty="0"/>
              <a:t>643-656.]</a:t>
            </a:r>
            <a:endParaRPr lang="en-US" altLang="en-US" sz="800" dirty="0">
              <a:solidFill>
                <a:srgbClr val="C00000"/>
              </a:solidFill>
            </a:endParaRPr>
          </a:p>
        </p:txBody>
      </p:sp>
      <p:sp>
        <p:nvSpPr>
          <p:cNvPr id="22" name="TextBox 21"/>
          <p:cNvSpPr txBox="1"/>
          <p:nvPr/>
        </p:nvSpPr>
        <p:spPr>
          <a:xfrm>
            <a:off x="3244850" y="1143000"/>
            <a:ext cx="1708150" cy="461665"/>
          </a:xfrm>
          <a:prstGeom prst="rect">
            <a:avLst/>
          </a:prstGeom>
          <a:solidFill>
            <a:srgbClr val="FFC000"/>
          </a:solidFill>
          <a:ln>
            <a:solidFill>
              <a:srgbClr val="000000"/>
            </a:solidFill>
          </a:ln>
          <a:scene3d>
            <a:camera prst="orthographicFront"/>
            <a:lightRig rig="threePt" dir="t"/>
          </a:scene3d>
          <a:sp3d>
            <a:bevelT/>
          </a:sp3d>
        </p:spPr>
        <p:txBody>
          <a:bodyPr wrap="square" rtlCol="0">
            <a:spAutoFit/>
          </a:bodyPr>
          <a:lstStyle/>
          <a:p>
            <a:pPr algn="ctr"/>
            <a:r>
              <a:rPr lang="en-US" sz="1200" dirty="0"/>
              <a:t>Civilian average score is approximately 1.9</a:t>
            </a:r>
          </a:p>
        </p:txBody>
      </p:sp>
    </p:spTree>
    <p:extLst>
      <p:ext uri="{BB962C8B-B14F-4D97-AF65-F5344CB8AC3E}">
        <p14:creationId xmlns:p14="http://schemas.microsoft.com/office/powerpoint/2010/main" val="694227284"/>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1"/>
          <p:cNvSpPr>
            <a:spLocks noGrp="1"/>
          </p:cNvSpPr>
          <p:nvPr>
            <p:ph type="dt" sz="quarter" idx="10"/>
          </p:nvPr>
        </p:nvSpPr>
        <p:spPr>
          <a:noFill/>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eaLnBrk="1" hangingPunct="1">
              <a:spcBef>
                <a:spcPct val="0"/>
              </a:spcBef>
              <a:buClrTx/>
              <a:buSzTx/>
              <a:buFontTx/>
              <a:buNone/>
            </a:pPr>
            <a:r>
              <a:rPr lang="en-US" altLang="en-US" b="0" dirty="0">
                <a:solidFill>
                  <a:srgbClr val="FFFFFF"/>
                </a:solidFill>
              </a:rPr>
              <a:t>July 2016</a:t>
            </a:r>
          </a:p>
        </p:txBody>
      </p:sp>
      <p:sp>
        <p:nvSpPr>
          <p:cNvPr id="25603" name="TitleBox"/>
          <p:cNvSpPr txBox="1">
            <a:spLocks noChangeArrowheads="1"/>
          </p:cNvSpPr>
          <p:nvPr/>
        </p:nvSpPr>
        <p:spPr bwMode="auto">
          <a:xfrm>
            <a:off x="0" y="703263"/>
            <a:ext cx="914400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ctr" eaLnBrk="1" hangingPunct="1">
              <a:spcBef>
                <a:spcPct val="0"/>
              </a:spcBef>
              <a:buClrTx/>
              <a:buSzTx/>
              <a:buFontTx/>
              <a:buNone/>
            </a:pPr>
            <a:r>
              <a:rPr lang="en-US" altLang="en-US" sz="2000" dirty="0"/>
              <a:t>Problems in Personal Relationships Compared to 12 Months Ago</a:t>
            </a:r>
          </a:p>
          <a:p>
            <a:pPr algn="ctr" eaLnBrk="1" hangingPunct="1">
              <a:spcBef>
                <a:spcPct val="0"/>
              </a:spcBef>
              <a:buClrTx/>
              <a:buSzTx/>
              <a:buFontTx/>
              <a:buNone/>
            </a:pPr>
            <a:r>
              <a:rPr lang="en-US" altLang="en-US" sz="1400" dirty="0"/>
              <a:t>Percent of </a:t>
            </a:r>
            <a:r>
              <a:rPr lang="en-US" altLang="en-US" sz="1400" u="sng" dirty="0"/>
              <a:t>Active Duty Members</a:t>
            </a:r>
            <a:r>
              <a:rPr lang="en-US" altLang="en-US" sz="1400" dirty="0"/>
              <a:t> Who Had a Spouse/Significant Other</a:t>
            </a:r>
          </a:p>
        </p:txBody>
      </p:sp>
      <p:sp>
        <p:nvSpPr>
          <p:cNvPr id="25604" name="Qst_Reference"/>
          <p:cNvSpPr txBox="1">
            <a:spLocks noChangeArrowheads="1"/>
          </p:cNvSpPr>
          <p:nvPr/>
        </p:nvSpPr>
        <p:spPr bwMode="auto">
          <a:xfrm>
            <a:off x="76200" y="6424613"/>
            <a:ext cx="317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eaLnBrk="1" hangingPunct="1">
              <a:spcBef>
                <a:spcPct val="0"/>
              </a:spcBef>
              <a:buClrTx/>
              <a:buSzTx/>
              <a:buFontTx/>
              <a:buNone/>
            </a:pPr>
            <a:r>
              <a:rPr lang="en-US" altLang="en-US" sz="1000" b="0">
                <a:solidFill>
                  <a:schemeClr val="tx1"/>
                </a:solidFill>
              </a:rPr>
              <a:t>SOFS-A 2013 Q91, Q92</a:t>
            </a:r>
          </a:p>
        </p:txBody>
      </p:sp>
      <p:sp>
        <p:nvSpPr>
          <p:cNvPr id="25605" name="SC_ME"/>
          <p:cNvSpPr txBox="1">
            <a:spLocks noChangeArrowheads="1"/>
          </p:cNvSpPr>
          <p:nvPr/>
        </p:nvSpPr>
        <p:spPr bwMode="auto">
          <a:xfrm>
            <a:off x="6705600" y="3124200"/>
            <a:ext cx="2209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r" eaLnBrk="1" hangingPunct="1">
              <a:spcBef>
                <a:spcPct val="0"/>
              </a:spcBef>
              <a:buClrTx/>
              <a:buSzTx/>
              <a:buFontTx/>
              <a:buNone/>
            </a:pPr>
            <a:r>
              <a:rPr lang="en-US" altLang="en-US" sz="900" b="0">
                <a:solidFill>
                  <a:schemeClr val="tx1"/>
                </a:solidFill>
              </a:rPr>
              <a:t>MEs ±2%</a:t>
            </a:r>
          </a:p>
        </p:txBody>
      </p:sp>
      <p:graphicFrame>
        <p:nvGraphicFramePr>
          <p:cNvPr id="25606" name="SChart"/>
          <p:cNvGraphicFramePr>
            <a:graphicFrameLocks/>
          </p:cNvGraphicFramePr>
          <p:nvPr/>
        </p:nvGraphicFramePr>
        <p:xfrm>
          <a:off x="177800" y="1295400"/>
          <a:ext cx="8788400" cy="2070100"/>
        </p:xfrm>
        <a:graphic>
          <a:graphicData uri="http://schemas.openxmlformats.org/presentationml/2006/ole">
            <mc:AlternateContent xmlns:mc="http://schemas.openxmlformats.org/markup-compatibility/2006">
              <mc:Choice xmlns:v="urn:schemas-microsoft-com:vml" Requires="v">
                <p:oleObj spid="_x0000_s26041" r:id="rId4" imgW="8791194" imgH="2664183" progId="Excel.Chart.8">
                  <p:embed/>
                </p:oleObj>
              </mc:Choice>
              <mc:Fallback>
                <p:oleObj r:id="rId4" imgW="8791194" imgH="2664183" progId="Excel.Chart.8">
                  <p:embed/>
                  <p:pic>
                    <p:nvPicPr>
                      <p:cNvPr id="0" name="SChart"/>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1295400"/>
                        <a:ext cx="87884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560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429000"/>
            <a:ext cx="3638550" cy="1314450"/>
          </a:xfrm>
          <a:prstGeom prst="rect">
            <a:avLst/>
          </a:prstGeom>
          <a:noFill/>
          <a:ln w="12700">
            <a:solidFill>
              <a:srgbClr val="C0C0C0"/>
            </a:solidFill>
            <a:miter lim="800000"/>
            <a:headEnd/>
            <a:tailEnd/>
          </a:ln>
          <a:extLst>
            <a:ext uri="{909E8E84-426E-40DD-AFC4-6F175D3DCCD1}">
              <a14:hiddenFill xmlns:a14="http://schemas.microsoft.com/office/drawing/2010/main">
                <a:solidFill>
                  <a:schemeClr val="accent1"/>
                </a:solidFill>
              </a14:hiddenFill>
            </a:ext>
          </a:extLst>
        </p:spPr>
      </p:pic>
      <p:pic>
        <p:nvPicPr>
          <p:cNvPr id="25608"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4953000"/>
            <a:ext cx="3638550" cy="1314450"/>
          </a:xfrm>
          <a:prstGeom prst="rect">
            <a:avLst/>
          </a:prstGeom>
          <a:noFill/>
          <a:ln w="12700">
            <a:solidFill>
              <a:srgbClr val="C0C0C0"/>
            </a:solidFill>
            <a:miter lim="800000"/>
            <a:headEnd/>
            <a:tailEnd/>
          </a:ln>
          <a:extLst>
            <a:ext uri="{909E8E84-426E-40DD-AFC4-6F175D3DCCD1}">
              <a14:hiddenFill xmlns:a14="http://schemas.microsoft.com/office/drawing/2010/main">
                <a:solidFill>
                  <a:schemeClr val="accent1"/>
                </a:solidFill>
              </a14:hiddenFill>
            </a:ext>
          </a:extLst>
        </p:spPr>
      </p:pic>
      <p:sp>
        <p:nvSpPr>
          <p:cNvPr id="25609" name="SC_ME"/>
          <p:cNvSpPr txBox="1">
            <a:spLocks noChangeArrowheads="1"/>
          </p:cNvSpPr>
          <p:nvPr/>
        </p:nvSpPr>
        <p:spPr bwMode="auto">
          <a:xfrm>
            <a:off x="2667000" y="4737100"/>
            <a:ext cx="12954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r" eaLnBrk="1" hangingPunct="1">
              <a:spcBef>
                <a:spcPct val="0"/>
              </a:spcBef>
              <a:buClrTx/>
              <a:buSzTx/>
              <a:buFontTx/>
              <a:buNone/>
            </a:pPr>
            <a:r>
              <a:rPr lang="en-US" altLang="en-US" sz="700" b="0">
                <a:solidFill>
                  <a:srgbClr val="000000"/>
                </a:solidFill>
              </a:rPr>
              <a:t>MEs ±2% to ±6%</a:t>
            </a:r>
          </a:p>
        </p:txBody>
      </p:sp>
      <p:sp>
        <p:nvSpPr>
          <p:cNvPr id="25610" name="SC_ME"/>
          <p:cNvSpPr txBox="1">
            <a:spLocks noChangeArrowheads="1"/>
          </p:cNvSpPr>
          <p:nvPr/>
        </p:nvSpPr>
        <p:spPr bwMode="auto">
          <a:xfrm>
            <a:off x="2819400" y="6264275"/>
            <a:ext cx="1143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r" eaLnBrk="1" hangingPunct="1">
              <a:spcBef>
                <a:spcPct val="0"/>
              </a:spcBef>
              <a:buClrTx/>
              <a:buSzTx/>
              <a:buFontTx/>
              <a:buNone/>
            </a:pPr>
            <a:r>
              <a:rPr lang="en-US" altLang="en-US" sz="700" b="0">
                <a:solidFill>
                  <a:srgbClr val="000000"/>
                </a:solidFill>
              </a:rPr>
              <a:t>MEs ±2% to ±5%</a:t>
            </a:r>
          </a:p>
        </p:txBody>
      </p:sp>
      <p:sp>
        <p:nvSpPr>
          <p:cNvPr id="25614" name="TextBox 8"/>
          <p:cNvSpPr txBox="1">
            <a:spLocks noChangeArrowheads="1"/>
          </p:cNvSpPr>
          <p:nvPr/>
        </p:nvSpPr>
        <p:spPr bwMode="auto">
          <a:xfrm>
            <a:off x="228600" y="1323201"/>
            <a:ext cx="8686800" cy="276999"/>
          </a:xfrm>
          <a:prstGeom prst="rect">
            <a:avLst/>
          </a:prstGeom>
          <a:solidFill>
            <a:srgbClr val="006600"/>
          </a:solidFill>
          <a:ln>
            <a:noFill/>
          </a:ln>
          <a:scene3d>
            <a:camera prst="orthographicFront"/>
            <a:lightRig rig="threePt" dir="t"/>
          </a:scene3d>
          <a:sp3d>
            <a:bevelT/>
          </a:sp3d>
          <a:extLst/>
        </p:spPr>
        <p:txBody>
          <a:bodyPr wrap="square">
            <a:spAutoFit/>
          </a:bodyPr>
          <a:lstStyle>
            <a:lvl1pPr marL="285750" indent="-285750"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marL="0" indent="0" algn="ctr" eaLnBrk="1" hangingPunct="1">
              <a:spcBef>
                <a:spcPct val="0"/>
              </a:spcBef>
              <a:buClrTx/>
              <a:buSzTx/>
              <a:buNone/>
            </a:pPr>
            <a:r>
              <a:rPr lang="en-US" altLang="en-US" sz="1200" b="0" dirty="0">
                <a:solidFill>
                  <a:schemeClr val="bg1"/>
                </a:solidFill>
              </a:rPr>
              <a:t>More than 1/3 of members reported problems in personal relationships are occurring </a:t>
            </a:r>
            <a:r>
              <a:rPr lang="en-US" altLang="en-US" sz="1200" u="sng" dirty="0">
                <a:solidFill>
                  <a:schemeClr val="bg1"/>
                </a:solidFill>
              </a:rPr>
              <a:t>less often</a:t>
            </a:r>
            <a:r>
              <a:rPr lang="en-US" altLang="en-US" sz="1200" b="0" dirty="0">
                <a:solidFill>
                  <a:schemeClr val="bg1"/>
                </a:solidFill>
              </a:rPr>
              <a:t> than 12 months ago</a:t>
            </a:r>
          </a:p>
        </p:txBody>
      </p:sp>
      <p:sp>
        <p:nvSpPr>
          <p:cNvPr id="17" name="TextBox 8"/>
          <p:cNvSpPr txBox="1">
            <a:spLocks noChangeArrowheads="1"/>
          </p:cNvSpPr>
          <p:nvPr/>
        </p:nvSpPr>
        <p:spPr bwMode="auto">
          <a:xfrm>
            <a:off x="4038600" y="3657600"/>
            <a:ext cx="4892675" cy="646331"/>
          </a:xfrm>
          <a:prstGeom prst="rect">
            <a:avLst/>
          </a:prstGeom>
          <a:solidFill>
            <a:srgbClr val="0000CC"/>
          </a:solidFill>
          <a:ln>
            <a:noFill/>
          </a:ln>
          <a:scene3d>
            <a:camera prst="orthographicFront"/>
            <a:lightRig rig="threePt" dir="t"/>
          </a:scene3d>
          <a:sp3d>
            <a:bevelT/>
          </a:sp3d>
          <a:extLst/>
        </p:spPr>
        <p:txBody>
          <a:bodyPr wrap="square">
            <a:spAutoFit/>
          </a:bodyPr>
          <a:lstStyle>
            <a:lvl1pPr marL="285750" indent="-285750"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marL="0" indent="0" algn="ctr" eaLnBrk="1" hangingPunct="1">
              <a:spcBef>
                <a:spcPct val="0"/>
              </a:spcBef>
              <a:buClrTx/>
              <a:buSzTx/>
              <a:buNone/>
            </a:pPr>
            <a:r>
              <a:rPr lang="en-US" altLang="en-US" sz="1200" b="0" dirty="0">
                <a:solidFill>
                  <a:schemeClr val="bg1"/>
                </a:solidFill>
              </a:rPr>
              <a:t>In 2013, </a:t>
            </a:r>
            <a:r>
              <a:rPr lang="en-US" altLang="en-US" sz="1200" b="0" u="sng" dirty="0">
                <a:solidFill>
                  <a:schemeClr val="bg1"/>
                </a:solidFill>
              </a:rPr>
              <a:t>highest</a:t>
            </a:r>
            <a:r>
              <a:rPr lang="en-US" altLang="en-US" sz="1200" b="0" dirty="0">
                <a:solidFill>
                  <a:schemeClr val="bg1"/>
                </a:solidFill>
              </a:rPr>
              <a:t> percentages of Army enlisted members (42%) reported having problems </a:t>
            </a:r>
            <a:r>
              <a:rPr lang="en-US" altLang="en-US" sz="1200" b="0" i="1" dirty="0">
                <a:solidFill>
                  <a:schemeClr val="bg1"/>
                </a:solidFill>
              </a:rPr>
              <a:t>less often</a:t>
            </a:r>
            <a:r>
              <a:rPr lang="en-US" altLang="en-US" sz="1200" b="0" dirty="0">
                <a:solidFill>
                  <a:schemeClr val="bg1"/>
                </a:solidFill>
              </a:rPr>
              <a:t>, while </a:t>
            </a:r>
            <a:r>
              <a:rPr lang="en-US" altLang="en-US" sz="1200" b="0" u="sng" dirty="0">
                <a:solidFill>
                  <a:schemeClr val="bg1"/>
                </a:solidFill>
              </a:rPr>
              <a:t>highest</a:t>
            </a:r>
            <a:r>
              <a:rPr lang="en-US" altLang="en-US" sz="1200" b="0" dirty="0">
                <a:solidFill>
                  <a:schemeClr val="bg1"/>
                </a:solidFill>
              </a:rPr>
              <a:t> percentages of Navy enlisted members (25%) reported having problems </a:t>
            </a:r>
            <a:r>
              <a:rPr lang="en-US" altLang="en-US" sz="1200" b="0" i="1" dirty="0">
                <a:solidFill>
                  <a:schemeClr val="bg1"/>
                </a:solidFill>
              </a:rPr>
              <a:t>more often</a:t>
            </a:r>
          </a:p>
        </p:txBody>
      </p:sp>
      <p:sp>
        <p:nvSpPr>
          <p:cNvPr id="18" name="TextBox 8"/>
          <p:cNvSpPr txBox="1">
            <a:spLocks noChangeArrowheads="1"/>
          </p:cNvSpPr>
          <p:nvPr/>
        </p:nvSpPr>
        <p:spPr bwMode="auto">
          <a:xfrm>
            <a:off x="4038600" y="5181600"/>
            <a:ext cx="4876800" cy="461665"/>
          </a:xfrm>
          <a:prstGeom prst="rect">
            <a:avLst/>
          </a:prstGeom>
          <a:solidFill>
            <a:srgbClr val="006600"/>
          </a:solidFill>
          <a:ln>
            <a:noFill/>
          </a:ln>
          <a:scene3d>
            <a:camera prst="orthographicFront"/>
            <a:lightRig rig="threePt" dir="t"/>
          </a:scene3d>
          <a:sp3d>
            <a:bevelT/>
          </a:sp3d>
          <a:extLst/>
        </p:spPr>
        <p:txBody>
          <a:bodyPr wrap="square">
            <a:spAutoFit/>
          </a:bodyPr>
          <a:lstStyle>
            <a:lvl1pPr marL="285750" indent="-285750"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marL="0" indent="0" algn="ctr" eaLnBrk="1" hangingPunct="1">
              <a:spcBef>
                <a:spcPct val="0"/>
              </a:spcBef>
              <a:buClrTx/>
              <a:buSzTx/>
              <a:buNone/>
            </a:pPr>
            <a:r>
              <a:rPr lang="en-US" altLang="en-US" sz="1200" b="0" dirty="0">
                <a:solidFill>
                  <a:schemeClr val="bg1"/>
                </a:solidFill>
              </a:rPr>
              <a:t>Most significant improvement (problems </a:t>
            </a:r>
            <a:r>
              <a:rPr lang="en-US" altLang="en-US" sz="1200" b="0" u="sng" dirty="0">
                <a:solidFill>
                  <a:schemeClr val="bg1"/>
                </a:solidFill>
              </a:rPr>
              <a:t>less often</a:t>
            </a:r>
            <a:r>
              <a:rPr lang="en-US" altLang="en-US" sz="1200" b="0" dirty="0">
                <a:solidFill>
                  <a:schemeClr val="bg1"/>
                </a:solidFill>
              </a:rPr>
              <a:t>) – Army members (12-16 percentage points better in 2013 vs. 2005-2009)</a:t>
            </a:r>
          </a:p>
        </p:txBody>
      </p:sp>
      <p:sp>
        <p:nvSpPr>
          <p:cNvPr id="19" name="TextBox 8"/>
          <p:cNvSpPr txBox="1">
            <a:spLocks noChangeArrowheads="1"/>
          </p:cNvSpPr>
          <p:nvPr/>
        </p:nvSpPr>
        <p:spPr bwMode="auto">
          <a:xfrm>
            <a:off x="4038600" y="5862935"/>
            <a:ext cx="4876800" cy="461665"/>
          </a:xfrm>
          <a:prstGeom prst="rect">
            <a:avLst/>
          </a:prstGeom>
          <a:solidFill>
            <a:srgbClr val="006600"/>
          </a:solidFill>
          <a:ln>
            <a:noFill/>
          </a:ln>
          <a:scene3d>
            <a:camera prst="orthographicFront"/>
            <a:lightRig rig="threePt" dir="t"/>
          </a:scene3d>
          <a:sp3d>
            <a:bevelT/>
          </a:sp3d>
          <a:extLst/>
        </p:spPr>
        <p:txBody>
          <a:bodyPr wrap="square">
            <a:spAutoFit/>
          </a:bodyPr>
          <a:lstStyle>
            <a:lvl1pPr marL="285750" indent="-285750"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marL="0" indent="0" algn="ctr" eaLnBrk="1" hangingPunct="1">
              <a:spcBef>
                <a:spcPct val="0"/>
              </a:spcBef>
              <a:buClrTx/>
              <a:buSzTx/>
              <a:buNone/>
            </a:pPr>
            <a:r>
              <a:rPr lang="en-US" altLang="en-US" sz="1200" b="0" dirty="0">
                <a:solidFill>
                  <a:schemeClr val="bg1"/>
                </a:solidFill>
              </a:rPr>
              <a:t>Among paygrade groups, E1-E4 members reported most significant improvement in 2013 </a:t>
            </a:r>
            <a:r>
              <a:rPr lang="en-US" altLang="en-US" sz="1200" b="0" dirty="0" smtClean="0">
                <a:solidFill>
                  <a:schemeClr val="bg1"/>
                </a:solidFill>
              </a:rPr>
              <a:t>(</a:t>
            </a:r>
            <a:r>
              <a:rPr lang="en-US" altLang="en-US" sz="1200" b="0" dirty="0">
                <a:solidFill>
                  <a:schemeClr val="bg1"/>
                </a:solidFill>
              </a:rPr>
              <a:t>17 percentage points higher) vs. 2005</a:t>
            </a:r>
          </a:p>
        </p:txBody>
      </p:sp>
      <p:sp>
        <p:nvSpPr>
          <p:cNvPr id="20" name="TextBox 8"/>
          <p:cNvSpPr txBox="1">
            <a:spLocks noChangeArrowheads="1"/>
          </p:cNvSpPr>
          <p:nvPr/>
        </p:nvSpPr>
        <p:spPr bwMode="auto">
          <a:xfrm>
            <a:off x="4038599" y="4495800"/>
            <a:ext cx="4892675" cy="461665"/>
          </a:xfrm>
          <a:prstGeom prst="rect">
            <a:avLst/>
          </a:prstGeom>
          <a:solidFill>
            <a:srgbClr val="0000CC"/>
          </a:solidFill>
          <a:ln>
            <a:noFill/>
          </a:ln>
          <a:scene3d>
            <a:camera prst="orthographicFront"/>
            <a:lightRig rig="threePt" dir="t"/>
          </a:scene3d>
          <a:sp3d>
            <a:bevelT/>
          </a:sp3d>
          <a:extLst/>
        </p:spPr>
        <p:txBody>
          <a:bodyPr wrap="square">
            <a:spAutoFit/>
          </a:bodyPr>
          <a:lstStyle>
            <a:lvl1pPr marL="285750" indent="-285750"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marL="0" indent="0" algn="ctr" eaLnBrk="1" hangingPunct="1">
              <a:spcBef>
                <a:spcPct val="0"/>
              </a:spcBef>
              <a:buClrTx/>
              <a:buSzTx/>
              <a:buNone/>
            </a:pPr>
            <a:r>
              <a:rPr lang="en-US" altLang="en-US" sz="1200" b="0" dirty="0">
                <a:solidFill>
                  <a:schemeClr val="bg1"/>
                </a:solidFill>
              </a:rPr>
              <a:t>2013 results for Total, all Services, and all paygrade groups comparable to 2012 results</a:t>
            </a:r>
          </a:p>
        </p:txBody>
      </p:sp>
      <p:sp>
        <p:nvSpPr>
          <p:cNvPr id="21" name="TextBox 20"/>
          <p:cNvSpPr txBox="1"/>
          <p:nvPr/>
        </p:nvSpPr>
        <p:spPr>
          <a:xfrm>
            <a:off x="228600" y="3121223"/>
            <a:ext cx="1143000" cy="307777"/>
          </a:xfrm>
          <a:prstGeom prst="rect">
            <a:avLst/>
          </a:prstGeom>
          <a:solidFill>
            <a:srgbClr val="006600"/>
          </a:solidFill>
          <a:scene3d>
            <a:camera prst="orthographicFront"/>
            <a:lightRig rig="threePt" dir="t"/>
          </a:scene3d>
          <a:sp3d>
            <a:bevelT/>
          </a:sp3d>
        </p:spPr>
        <p:txBody>
          <a:bodyPr wrap="square" rtlCol="0">
            <a:spAutoFit/>
          </a:bodyPr>
          <a:lstStyle/>
          <a:p>
            <a:pPr algn="ctr"/>
            <a:r>
              <a:rPr lang="en-US" sz="1400" b="1" dirty="0">
                <a:solidFill>
                  <a:schemeClr val="bg1"/>
                </a:solidFill>
              </a:rPr>
              <a:t>Less often</a:t>
            </a: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1"/>
          <p:cNvSpPr>
            <a:spLocks noGrp="1"/>
          </p:cNvSpPr>
          <p:nvPr>
            <p:ph type="dt" sz="quarter" idx="10"/>
          </p:nvPr>
        </p:nvSpPr>
        <p:spPr>
          <a:noFill/>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eaLnBrk="1" hangingPunct="1">
              <a:spcBef>
                <a:spcPct val="0"/>
              </a:spcBef>
              <a:buClrTx/>
              <a:buSzTx/>
              <a:buFontTx/>
              <a:buNone/>
            </a:pPr>
            <a:r>
              <a:rPr lang="en-US" altLang="en-US" b="0" dirty="0">
                <a:solidFill>
                  <a:srgbClr val="FFFFFF"/>
                </a:solidFill>
              </a:rPr>
              <a:t>July 2016</a:t>
            </a:r>
          </a:p>
        </p:txBody>
      </p:sp>
      <p:sp>
        <p:nvSpPr>
          <p:cNvPr id="26627" name="TitleBox"/>
          <p:cNvSpPr txBox="1">
            <a:spLocks noChangeArrowheads="1"/>
          </p:cNvSpPr>
          <p:nvPr/>
        </p:nvSpPr>
        <p:spPr bwMode="auto">
          <a:xfrm>
            <a:off x="0" y="703263"/>
            <a:ext cx="914400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ctr" eaLnBrk="1" hangingPunct="1">
              <a:spcBef>
                <a:spcPct val="0"/>
              </a:spcBef>
              <a:buClrTx/>
              <a:buSzTx/>
              <a:buFontTx/>
              <a:buNone/>
            </a:pPr>
            <a:r>
              <a:rPr lang="en-US" altLang="en-US" sz="2000" dirty="0"/>
              <a:t>Relationship with Spouse/Significant Other</a:t>
            </a:r>
          </a:p>
          <a:p>
            <a:pPr algn="ctr" eaLnBrk="1" hangingPunct="1">
              <a:spcBef>
                <a:spcPct val="0"/>
              </a:spcBef>
              <a:buClrTx/>
              <a:buSzTx/>
              <a:buFontTx/>
              <a:buNone/>
            </a:pPr>
            <a:r>
              <a:rPr lang="en-US" altLang="en-US" sz="1400" dirty="0"/>
              <a:t>Percent of </a:t>
            </a:r>
            <a:r>
              <a:rPr lang="en-US" altLang="en-US" sz="1400" u="sng" dirty="0"/>
              <a:t>Active Duty Members</a:t>
            </a:r>
            <a:r>
              <a:rPr lang="en-US" altLang="en-US" sz="1400" dirty="0"/>
              <a:t> Who Were Married or Separated or Had a Significant Other</a:t>
            </a:r>
          </a:p>
        </p:txBody>
      </p:sp>
      <p:sp>
        <p:nvSpPr>
          <p:cNvPr id="26628" name="Qst_Reference"/>
          <p:cNvSpPr txBox="1">
            <a:spLocks noChangeArrowheads="1"/>
          </p:cNvSpPr>
          <p:nvPr/>
        </p:nvSpPr>
        <p:spPr bwMode="auto">
          <a:xfrm>
            <a:off x="0" y="6413500"/>
            <a:ext cx="317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eaLnBrk="1" hangingPunct="1">
              <a:spcBef>
                <a:spcPct val="0"/>
              </a:spcBef>
              <a:buClrTx/>
              <a:buSzTx/>
              <a:buFontTx/>
              <a:buNone/>
            </a:pPr>
            <a:r>
              <a:rPr lang="en-US" altLang="en-US" sz="1000" b="0">
                <a:solidFill>
                  <a:schemeClr val="tx1"/>
                </a:solidFill>
              </a:rPr>
              <a:t>SOFS-A 2013 Q93</a:t>
            </a:r>
          </a:p>
        </p:txBody>
      </p:sp>
      <p:sp>
        <p:nvSpPr>
          <p:cNvPr id="26629" name="SC_ME"/>
          <p:cNvSpPr txBox="1">
            <a:spLocks noChangeArrowheads="1"/>
          </p:cNvSpPr>
          <p:nvPr/>
        </p:nvSpPr>
        <p:spPr bwMode="auto">
          <a:xfrm>
            <a:off x="5486400" y="4051300"/>
            <a:ext cx="3429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r" eaLnBrk="1" hangingPunct="1">
              <a:spcBef>
                <a:spcPct val="0"/>
              </a:spcBef>
              <a:buClrTx/>
              <a:buSzTx/>
              <a:buFontTx/>
              <a:buNone/>
            </a:pPr>
            <a:r>
              <a:rPr lang="en-US" altLang="en-US" sz="900" b="0">
                <a:solidFill>
                  <a:schemeClr val="tx1"/>
                </a:solidFill>
              </a:rPr>
              <a:t>MEs ±1% to ±2%</a:t>
            </a:r>
          </a:p>
        </p:txBody>
      </p:sp>
      <p:graphicFrame>
        <p:nvGraphicFramePr>
          <p:cNvPr id="26630" name="SChart"/>
          <p:cNvGraphicFramePr>
            <a:graphicFrameLocks/>
          </p:cNvGraphicFramePr>
          <p:nvPr/>
        </p:nvGraphicFramePr>
        <p:xfrm>
          <a:off x="177800" y="1238250"/>
          <a:ext cx="8788400" cy="3105150"/>
        </p:xfrm>
        <a:graphic>
          <a:graphicData uri="http://schemas.openxmlformats.org/presentationml/2006/ole">
            <mc:AlternateContent xmlns:mc="http://schemas.openxmlformats.org/markup-compatibility/2006">
              <mc:Choice xmlns:v="urn:schemas-microsoft-com:vml" Requires="v">
                <p:oleObj spid="_x0000_s27488" r:id="rId4" imgW="8791194" imgH="3944454" progId="Excel.Chart.8">
                  <p:embed/>
                </p:oleObj>
              </mc:Choice>
              <mc:Fallback>
                <p:oleObj r:id="rId4" imgW="8791194" imgH="3944454" progId="Excel.Chart.8">
                  <p:embed/>
                  <p:pic>
                    <p:nvPicPr>
                      <p:cNvPr id="0" name="SChart"/>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1238250"/>
                        <a:ext cx="87884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31" name="Object 1"/>
          <p:cNvGraphicFramePr>
            <a:graphicFrameLocks/>
          </p:cNvGraphicFramePr>
          <p:nvPr>
            <p:extLst>
              <p:ext uri="{D42A27DB-BD31-4B8C-83A1-F6EECF244321}">
                <p14:modId xmlns:p14="http://schemas.microsoft.com/office/powerpoint/2010/main" val="2845028855"/>
              </p:ext>
            </p:extLst>
          </p:nvPr>
        </p:nvGraphicFramePr>
        <p:xfrm>
          <a:off x="152400" y="4338638"/>
          <a:ext cx="4114800" cy="1885950"/>
        </p:xfrm>
        <a:graphic>
          <a:graphicData uri="http://schemas.openxmlformats.org/presentationml/2006/ole">
            <mc:AlternateContent xmlns:mc="http://schemas.openxmlformats.org/markup-compatibility/2006">
              <mc:Choice xmlns:v="urn:schemas-microsoft-com:vml" Requires="v">
                <p:oleObj spid="_x0000_s27489" r:id="rId6" imgW="8791194" imgH="2664183" progId="Excel.Chart.8">
                  <p:embed/>
                </p:oleObj>
              </mc:Choice>
              <mc:Fallback>
                <p:oleObj r:id="rId6" imgW="8791194" imgH="2664183" progId="Excel.Chart.8">
                  <p:embed/>
                  <p:pic>
                    <p:nvPicPr>
                      <p:cNvPr id="0" name="Object 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4338638"/>
                        <a:ext cx="41148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32" name="SC_ME"/>
          <p:cNvSpPr txBox="1">
            <a:spLocks noChangeArrowheads="1"/>
          </p:cNvSpPr>
          <p:nvPr/>
        </p:nvSpPr>
        <p:spPr bwMode="auto">
          <a:xfrm>
            <a:off x="-152400" y="6032500"/>
            <a:ext cx="444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r" eaLnBrk="1" hangingPunct="1">
              <a:spcBef>
                <a:spcPct val="0"/>
              </a:spcBef>
              <a:buClrTx/>
              <a:buSzTx/>
              <a:buFontTx/>
              <a:buNone/>
            </a:pPr>
            <a:r>
              <a:rPr lang="en-US" altLang="en-US" sz="700" b="0">
                <a:solidFill>
                  <a:schemeClr val="tx1"/>
                </a:solidFill>
              </a:rPr>
              <a:t>MEs ±0.1</a:t>
            </a:r>
          </a:p>
        </p:txBody>
      </p:sp>
      <p:pic>
        <p:nvPicPr>
          <p:cNvPr id="2663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4343400"/>
            <a:ext cx="3638550" cy="1047750"/>
          </a:xfrm>
          <a:prstGeom prst="rect">
            <a:avLst/>
          </a:prstGeom>
          <a:noFill/>
          <a:ln w="12700">
            <a:solidFill>
              <a:srgbClr val="C0C0C0"/>
            </a:solidFill>
            <a:miter lim="800000"/>
            <a:headEnd/>
            <a:tailEnd/>
          </a:ln>
          <a:extLst>
            <a:ext uri="{909E8E84-426E-40DD-AFC4-6F175D3DCCD1}">
              <a14:hiddenFill xmlns:a14="http://schemas.microsoft.com/office/drawing/2010/main">
                <a:solidFill>
                  <a:schemeClr val="accent1"/>
                </a:solidFill>
              </a14:hiddenFill>
            </a:ext>
          </a:extLst>
        </p:spPr>
      </p:pic>
      <p:pic>
        <p:nvPicPr>
          <p:cNvPr id="26634"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29250" y="5410200"/>
            <a:ext cx="3638550" cy="1173163"/>
          </a:xfrm>
          <a:prstGeom prst="rect">
            <a:avLst/>
          </a:prstGeom>
          <a:noFill/>
          <a:ln w="12700">
            <a:solidFill>
              <a:srgbClr val="C0C0C0"/>
            </a:solidFill>
            <a:miter lim="800000"/>
            <a:headEnd/>
            <a:tailEnd/>
          </a:ln>
          <a:extLst>
            <a:ext uri="{909E8E84-426E-40DD-AFC4-6F175D3DCCD1}">
              <a14:hiddenFill xmlns:a14="http://schemas.microsoft.com/office/drawing/2010/main">
                <a:solidFill>
                  <a:schemeClr val="accent1"/>
                </a:solidFill>
              </a14:hiddenFill>
            </a:ext>
          </a:extLst>
        </p:spPr>
      </p:pic>
      <p:sp>
        <p:nvSpPr>
          <p:cNvPr id="26635" name="SC_ME"/>
          <p:cNvSpPr txBox="1">
            <a:spLocks noChangeArrowheads="1"/>
          </p:cNvSpPr>
          <p:nvPr/>
        </p:nvSpPr>
        <p:spPr bwMode="auto">
          <a:xfrm>
            <a:off x="4252913" y="5410200"/>
            <a:ext cx="928687"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r" eaLnBrk="1" hangingPunct="1">
              <a:spcBef>
                <a:spcPct val="0"/>
              </a:spcBef>
              <a:buClrTx/>
              <a:buSzTx/>
              <a:buFontTx/>
              <a:buNone/>
            </a:pPr>
            <a:r>
              <a:rPr lang="en-US" altLang="en-US" sz="700" b="0">
                <a:solidFill>
                  <a:schemeClr val="tx1"/>
                </a:solidFill>
              </a:rPr>
              <a:t>MEs ±0.1 to ±0.2</a:t>
            </a:r>
          </a:p>
        </p:txBody>
      </p:sp>
      <p:sp>
        <p:nvSpPr>
          <p:cNvPr id="26636" name="SC_ME"/>
          <p:cNvSpPr txBox="1">
            <a:spLocks noChangeArrowheads="1"/>
          </p:cNvSpPr>
          <p:nvPr/>
        </p:nvSpPr>
        <p:spPr bwMode="auto">
          <a:xfrm>
            <a:off x="8543925" y="6553200"/>
            <a:ext cx="600075"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r" eaLnBrk="1" hangingPunct="1">
              <a:spcBef>
                <a:spcPct val="0"/>
              </a:spcBef>
              <a:buClrTx/>
              <a:buSzTx/>
              <a:buFontTx/>
              <a:buNone/>
            </a:pPr>
            <a:r>
              <a:rPr lang="en-US" altLang="en-US" sz="700" b="0">
                <a:solidFill>
                  <a:schemeClr val="tx1"/>
                </a:solidFill>
              </a:rPr>
              <a:t>MEs ±0.1</a:t>
            </a:r>
          </a:p>
        </p:txBody>
      </p:sp>
      <p:sp>
        <p:nvSpPr>
          <p:cNvPr id="26637" name="TextBox 12"/>
          <p:cNvSpPr txBox="1">
            <a:spLocks noChangeArrowheads="1"/>
          </p:cNvSpPr>
          <p:nvPr/>
        </p:nvSpPr>
        <p:spPr bwMode="auto">
          <a:xfrm>
            <a:off x="1447800" y="6243638"/>
            <a:ext cx="3657600" cy="431800"/>
          </a:xfrm>
          <a:prstGeom prst="rect">
            <a:avLst/>
          </a:prstGeom>
          <a:solidFill>
            <a:srgbClr val="0000CC"/>
          </a:solidFill>
          <a:ln>
            <a:noFill/>
          </a:ln>
          <a:scene3d>
            <a:camera prst="orthographicFront"/>
            <a:lightRig rig="threePt" dir="t"/>
          </a:scene3d>
          <a:sp3d>
            <a:bevelT/>
          </a:sp3d>
          <a:extLst/>
        </p:spPr>
        <p:txBody>
          <a:bodyPr>
            <a:spAutoFit/>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ctr" eaLnBrk="1" hangingPunct="1">
              <a:spcBef>
                <a:spcPct val="0"/>
              </a:spcBef>
              <a:buClrTx/>
              <a:buSzTx/>
              <a:buFontTx/>
              <a:buNone/>
            </a:pPr>
            <a:r>
              <a:rPr lang="en-US" altLang="en-US" sz="1100" b="0" u="sng">
                <a:solidFill>
                  <a:schemeClr val="bg1"/>
                </a:solidFill>
              </a:rPr>
              <a:t>No</a:t>
            </a:r>
            <a:r>
              <a:rPr lang="en-US" altLang="en-US" sz="1100" b="0">
                <a:solidFill>
                  <a:schemeClr val="bg1"/>
                </a:solidFill>
              </a:rPr>
              <a:t> significant differences in Quality of Relationship for Total and Services in 2013 vs. 2005-2012</a:t>
            </a:r>
          </a:p>
        </p:txBody>
      </p:sp>
      <p:sp>
        <p:nvSpPr>
          <p:cNvPr id="14" name="TextBox 13"/>
          <p:cNvSpPr txBox="1"/>
          <p:nvPr/>
        </p:nvSpPr>
        <p:spPr>
          <a:xfrm>
            <a:off x="1143000" y="4362451"/>
            <a:ext cx="2032000" cy="276999"/>
          </a:xfrm>
          <a:prstGeom prst="rect">
            <a:avLst/>
          </a:prstGeom>
          <a:solidFill>
            <a:srgbClr val="006600"/>
          </a:solidFill>
          <a:scene3d>
            <a:camera prst="orthographicFront"/>
            <a:lightRig rig="threePt" dir="t"/>
          </a:scene3d>
          <a:sp3d>
            <a:bevelT/>
          </a:sp3d>
        </p:spPr>
        <p:txBody>
          <a:bodyPr wrap="square" rtlCol="0">
            <a:spAutoFit/>
          </a:bodyPr>
          <a:lstStyle/>
          <a:p>
            <a:pPr algn="ctr"/>
            <a:r>
              <a:rPr lang="en-US" sz="1200" b="1" dirty="0">
                <a:solidFill>
                  <a:schemeClr val="bg1"/>
                </a:solidFill>
              </a:rPr>
              <a:t>Quality of Relationship</a:t>
            </a:r>
          </a:p>
        </p:txBody>
      </p:sp>
    </p:spTree>
  </p:cSld>
  <p:clrMapOvr>
    <a:masterClrMapping/>
  </p:clrMapOvr>
  <p:transition spd="slow">
    <p:push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1"/>
          <p:cNvSpPr>
            <a:spLocks noGrp="1"/>
          </p:cNvSpPr>
          <p:nvPr>
            <p:ph type="dt" sz="quarter" idx="10"/>
          </p:nvPr>
        </p:nvSpPr>
        <p:spPr>
          <a:noFill/>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eaLnBrk="1" hangingPunct="1">
              <a:spcBef>
                <a:spcPct val="0"/>
              </a:spcBef>
              <a:buClrTx/>
              <a:buSzTx/>
              <a:buFontTx/>
              <a:buNone/>
            </a:pPr>
            <a:r>
              <a:rPr lang="en-US" altLang="en-US" b="0" dirty="0">
                <a:solidFill>
                  <a:srgbClr val="FFFFFF"/>
                </a:solidFill>
              </a:rPr>
              <a:t>July 2016</a:t>
            </a:r>
          </a:p>
        </p:txBody>
      </p:sp>
      <p:sp>
        <p:nvSpPr>
          <p:cNvPr id="6147" name="Text Box 4"/>
          <p:cNvSpPr txBox="1">
            <a:spLocks noChangeArrowheads="1"/>
          </p:cNvSpPr>
          <p:nvPr/>
        </p:nvSpPr>
        <p:spPr bwMode="auto">
          <a:xfrm>
            <a:off x="0" y="704850"/>
            <a:ext cx="91440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ctr" eaLnBrk="1" hangingPunct="1">
              <a:spcBef>
                <a:spcPct val="0"/>
              </a:spcBef>
              <a:buClrTx/>
              <a:buSzTx/>
              <a:buFontTx/>
              <a:buNone/>
            </a:pPr>
            <a:r>
              <a:rPr lang="en-US" altLang="en-US" sz="2600"/>
              <a:t>BRIEFING OVERVIEW</a:t>
            </a:r>
          </a:p>
        </p:txBody>
      </p:sp>
      <p:graphicFrame>
        <p:nvGraphicFramePr>
          <p:cNvPr id="6148" name="Object 1"/>
          <p:cNvGraphicFramePr>
            <a:graphicFrameLocks noChangeAspect="1"/>
          </p:cNvGraphicFramePr>
          <p:nvPr>
            <p:extLst>
              <p:ext uri="{D42A27DB-BD31-4B8C-83A1-F6EECF244321}">
                <p14:modId xmlns:p14="http://schemas.microsoft.com/office/powerpoint/2010/main" val="2184165846"/>
              </p:ext>
            </p:extLst>
          </p:nvPr>
        </p:nvGraphicFramePr>
        <p:xfrm>
          <a:off x="1541463" y="1628775"/>
          <a:ext cx="6459537" cy="2686050"/>
        </p:xfrm>
        <a:graphic>
          <a:graphicData uri="http://schemas.openxmlformats.org/presentationml/2006/ole">
            <mc:AlternateContent xmlns:mc="http://schemas.openxmlformats.org/markup-compatibility/2006">
              <mc:Choice xmlns:v="urn:schemas-microsoft-com:vml" Requires="v">
                <p:oleObj spid="_x0000_s69703" name="Document" r:id="rId5" imgW="9401600" imgH="3893162" progId="Word.Document.8">
                  <p:embed/>
                </p:oleObj>
              </mc:Choice>
              <mc:Fallback>
                <p:oleObj name="Document" r:id="rId5" imgW="9401600" imgH="3893162" progId="Word.Document.8">
                  <p:embed/>
                  <p:pic>
                    <p:nvPicPr>
                      <p:cNvPr id="0" name=""/>
                      <p:cNvPicPr>
                        <a:picLocks noChangeAspect="1" noChangeArrowheads="1"/>
                      </p:cNvPicPr>
                      <p:nvPr/>
                    </p:nvPicPr>
                    <p:blipFill>
                      <a:blip r:embed="rId6"/>
                      <a:srcRect/>
                      <a:stretch>
                        <a:fillRect/>
                      </a:stretch>
                    </p:blipFill>
                    <p:spPr bwMode="auto">
                      <a:xfrm>
                        <a:off x="1541463" y="1628775"/>
                        <a:ext cx="6459537"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8946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Box"/>
          <p:cNvSpPr txBox="1">
            <a:spLocks noChangeArrowheads="1"/>
          </p:cNvSpPr>
          <p:nvPr/>
        </p:nvSpPr>
        <p:spPr bwMode="auto">
          <a:xfrm>
            <a:off x="0" y="527447"/>
            <a:ext cx="91440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t" anchorCtr="0">
            <a:spAutoFit/>
          </a:bodyPr>
          <a:lstStyle/>
          <a:p>
            <a:pPr algn="ctr"/>
            <a:r>
              <a:rPr lang="en-US" sz="2000" b="1" dirty="0">
                <a:solidFill>
                  <a:srgbClr val="000066"/>
                </a:solidFill>
              </a:rPr>
              <a:t>Problems During Most Recent Deployment</a:t>
            </a:r>
          </a:p>
          <a:p>
            <a:pPr algn="ctr"/>
            <a:r>
              <a:rPr lang="en-US" sz="1400" b="1" dirty="0">
                <a:solidFill>
                  <a:srgbClr val="000066"/>
                </a:solidFill>
              </a:rPr>
              <a:t>Percent of </a:t>
            </a:r>
            <a:r>
              <a:rPr lang="en-US" sz="1400" b="1" u="sng" dirty="0">
                <a:solidFill>
                  <a:srgbClr val="000066"/>
                </a:solidFill>
              </a:rPr>
              <a:t>Active Duty Spouses</a:t>
            </a:r>
            <a:r>
              <a:rPr lang="en-US" sz="1400" b="1" dirty="0">
                <a:solidFill>
                  <a:srgbClr val="000066"/>
                </a:solidFill>
              </a:rPr>
              <a:t> Whose Husband/Wife Had Been Deployed</a:t>
            </a:r>
          </a:p>
        </p:txBody>
      </p:sp>
      <p:sp>
        <p:nvSpPr>
          <p:cNvPr id="4" name="Qst_Reference"/>
          <p:cNvSpPr txBox="1">
            <a:spLocks noChangeArrowheads="1"/>
          </p:cNvSpPr>
          <p:nvPr/>
        </p:nvSpPr>
        <p:spPr bwMode="auto">
          <a:xfrm>
            <a:off x="0" y="6489700"/>
            <a:ext cx="317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dirty="0"/>
              <a:t>ADSS 2015 Q104</a:t>
            </a:r>
          </a:p>
        </p:txBody>
      </p:sp>
      <p:sp>
        <p:nvSpPr>
          <p:cNvPr id="5" name="SC_ME"/>
          <p:cNvSpPr txBox="1">
            <a:spLocks noChangeArrowheads="1"/>
          </p:cNvSpPr>
          <p:nvPr/>
        </p:nvSpPr>
        <p:spPr bwMode="auto">
          <a:xfrm>
            <a:off x="4495800" y="4114800"/>
            <a:ext cx="444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900" dirty="0"/>
              <a:t>MEs ±1% to ±2%</a:t>
            </a:r>
          </a:p>
        </p:txBody>
      </p:sp>
      <p:graphicFrame>
        <p:nvGraphicFramePr>
          <p:cNvPr id="2" name="SChart"/>
          <p:cNvGraphicFramePr/>
          <p:nvPr>
            <p:extLst>
              <p:ext uri="{D42A27DB-BD31-4B8C-83A1-F6EECF244321}">
                <p14:modId xmlns:p14="http://schemas.microsoft.com/office/powerpoint/2010/main" val="1515840331"/>
              </p:ext>
            </p:extLst>
          </p:nvPr>
        </p:nvGraphicFramePr>
        <p:xfrm>
          <a:off x="254000" y="1192276"/>
          <a:ext cx="8686800" cy="3113754"/>
        </p:xfrm>
        <a:graphic>
          <a:graphicData uri="http://schemas.openxmlformats.org/drawingml/2006/chart">
            <c:chart xmlns:c="http://schemas.openxmlformats.org/drawingml/2006/chart" xmlns:r="http://schemas.openxmlformats.org/officeDocument/2006/relationships" r:id="rId3"/>
          </a:graphicData>
        </a:graphic>
      </p:graphicFrame>
      <p:sp>
        <p:nvSpPr>
          <p:cNvPr id="7" name="Date Placeholder 1"/>
          <p:cNvSpPr>
            <a:spLocks noGrp="1"/>
          </p:cNvSpPr>
          <p:nvPr>
            <p:ph type="dt" sz="half" idx="10"/>
          </p:nvPr>
        </p:nvSpPr>
        <p:spPr>
          <a:xfrm>
            <a:off x="3810000" y="6724650"/>
            <a:ext cx="1524000" cy="139700"/>
          </a:xfrm>
        </p:spPr>
        <p:txBody>
          <a:bodyPr/>
          <a:lstStyle/>
          <a:p>
            <a:r>
              <a:rPr lang="en-US" dirty="0"/>
              <a:t>July 2016</a:t>
            </a:r>
          </a:p>
        </p:txBody>
      </p:sp>
      <p:sp>
        <p:nvSpPr>
          <p:cNvPr id="9" name="Rectangle 8"/>
          <p:cNvSpPr/>
          <p:nvPr/>
        </p:nvSpPr>
        <p:spPr>
          <a:xfrm>
            <a:off x="0" y="6245423"/>
            <a:ext cx="3175000" cy="307777"/>
          </a:xfrm>
          <a:prstGeom prst="rect">
            <a:avLst/>
          </a:prstGeom>
          <a:ln>
            <a:noFill/>
          </a:ln>
        </p:spPr>
        <p:txBody>
          <a:bodyPr wrap="square">
            <a:spAutoFit/>
          </a:bodyPr>
          <a:lstStyle/>
          <a:p>
            <a:r>
              <a:rPr lang="en-US" sz="700" dirty="0"/>
              <a:t>Note:  The response options were not the same across the </a:t>
            </a:r>
            <a:r>
              <a:rPr lang="en-US" sz="700" dirty="0" smtClean="0"/>
              <a:t>surveys which </a:t>
            </a:r>
            <a:r>
              <a:rPr lang="en-US" sz="700" dirty="0"/>
              <a:t>may account for some of the differences across years.</a:t>
            </a: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 y="4420632"/>
            <a:ext cx="4373563" cy="1827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C_ME"/>
          <p:cNvSpPr txBox="1">
            <a:spLocks noChangeArrowheads="1"/>
          </p:cNvSpPr>
          <p:nvPr/>
        </p:nvSpPr>
        <p:spPr bwMode="auto">
          <a:xfrm>
            <a:off x="3340100" y="6184900"/>
            <a:ext cx="109696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700" dirty="0"/>
              <a:t>MEs ±1% to ±12%</a:t>
            </a:r>
          </a:p>
        </p:txBody>
      </p:sp>
      <p:sp>
        <p:nvSpPr>
          <p:cNvPr id="14" name="TextBox 1"/>
          <p:cNvSpPr txBox="1">
            <a:spLocks noChangeArrowheads="1"/>
          </p:cNvSpPr>
          <p:nvPr/>
        </p:nvSpPr>
        <p:spPr bwMode="auto">
          <a:xfrm>
            <a:off x="4495800" y="4419600"/>
            <a:ext cx="4648200" cy="1869743"/>
          </a:xfrm>
          <a:prstGeom prst="rect">
            <a:avLst/>
          </a:prstGeom>
          <a:solidFill>
            <a:srgbClr val="0000CC"/>
          </a:solidFill>
          <a:ln>
            <a:noFill/>
          </a:ln>
          <a:scene3d>
            <a:camera prst="orthographicFront"/>
            <a:lightRig rig="threePt" dir="t"/>
          </a:scene3d>
          <a:sp3d>
            <a:bevelT/>
          </a:sp3d>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91440" indent="-91440" eaLnBrk="1" hangingPunct="1">
              <a:buFont typeface="Arial" panose="020B0604020202020204" pitchFamily="34" charset="0"/>
              <a:buChar char="•"/>
            </a:pPr>
            <a:r>
              <a:rPr lang="en-US" altLang="en-US" sz="1050" i="1" dirty="0">
                <a:solidFill>
                  <a:schemeClr val="bg1"/>
                </a:solidFill>
              </a:rPr>
              <a:t>Loneliness </a:t>
            </a:r>
            <a:r>
              <a:rPr lang="en-US" altLang="en-US" sz="1050" dirty="0">
                <a:solidFill>
                  <a:schemeClr val="bg1"/>
                </a:solidFill>
              </a:rPr>
              <a:t>– Navy (34%); E1-E4 (43%); Unemployed (39%)</a:t>
            </a:r>
            <a:endParaRPr lang="en-US" altLang="en-US" sz="1050" i="1" dirty="0">
              <a:solidFill>
                <a:schemeClr val="bg1"/>
              </a:solidFill>
            </a:endParaRPr>
          </a:p>
          <a:p>
            <a:pPr marL="91440" indent="-91440" eaLnBrk="1" hangingPunct="1">
              <a:buFont typeface="Arial" panose="020B0604020202020204" pitchFamily="34" charset="0"/>
              <a:buChar char="•"/>
            </a:pPr>
            <a:r>
              <a:rPr lang="en-US" altLang="en-US" sz="1050" i="1" dirty="0">
                <a:solidFill>
                  <a:schemeClr val="bg1"/>
                </a:solidFill>
              </a:rPr>
              <a:t>Being a “single” parent</a:t>
            </a:r>
            <a:r>
              <a:rPr lang="en-US" altLang="en-US" sz="1050" dirty="0">
                <a:solidFill>
                  <a:schemeClr val="bg1"/>
                </a:solidFill>
              </a:rPr>
              <a:t> – No differences for Service, paygrade, or employment status</a:t>
            </a:r>
          </a:p>
          <a:p>
            <a:pPr marL="91440" indent="-91440" eaLnBrk="1" hangingPunct="1">
              <a:buFont typeface="Arial" panose="020B0604020202020204" pitchFamily="34" charset="0"/>
              <a:buChar char="•"/>
            </a:pPr>
            <a:r>
              <a:rPr lang="en-US" altLang="en-US" sz="1050" i="1" dirty="0">
                <a:solidFill>
                  <a:schemeClr val="bg1"/>
                </a:solidFill>
              </a:rPr>
              <a:t>Dealing with issues/decisions alone </a:t>
            </a:r>
            <a:r>
              <a:rPr lang="en-US" altLang="en-US" sz="1050" dirty="0">
                <a:solidFill>
                  <a:schemeClr val="bg1"/>
                </a:solidFill>
              </a:rPr>
              <a:t>– Navy (23%); E1-E4 (25%); Unemployed (25%)</a:t>
            </a:r>
            <a:endParaRPr lang="en-US" altLang="en-US" sz="1050" i="1" dirty="0">
              <a:solidFill>
                <a:schemeClr val="bg1"/>
              </a:solidFill>
            </a:endParaRPr>
          </a:p>
          <a:p>
            <a:pPr marL="91440" indent="-91440" eaLnBrk="1" hangingPunct="1">
              <a:buFont typeface="Arial" panose="020B0604020202020204" pitchFamily="34" charset="0"/>
              <a:buChar char="•"/>
            </a:pPr>
            <a:r>
              <a:rPr lang="en-US" altLang="en-US" sz="1050" i="1" dirty="0">
                <a:solidFill>
                  <a:schemeClr val="bg1"/>
                </a:solidFill>
              </a:rPr>
              <a:t>Technical difficulties communicating w/ spouse </a:t>
            </a:r>
            <a:r>
              <a:rPr lang="en-US" altLang="en-US" sz="1050" dirty="0">
                <a:solidFill>
                  <a:schemeClr val="bg1"/>
                </a:solidFill>
              </a:rPr>
              <a:t>– Navy (24%); E1-E4 (28%); Employed (21%)</a:t>
            </a:r>
            <a:endParaRPr lang="en-US" altLang="en-US" sz="1050" i="1" dirty="0">
              <a:solidFill>
                <a:schemeClr val="bg1"/>
              </a:solidFill>
            </a:endParaRPr>
          </a:p>
          <a:p>
            <a:pPr marL="91440" indent="-91440" eaLnBrk="1" hangingPunct="1">
              <a:buFont typeface="Arial" panose="020B0604020202020204" pitchFamily="34" charset="0"/>
              <a:buChar char="•"/>
            </a:pPr>
            <a:r>
              <a:rPr lang="en-US" altLang="en-US" sz="1050" i="1" dirty="0">
                <a:solidFill>
                  <a:schemeClr val="bg1"/>
                </a:solidFill>
              </a:rPr>
              <a:t>Difficulty maintaining emotional connection w/ spouse </a:t>
            </a:r>
            <a:r>
              <a:rPr lang="en-US" altLang="en-US" sz="1050" dirty="0">
                <a:solidFill>
                  <a:schemeClr val="bg1"/>
                </a:solidFill>
              </a:rPr>
              <a:t>– Army (21%)</a:t>
            </a:r>
            <a:endParaRPr lang="en-US" altLang="en-US" sz="1050" i="1" dirty="0">
              <a:solidFill>
                <a:schemeClr val="bg1"/>
              </a:solidFill>
            </a:endParaRPr>
          </a:p>
          <a:p>
            <a:pPr marL="91440" indent="-91440" eaLnBrk="1" hangingPunct="1">
              <a:buFont typeface="Arial" panose="020B0604020202020204" pitchFamily="34" charset="0"/>
              <a:buChar char="•"/>
            </a:pPr>
            <a:r>
              <a:rPr lang="en-US" altLang="en-US" sz="1050" i="1" dirty="0">
                <a:solidFill>
                  <a:schemeClr val="bg1"/>
                </a:solidFill>
              </a:rPr>
              <a:t>Emotional problems in family </a:t>
            </a:r>
            <a:r>
              <a:rPr lang="en-US" altLang="en-US" sz="1050" dirty="0">
                <a:solidFill>
                  <a:schemeClr val="bg1"/>
                </a:solidFill>
              </a:rPr>
              <a:t>– E1-E4 (22%); E5-E9 (19%); Unemployed (25%)</a:t>
            </a:r>
            <a:endParaRPr lang="en-US" altLang="en-US" sz="1050" i="1" dirty="0">
              <a:solidFill>
                <a:schemeClr val="bg1"/>
              </a:solidFill>
            </a:endParaRPr>
          </a:p>
          <a:p>
            <a:pPr marL="91440" indent="-91440" eaLnBrk="1" hangingPunct="1">
              <a:buFont typeface="Arial" panose="020B0604020202020204" pitchFamily="34" charset="0"/>
              <a:buChar char="•"/>
            </a:pPr>
            <a:r>
              <a:rPr lang="en-US" altLang="en-US" sz="1050" i="1" dirty="0">
                <a:solidFill>
                  <a:schemeClr val="bg1"/>
                </a:solidFill>
              </a:rPr>
              <a:t>Managing child care/child schedules </a:t>
            </a:r>
            <a:r>
              <a:rPr lang="en-US" altLang="en-US" sz="1050" dirty="0">
                <a:solidFill>
                  <a:schemeClr val="bg1"/>
                </a:solidFill>
              </a:rPr>
              <a:t>– E5-E9 (16%); </a:t>
            </a:r>
            <a:r>
              <a:rPr lang="en-US" altLang="en-US" sz="1050" dirty="0" smtClean="0">
                <a:solidFill>
                  <a:schemeClr val="bg1"/>
                </a:solidFill>
              </a:rPr>
              <a:t>Employed (</a:t>
            </a:r>
            <a:r>
              <a:rPr lang="en-US" altLang="en-US" sz="1050" dirty="0">
                <a:solidFill>
                  <a:schemeClr val="bg1"/>
                </a:solidFill>
              </a:rPr>
              <a:t>17%)</a:t>
            </a:r>
            <a:endParaRPr lang="en-US" altLang="en-US" sz="1050" i="1" dirty="0">
              <a:solidFill>
                <a:schemeClr val="bg1"/>
              </a:solidFill>
            </a:endParaRPr>
          </a:p>
        </p:txBody>
      </p:sp>
      <p:sp>
        <p:nvSpPr>
          <p:cNvPr id="16" name="TextBox 15"/>
          <p:cNvSpPr txBox="1"/>
          <p:nvPr/>
        </p:nvSpPr>
        <p:spPr>
          <a:xfrm>
            <a:off x="63500" y="4157990"/>
            <a:ext cx="1178803" cy="261610"/>
          </a:xfrm>
          <a:prstGeom prst="rect">
            <a:avLst/>
          </a:prstGeom>
          <a:solidFill>
            <a:srgbClr val="FF0000"/>
          </a:solidFill>
          <a:scene3d>
            <a:camera prst="orthographicFront"/>
            <a:lightRig rig="threePt" dir="t"/>
          </a:scene3d>
          <a:sp3d>
            <a:bevelT/>
          </a:sp3d>
        </p:spPr>
        <p:txBody>
          <a:bodyPr wrap="square" rtlCol="0">
            <a:spAutoFit/>
          </a:bodyPr>
          <a:lstStyle/>
          <a:p>
            <a:pPr algn="ctr"/>
            <a:r>
              <a:rPr lang="en-US" sz="1100" b="1" dirty="0">
                <a:solidFill>
                  <a:schemeClr val="bg1"/>
                </a:solidFill>
              </a:rPr>
              <a:t>Large Extent</a:t>
            </a:r>
          </a:p>
        </p:txBody>
      </p:sp>
      <p:sp>
        <p:nvSpPr>
          <p:cNvPr id="13" name="TextBox 12"/>
          <p:cNvSpPr txBox="1"/>
          <p:nvPr/>
        </p:nvSpPr>
        <p:spPr>
          <a:xfrm>
            <a:off x="2895601" y="6451684"/>
            <a:ext cx="6045200" cy="253916"/>
          </a:xfrm>
          <a:prstGeom prst="rect">
            <a:avLst/>
          </a:prstGeom>
          <a:solidFill>
            <a:srgbClr val="006600"/>
          </a:solidFill>
          <a:scene3d>
            <a:camera prst="orthographicFront"/>
            <a:lightRig rig="threePt" dir="t"/>
          </a:scene3d>
          <a:sp3d>
            <a:bevelT/>
          </a:sp3d>
        </p:spPr>
        <p:txBody>
          <a:bodyPr wrap="square" rtlCol="0">
            <a:spAutoFit/>
          </a:bodyPr>
          <a:lstStyle/>
          <a:p>
            <a:pPr algn="ctr"/>
            <a:r>
              <a:rPr lang="en-US" sz="1050" b="1" dirty="0" smtClean="0">
                <a:solidFill>
                  <a:schemeClr val="bg1"/>
                </a:solidFill>
              </a:rPr>
              <a:t>In 2015, improvements in extent of </a:t>
            </a:r>
            <a:r>
              <a:rPr lang="en-US" sz="1050" b="1" u="sng" dirty="0" smtClean="0">
                <a:solidFill>
                  <a:schemeClr val="bg1"/>
                </a:solidFill>
              </a:rPr>
              <a:t>each</a:t>
            </a:r>
            <a:r>
              <a:rPr lang="en-US" sz="1050" b="1" dirty="0" smtClean="0">
                <a:solidFill>
                  <a:schemeClr val="bg1"/>
                </a:solidFill>
              </a:rPr>
              <a:t> listed problem during most recent deployment</a:t>
            </a:r>
            <a:endParaRPr lang="en-US" sz="1050" b="1" dirty="0">
              <a:solidFill>
                <a:schemeClr val="bg1"/>
              </a:solidFill>
            </a:endParaRPr>
          </a:p>
        </p:txBody>
      </p:sp>
    </p:spTree>
    <p:extLst>
      <p:ext uri="{BB962C8B-B14F-4D97-AF65-F5344CB8AC3E}">
        <p14:creationId xmlns:p14="http://schemas.microsoft.com/office/powerpoint/2010/main" val="73652215"/>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1"/>
          <p:cNvSpPr>
            <a:spLocks noGrp="1"/>
          </p:cNvSpPr>
          <p:nvPr>
            <p:ph type="dt" sz="quarter" idx="10"/>
          </p:nvPr>
        </p:nvSpPr>
        <p:spPr>
          <a:noFill/>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eaLnBrk="1" hangingPunct="1">
              <a:spcBef>
                <a:spcPct val="0"/>
              </a:spcBef>
              <a:buClrTx/>
              <a:buSzTx/>
              <a:buFontTx/>
              <a:buNone/>
            </a:pPr>
            <a:r>
              <a:rPr lang="en-US" altLang="en-US" b="0" dirty="0">
                <a:solidFill>
                  <a:srgbClr val="FFFFFF"/>
                </a:solidFill>
              </a:rPr>
              <a:t>July 2016</a:t>
            </a:r>
          </a:p>
        </p:txBody>
      </p:sp>
      <p:sp>
        <p:nvSpPr>
          <p:cNvPr id="32771" name="TitleBox"/>
          <p:cNvSpPr txBox="1">
            <a:spLocks noChangeArrowheads="1"/>
          </p:cNvSpPr>
          <p:nvPr/>
        </p:nvSpPr>
        <p:spPr bwMode="auto">
          <a:xfrm>
            <a:off x="0" y="457200"/>
            <a:ext cx="914400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ctr" eaLnBrk="1" hangingPunct="1">
              <a:spcBef>
                <a:spcPct val="0"/>
              </a:spcBef>
              <a:buClrTx/>
              <a:buSzTx/>
              <a:buFontTx/>
              <a:buNone/>
            </a:pPr>
            <a:r>
              <a:rPr lang="en-US" altLang="en-US" sz="2000" dirty="0"/>
              <a:t>Concerns While Away During Most Recent Deployment</a:t>
            </a:r>
          </a:p>
          <a:p>
            <a:pPr algn="ctr" eaLnBrk="1" hangingPunct="1">
              <a:spcBef>
                <a:spcPct val="0"/>
              </a:spcBef>
              <a:buClrTx/>
              <a:buSzTx/>
              <a:buFontTx/>
              <a:buNone/>
            </a:pPr>
            <a:r>
              <a:rPr lang="en-US" altLang="en-US" sz="1400" dirty="0"/>
              <a:t>Percent of Applicable </a:t>
            </a:r>
            <a:r>
              <a:rPr lang="en-US" altLang="en-US" sz="1400" u="sng" dirty="0"/>
              <a:t>Active Duty Members</a:t>
            </a:r>
            <a:r>
              <a:rPr lang="en-US" altLang="en-US" sz="1400" dirty="0"/>
              <a:t> Deployed Since 9-11-01</a:t>
            </a:r>
          </a:p>
        </p:txBody>
      </p:sp>
      <p:sp>
        <p:nvSpPr>
          <p:cNvPr id="32772" name="Qst_Reference"/>
          <p:cNvSpPr txBox="1">
            <a:spLocks noChangeArrowheads="1"/>
          </p:cNvSpPr>
          <p:nvPr/>
        </p:nvSpPr>
        <p:spPr bwMode="auto">
          <a:xfrm>
            <a:off x="0" y="6413500"/>
            <a:ext cx="317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eaLnBrk="1" hangingPunct="1">
              <a:spcBef>
                <a:spcPct val="0"/>
              </a:spcBef>
              <a:buClrTx/>
              <a:buSzTx/>
              <a:buFontTx/>
              <a:buNone/>
            </a:pPr>
            <a:r>
              <a:rPr lang="en-US" altLang="en-US" sz="1000" b="0">
                <a:solidFill>
                  <a:schemeClr val="tx1"/>
                </a:solidFill>
              </a:rPr>
              <a:t>SOFS-A 2013 Q161</a:t>
            </a:r>
          </a:p>
        </p:txBody>
      </p:sp>
      <p:sp>
        <p:nvSpPr>
          <p:cNvPr id="32773" name="SC_ME"/>
          <p:cNvSpPr txBox="1">
            <a:spLocks noChangeArrowheads="1"/>
          </p:cNvSpPr>
          <p:nvPr/>
        </p:nvSpPr>
        <p:spPr bwMode="auto">
          <a:xfrm>
            <a:off x="7239000" y="3881437"/>
            <a:ext cx="1676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r" eaLnBrk="1" hangingPunct="1">
              <a:spcBef>
                <a:spcPct val="0"/>
              </a:spcBef>
              <a:buClrTx/>
              <a:buSzTx/>
              <a:buFontTx/>
              <a:buNone/>
            </a:pPr>
            <a:r>
              <a:rPr lang="en-US" altLang="en-US" sz="900" b="0">
                <a:solidFill>
                  <a:schemeClr val="tx1"/>
                </a:solidFill>
              </a:rPr>
              <a:t>MEs ±1% to ±3%</a:t>
            </a:r>
          </a:p>
        </p:txBody>
      </p:sp>
      <p:graphicFrame>
        <p:nvGraphicFramePr>
          <p:cNvPr id="32774" name="SChart"/>
          <p:cNvGraphicFramePr>
            <a:graphicFrameLocks/>
          </p:cNvGraphicFramePr>
          <p:nvPr>
            <p:extLst>
              <p:ext uri="{D42A27DB-BD31-4B8C-83A1-F6EECF244321}">
                <p14:modId xmlns:p14="http://schemas.microsoft.com/office/powerpoint/2010/main" val="2542050387"/>
              </p:ext>
            </p:extLst>
          </p:nvPr>
        </p:nvGraphicFramePr>
        <p:xfrm>
          <a:off x="177800" y="1049337"/>
          <a:ext cx="8788400" cy="3124200"/>
        </p:xfrm>
        <a:graphic>
          <a:graphicData uri="http://schemas.openxmlformats.org/presentationml/2006/ole">
            <mc:AlternateContent xmlns:mc="http://schemas.openxmlformats.org/markup-compatibility/2006">
              <mc:Choice xmlns:v="urn:schemas-microsoft-com:vml" Requires="v">
                <p:oleObj spid="_x0000_s33205" r:id="rId4" imgW="8791194" imgH="4212701" progId="Excel.Chart.8">
                  <p:embed/>
                </p:oleObj>
              </mc:Choice>
              <mc:Fallback>
                <p:oleObj r:id="rId4" imgW="8791194" imgH="4212701" progId="Excel.Chart.8">
                  <p:embed/>
                  <p:pic>
                    <p:nvPicPr>
                      <p:cNvPr id="0" name="SChart"/>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1049337"/>
                        <a:ext cx="8788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5" name="SC_ME"/>
          <p:cNvSpPr txBox="1">
            <a:spLocks noChangeArrowheads="1"/>
          </p:cNvSpPr>
          <p:nvPr/>
        </p:nvSpPr>
        <p:spPr bwMode="auto">
          <a:xfrm>
            <a:off x="2590800" y="6413500"/>
            <a:ext cx="2590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r" eaLnBrk="1" hangingPunct="1">
              <a:spcBef>
                <a:spcPct val="0"/>
              </a:spcBef>
              <a:buClrTx/>
              <a:buSzTx/>
              <a:buFontTx/>
              <a:buNone/>
            </a:pPr>
            <a:r>
              <a:rPr lang="en-US" altLang="en-US" sz="700" b="0">
                <a:solidFill>
                  <a:schemeClr val="tx1"/>
                </a:solidFill>
              </a:rPr>
              <a:t>MEs ±1% to ±3%</a:t>
            </a:r>
          </a:p>
        </p:txBody>
      </p:sp>
      <p:pic>
        <p:nvPicPr>
          <p:cNvPr id="3277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457700"/>
            <a:ext cx="4924425" cy="1943100"/>
          </a:xfrm>
          <a:prstGeom prst="rect">
            <a:avLst/>
          </a:prstGeom>
          <a:noFill/>
          <a:ln w="12700">
            <a:solidFill>
              <a:srgbClr val="C0C0C0"/>
            </a:solidFill>
            <a:miter lim="800000"/>
            <a:headEnd/>
            <a:tailEnd/>
          </a:ln>
          <a:extLst>
            <a:ext uri="{909E8E84-426E-40DD-AFC4-6F175D3DCCD1}">
              <a14:hiddenFill xmlns:a14="http://schemas.microsoft.com/office/drawing/2010/main">
                <a:solidFill>
                  <a:schemeClr val="accent1"/>
                </a:solidFill>
              </a14:hiddenFill>
            </a:ext>
          </a:extLst>
        </p:spPr>
      </p:pic>
      <p:sp>
        <p:nvSpPr>
          <p:cNvPr id="32778" name="TextBox 10"/>
          <p:cNvSpPr txBox="1">
            <a:spLocks noChangeArrowheads="1"/>
          </p:cNvSpPr>
          <p:nvPr/>
        </p:nvSpPr>
        <p:spPr bwMode="auto">
          <a:xfrm>
            <a:off x="5257800" y="4394537"/>
            <a:ext cx="3733800" cy="461665"/>
          </a:xfrm>
          <a:prstGeom prst="rect">
            <a:avLst/>
          </a:prstGeom>
          <a:solidFill>
            <a:srgbClr val="006600"/>
          </a:solidFill>
          <a:ln>
            <a:noFill/>
          </a:ln>
          <a:scene3d>
            <a:camera prst="orthographicFront"/>
            <a:lightRig rig="threePt" dir="t"/>
          </a:scene3d>
          <a:sp3d>
            <a:bevelT/>
          </a:sp3d>
          <a:extLst/>
        </p:spPr>
        <p:txBody>
          <a:bodyPr>
            <a:spAutoFit/>
          </a:bodyPr>
          <a:lstStyle>
            <a:lvl1pPr marL="171450" indent="-171450"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marL="0" indent="0" algn="ctr" eaLnBrk="1" hangingPunct="1">
              <a:spcBef>
                <a:spcPct val="0"/>
              </a:spcBef>
              <a:buClrTx/>
              <a:buSzTx/>
              <a:buNone/>
            </a:pPr>
            <a:r>
              <a:rPr lang="en-US" altLang="en-US" sz="1200" b="0" dirty="0">
                <a:solidFill>
                  <a:schemeClr val="bg1"/>
                </a:solidFill>
              </a:rPr>
              <a:t>Improvements in percentages of members reporting 9 of 11 concerns in 2013 vs. 2009/2011</a:t>
            </a:r>
          </a:p>
        </p:txBody>
      </p:sp>
      <p:sp>
        <p:nvSpPr>
          <p:cNvPr id="11" name="TextBox 10"/>
          <p:cNvSpPr txBox="1">
            <a:spLocks noChangeArrowheads="1"/>
          </p:cNvSpPr>
          <p:nvPr/>
        </p:nvSpPr>
        <p:spPr bwMode="auto">
          <a:xfrm>
            <a:off x="5257800" y="4927937"/>
            <a:ext cx="3733800" cy="461665"/>
          </a:xfrm>
          <a:prstGeom prst="rect">
            <a:avLst/>
          </a:prstGeom>
          <a:solidFill>
            <a:srgbClr val="006600"/>
          </a:solidFill>
          <a:ln>
            <a:noFill/>
          </a:ln>
          <a:scene3d>
            <a:camera prst="orthographicFront"/>
            <a:lightRig rig="threePt" dir="t"/>
          </a:scene3d>
          <a:sp3d>
            <a:bevelT/>
          </a:sp3d>
          <a:extLst/>
        </p:spPr>
        <p:txBody>
          <a:bodyPr>
            <a:spAutoFit/>
          </a:bodyPr>
          <a:lstStyle>
            <a:lvl1pPr marL="171450" indent="-171450"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marL="0" indent="0" algn="ctr" eaLnBrk="1" hangingPunct="1">
              <a:spcBef>
                <a:spcPct val="0"/>
              </a:spcBef>
              <a:buClrTx/>
              <a:buSzTx/>
              <a:buNone/>
            </a:pPr>
            <a:r>
              <a:rPr lang="en-US" altLang="en-US" sz="1200" b="0" dirty="0">
                <a:solidFill>
                  <a:schemeClr val="bg1"/>
                </a:solidFill>
              </a:rPr>
              <a:t>Most significant improvement in </a:t>
            </a:r>
            <a:r>
              <a:rPr lang="en-US" altLang="en-US" sz="1200" b="0" i="1" dirty="0">
                <a:solidFill>
                  <a:schemeClr val="bg1"/>
                </a:solidFill>
              </a:rPr>
              <a:t>difficulty sleeping</a:t>
            </a:r>
            <a:r>
              <a:rPr lang="en-US" altLang="en-US" sz="1200" b="0" dirty="0">
                <a:solidFill>
                  <a:schemeClr val="bg1"/>
                </a:solidFill>
              </a:rPr>
              <a:t> (6-7 percentage points </a:t>
            </a:r>
            <a:r>
              <a:rPr lang="en-US" altLang="en-US" sz="1200" b="0" u="sng" dirty="0">
                <a:solidFill>
                  <a:schemeClr val="bg1"/>
                </a:solidFill>
              </a:rPr>
              <a:t>lower</a:t>
            </a:r>
            <a:r>
              <a:rPr lang="en-US" altLang="en-US" sz="1200" b="0" dirty="0">
                <a:solidFill>
                  <a:schemeClr val="bg1"/>
                </a:solidFill>
              </a:rPr>
              <a:t> in 2013)</a:t>
            </a:r>
          </a:p>
        </p:txBody>
      </p:sp>
      <p:sp>
        <p:nvSpPr>
          <p:cNvPr id="12" name="TextBox 11"/>
          <p:cNvSpPr txBox="1">
            <a:spLocks noChangeArrowheads="1"/>
          </p:cNvSpPr>
          <p:nvPr/>
        </p:nvSpPr>
        <p:spPr bwMode="auto">
          <a:xfrm>
            <a:off x="5257800" y="5461337"/>
            <a:ext cx="3733800" cy="1015663"/>
          </a:xfrm>
          <a:prstGeom prst="rect">
            <a:avLst/>
          </a:prstGeom>
          <a:solidFill>
            <a:srgbClr val="FF0000"/>
          </a:solidFill>
          <a:ln>
            <a:noFill/>
          </a:ln>
          <a:scene3d>
            <a:camera prst="orthographicFront"/>
            <a:lightRig rig="threePt" dir="t"/>
          </a:scene3d>
          <a:sp3d>
            <a:bevelT/>
          </a:sp3d>
          <a:extLst/>
        </p:spPr>
        <p:txBody>
          <a:bodyPr>
            <a:spAutoFit/>
          </a:bodyPr>
          <a:lstStyle>
            <a:lvl1pPr marL="171450" indent="-171450"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marL="0" indent="0" algn="ctr" eaLnBrk="1" hangingPunct="1">
              <a:spcBef>
                <a:spcPct val="0"/>
              </a:spcBef>
              <a:buClrTx/>
              <a:buSzTx/>
              <a:buNone/>
            </a:pPr>
            <a:r>
              <a:rPr lang="en-US" altLang="en-US" sz="1200" b="0" dirty="0">
                <a:solidFill>
                  <a:schemeClr val="bg1"/>
                </a:solidFill>
              </a:rPr>
              <a:t>In 2013, Army enlisted members reported </a:t>
            </a:r>
            <a:r>
              <a:rPr lang="en-US" altLang="en-US" sz="1200" b="0" u="sng" dirty="0">
                <a:solidFill>
                  <a:schemeClr val="bg1"/>
                </a:solidFill>
              </a:rPr>
              <a:t>higher</a:t>
            </a:r>
            <a:r>
              <a:rPr lang="en-US" altLang="en-US" sz="1200" b="0" dirty="0">
                <a:solidFill>
                  <a:schemeClr val="bg1"/>
                </a:solidFill>
              </a:rPr>
              <a:t> response of large extent for </a:t>
            </a:r>
            <a:r>
              <a:rPr lang="en-US" altLang="en-US" sz="1200" b="0" i="1" dirty="0">
                <a:solidFill>
                  <a:schemeClr val="bg1"/>
                </a:solidFill>
              </a:rPr>
              <a:t>difficulty sleeping</a:t>
            </a:r>
            <a:r>
              <a:rPr lang="en-US" altLang="en-US" sz="1200" b="0" dirty="0">
                <a:solidFill>
                  <a:schemeClr val="bg1"/>
                </a:solidFill>
              </a:rPr>
              <a:t> (27%), </a:t>
            </a:r>
            <a:r>
              <a:rPr lang="en-US" altLang="en-US" sz="1200" b="0" i="1" dirty="0">
                <a:solidFill>
                  <a:schemeClr val="bg1"/>
                </a:solidFill>
              </a:rPr>
              <a:t>managing bills and expenses</a:t>
            </a:r>
            <a:r>
              <a:rPr lang="en-US" altLang="en-US" sz="1200" b="0" dirty="0">
                <a:solidFill>
                  <a:schemeClr val="bg1"/>
                </a:solidFill>
              </a:rPr>
              <a:t> (18%), </a:t>
            </a:r>
            <a:r>
              <a:rPr lang="en-US" altLang="en-US" sz="1200" b="0" i="1" dirty="0">
                <a:solidFill>
                  <a:schemeClr val="bg1"/>
                </a:solidFill>
              </a:rPr>
              <a:t>technical difficulties communicating with spouse/ family</a:t>
            </a:r>
            <a:r>
              <a:rPr lang="en-US" altLang="en-US" sz="1200" b="0" dirty="0">
                <a:solidFill>
                  <a:schemeClr val="bg1"/>
                </a:solidFill>
              </a:rPr>
              <a:t> (18%), and </a:t>
            </a:r>
            <a:r>
              <a:rPr lang="en-US" altLang="en-US" sz="1200" b="0" i="1" dirty="0">
                <a:solidFill>
                  <a:schemeClr val="bg1"/>
                </a:solidFill>
              </a:rPr>
              <a:t>feelings of anxiety/depression</a:t>
            </a:r>
            <a:r>
              <a:rPr lang="en-US" altLang="en-US" sz="1200" b="0" dirty="0">
                <a:solidFill>
                  <a:schemeClr val="bg1"/>
                </a:solidFill>
              </a:rPr>
              <a:t> (17%)</a:t>
            </a:r>
          </a:p>
        </p:txBody>
      </p:sp>
      <p:sp>
        <p:nvSpPr>
          <p:cNvPr id="13" name="TextBox 12"/>
          <p:cNvSpPr txBox="1"/>
          <p:nvPr/>
        </p:nvSpPr>
        <p:spPr>
          <a:xfrm>
            <a:off x="228600" y="4191000"/>
            <a:ext cx="1178803" cy="261610"/>
          </a:xfrm>
          <a:prstGeom prst="rect">
            <a:avLst/>
          </a:prstGeom>
          <a:solidFill>
            <a:srgbClr val="FF0000"/>
          </a:solidFill>
          <a:scene3d>
            <a:camera prst="orthographicFront"/>
            <a:lightRig rig="threePt" dir="t"/>
          </a:scene3d>
          <a:sp3d>
            <a:bevelT/>
          </a:sp3d>
        </p:spPr>
        <p:txBody>
          <a:bodyPr wrap="square" rtlCol="0">
            <a:spAutoFit/>
          </a:bodyPr>
          <a:lstStyle/>
          <a:p>
            <a:pPr algn="ctr"/>
            <a:r>
              <a:rPr lang="en-US" sz="1100" b="1" dirty="0">
                <a:solidFill>
                  <a:schemeClr val="bg1"/>
                </a:solidFill>
              </a:rPr>
              <a:t>Large Extent</a:t>
            </a:r>
          </a:p>
        </p:txBody>
      </p:sp>
    </p:spTree>
  </p:cSld>
  <p:clrMapOvr>
    <a:masterClrMapping/>
  </p:clrMapOvr>
  <mc:AlternateContent xmlns:mc="http://schemas.openxmlformats.org/markup-compatibility/2006" xmlns:p14="http://schemas.microsoft.com/office/powerpoint/2010/main">
    <mc:Choice Requires="p14">
      <p:transition spd="slow">
        <p14:reveal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Box"/>
          <p:cNvSpPr txBox="1">
            <a:spLocks noChangeArrowheads="1"/>
          </p:cNvSpPr>
          <p:nvPr/>
        </p:nvSpPr>
        <p:spPr bwMode="auto">
          <a:xfrm>
            <a:off x="0" y="457200"/>
            <a:ext cx="91440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t" anchorCtr="0">
            <a:spAutoFit/>
          </a:bodyPr>
          <a:lstStyle/>
          <a:p>
            <a:pPr algn="ctr"/>
            <a:r>
              <a:rPr lang="en-US" sz="2000" b="1" dirty="0">
                <a:solidFill>
                  <a:srgbClr val="000066"/>
                </a:solidFill>
              </a:rPr>
              <a:t>Changes in Husband/Wife After Return Home</a:t>
            </a:r>
          </a:p>
          <a:p>
            <a:pPr algn="ctr"/>
            <a:r>
              <a:rPr lang="en-US" sz="1400" b="1" dirty="0">
                <a:solidFill>
                  <a:srgbClr val="000066"/>
                </a:solidFill>
              </a:rPr>
              <a:t>Percent of </a:t>
            </a:r>
            <a:r>
              <a:rPr lang="en-US" sz="1400" b="1" u="sng" dirty="0">
                <a:solidFill>
                  <a:srgbClr val="000066"/>
                </a:solidFill>
              </a:rPr>
              <a:t>Active Duty Spouses</a:t>
            </a:r>
            <a:r>
              <a:rPr lang="en-US" sz="1400" b="1" dirty="0">
                <a:solidFill>
                  <a:srgbClr val="000066"/>
                </a:solidFill>
              </a:rPr>
              <a:t> Whose Husband/Wife Returned From Deployment</a:t>
            </a:r>
          </a:p>
        </p:txBody>
      </p:sp>
      <p:sp>
        <p:nvSpPr>
          <p:cNvPr id="4" name="Qst_Reference"/>
          <p:cNvSpPr txBox="1">
            <a:spLocks noChangeArrowheads="1"/>
          </p:cNvSpPr>
          <p:nvPr/>
        </p:nvSpPr>
        <p:spPr bwMode="auto">
          <a:xfrm>
            <a:off x="0" y="6413500"/>
            <a:ext cx="317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dirty="0"/>
              <a:t>ADSS 2015 Q114</a:t>
            </a:r>
          </a:p>
        </p:txBody>
      </p:sp>
      <p:sp>
        <p:nvSpPr>
          <p:cNvPr id="5" name="SC_ME"/>
          <p:cNvSpPr txBox="1">
            <a:spLocks noChangeArrowheads="1"/>
          </p:cNvSpPr>
          <p:nvPr/>
        </p:nvSpPr>
        <p:spPr bwMode="auto">
          <a:xfrm>
            <a:off x="4470400" y="3810000"/>
            <a:ext cx="444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900" dirty="0"/>
              <a:t>MEs ±1% to ±2%</a:t>
            </a:r>
          </a:p>
        </p:txBody>
      </p:sp>
      <p:graphicFrame>
        <p:nvGraphicFramePr>
          <p:cNvPr id="2" name="SChart"/>
          <p:cNvGraphicFramePr/>
          <p:nvPr>
            <p:extLst>
              <p:ext uri="{D42A27DB-BD31-4B8C-83A1-F6EECF244321}">
                <p14:modId xmlns:p14="http://schemas.microsoft.com/office/powerpoint/2010/main" val="1564910993"/>
              </p:ext>
            </p:extLst>
          </p:nvPr>
        </p:nvGraphicFramePr>
        <p:xfrm>
          <a:off x="228600" y="1180193"/>
          <a:ext cx="8686800" cy="2819400"/>
        </p:xfrm>
        <a:graphic>
          <a:graphicData uri="http://schemas.openxmlformats.org/drawingml/2006/chart">
            <c:chart xmlns:c="http://schemas.openxmlformats.org/drawingml/2006/chart" xmlns:r="http://schemas.openxmlformats.org/officeDocument/2006/relationships" r:id="rId3"/>
          </a:graphicData>
        </a:graphic>
      </p:graphicFrame>
      <p:sp>
        <p:nvSpPr>
          <p:cNvPr id="7" name="Date Placeholder 1"/>
          <p:cNvSpPr>
            <a:spLocks noGrp="1"/>
          </p:cNvSpPr>
          <p:nvPr>
            <p:ph type="dt" sz="half" idx="10"/>
          </p:nvPr>
        </p:nvSpPr>
        <p:spPr>
          <a:xfrm>
            <a:off x="3810000" y="6724650"/>
            <a:ext cx="1524000" cy="139700"/>
          </a:xfrm>
        </p:spPr>
        <p:txBody>
          <a:bodyPr/>
          <a:lstStyle/>
          <a:p>
            <a:r>
              <a:rPr lang="en-US" dirty="0"/>
              <a:t>July 2016</a:t>
            </a:r>
          </a:p>
        </p:txBody>
      </p:sp>
      <p:sp>
        <p:nvSpPr>
          <p:cNvPr id="8" name="SC_ME"/>
          <p:cNvSpPr txBox="1">
            <a:spLocks noChangeArrowheads="1"/>
          </p:cNvSpPr>
          <p:nvPr/>
        </p:nvSpPr>
        <p:spPr bwMode="auto">
          <a:xfrm>
            <a:off x="3124200" y="6261099"/>
            <a:ext cx="12913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700" dirty="0"/>
              <a:t>MEs ±1% to ±15%</a:t>
            </a:r>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4343400"/>
            <a:ext cx="4348104" cy="187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810000" y="4038600"/>
            <a:ext cx="1445684" cy="304800"/>
          </a:xfrm>
          <a:prstGeom prst="rect">
            <a:avLst/>
          </a:prstGeom>
          <a:solidFill>
            <a:srgbClr val="0000FF"/>
          </a:solidFill>
          <a:scene3d>
            <a:camera prst="orthographicFront"/>
            <a:lightRig rig="threePt" dir="t"/>
          </a:scene3d>
          <a:sp3d>
            <a:bevelT/>
          </a:sp3d>
        </p:spPr>
        <p:txBody>
          <a:bodyPr wrap="square" rtlCol="0">
            <a:spAutoFit/>
          </a:bodyPr>
          <a:lstStyle/>
          <a:p>
            <a:pPr algn="ctr"/>
            <a:r>
              <a:rPr lang="en-US" sz="1400" b="1" dirty="0">
                <a:solidFill>
                  <a:schemeClr val="bg1"/>
                </a:solidFill>
              </a:rPr>
              <a:t>Large Extent</a:t>
            </a:r>
          </a:p>
        </p:txBody>
      </p:sp>
      <p:sp>
        <p:nvSpPr>
          <p:cNvPr id="11" name="TextBox 1"/>
          <p:cNvSpPr txBox="1">
            <a:spLocks noChangeArrowheads="1"/>
          </p:cNvSpPr>
          <p:nvPr/>
        </p:nvSpPr>
        <p:spPr bwMode="auto">
          <a:xfrm>
            <a:off x="4495800" y="4429035"/>
            <a:ext cx="4572000" cy="600164"/>
          </a:xfrm>
          <a:prstGeom prst="rect">
            <a:avLst/>
          </a:prstGeom>
          <a:solidFill>
            <a:srgbClr val="006600"/>
          </a:solidFill>
          <a:ln>
            <a:noFill/>
          </a:ln>
          <a:scene3d>
            <a:camera prst="orthographicFront"/>
            <a:lightRig rig="threePt" dir="t"/>
          </a:scene3d>
          <a:sp3d>
            <a:bevelT/>
          </a:sp3d>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91440" indent="-91440" eaLnBrk="1" hangingPunct="1">
              <a:buFont typeface="Arial" panose="020B0604020202020204" pitchFamily="34" charset="0"/>
              <a:buChar char="•"/>
            </a:pPr>
            <a:r>
              <a:rPr lang="en-US" altLang="en-US" sz="1100" i="1" dirty="0">
                <a:solidFill>
                  <a:schemeClr val="bg1"/>
                </a:solidFill>
              </a:rPr>
              <a:t>Appreciate family and friends more </a:t>
            </a:r>
            <a:r>
              <a:rPr lang="en-US" altLang="en-US" sz="1100" dirty="0">
                <a:solidFill>
                  <a:schemeClr val="bg1"/>
                </a:solidFill>
              </a:rPr>
              <a:t>– Army (24%); E1-E4 (28%); Not in Labor Force (25%)</a:t>
            </a:r>
            <a:endParaRPr lang="en-US" altLang="en-US" sz="1100" i="1" dirty="0">
              <a:solidFill>
                <a:schemeClr val="bg1"/>
              </a:solidFill>
            </a:endParaRPr>
          </a:p>
          <a:p>
            <a:pPr marL="91440" indent="-91440" eaLnBrk="1" hangingPunct="1">
              <a:buFont typeface="Arial" panose="020B0604020202020204" pitchFamily="34" charset="0"/>
              <a:buChar char="•"/>
            </a:pPr>
            <a:r>
              <a:rPr lang="en-US" altLang="en-US" sz="1100" i="1" dirty="0">
                <a:solidFill>
                  <a:schemeClr val="bg1"/>
                </a:solidFill>
              </a:rPr>
              <a:t>Appreciate life more </a:t>
            </a:r>
            <a:r>
              <a:rPr lang="en-US" altLang="en-US" sz="1100" dirty="0">
                <a:solidFill>
                  <a:schemeClr val="bg1"/>
                </a:solidFill>
              </a:rPr>
              <a:t>– Army (23%); Not in Labor Force (23%)</a:t>
            </a:r>
            <a:endParaRPr lang="en-US" altLang="en-US" sz="1100" i="1" dirty="0">
              <a:solidFill>
                <a:schemeClr val="bg1"/>
              </a:solidFill>
            </a:endParaRPr>
          </a:p>
        </p:txBody>
      </p:sp>
      <p:sp>
        <p:nvSpPr>
          <p:cNvPr id="12" name="TextBox 1"/>
          <p:cNvSpPr txBox="1">
            <a:spLocks noChangeArrowheads="1"/>
          </p:cNvSpPr>
          <p:nvPr/>
        </p:nvSpPr>
        <p:spPr bwMode="auto">
          <a:xfrm>
            <a:off x="4495800" y="5105399"/>
            <a:ext cx="4572000" cy="1277273"/>
          </a:xfrm>
          <a:prstGeom prst="rect">
            <a:avLst/>
          </a:prstGeom>
          <a:solidFill>
            <a:srgbClr val="FF0000"/>
          </a:solidFill>
          <a:ln>
            <a:noFill/>
          </a:ln>
          <a:scene3d>
            <a:camera prst="orthographicFront"/>
            <a:lightRig rig="threePt" dir="t"/>
          </a:scene3d>
          <a:sp3d>
            <a:bevelT/>
          </a:sp3d>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91440" indent="-91440" eaLnBrk="1" hangingPunct="1">
              <a:buFont typeface="Arial" panose="020B0604020202020204" pitchFamily="34" charset="0"/>
              <a:buChar char="•"/>
            </a:pPr>
            <a:r>
              <a:rPr lang="en-US" altLang="en-US" sz="1100" i="1" dirty="0">
                <a:solidFill>
                  <a:schemeClr val="bg1"/>
                </a:solidFill>
              </a:rPr>
              <a:t>Have trouble sleeping </a:t>
            </a:r>
            <a:r>
              <a:rPr lang="en-US" altLang="en-US" sz="1100" dirty="0">
                <a:solidFill>
                  <a:schemeClr val="bg1"/>
                </a:solidFill>
              </a:rPr>
              <a:t>– Army (24%); E5-E9 (20%); Employed (19%)</a:t>
            </a:r>
            <a:endParaRPr lang="en-US" altLang="en-US" sz="1100" i="1" dirty="0">
              <a:solidFill>
                <a:schemeClr val="bg1"/>
              </a:solidFill>
            </a:endParaRPr>
          </a:p>
          <a:p>
            <a:pPr marL="91440" indent="-91440" eaLnBrk="1" hangingPunct="1">
              <a:buFont typeface="Arial" panose="020B0604020202020204" pitchFamily="34" charset="0"/>
              <a:buChar char="•"/>
            </a:pPr>
            <a:r>
              <a:rPr lang="en-US" altLang="en-US" sz="1100" i="1" dirty="0">
                <a:solidFill>
                  <a:schemeClr val="bg1"/>
                </a:solidFill>
              </a:rPr>
              <a:t>More emotionally distant </a:t>
            </a:r>
            <a:r>
              <a:rPr lang="en-US" altLang="en-US" sz="1100" dirty="0">
                <a:solidFill>
                  <a:schemeClr val="bg1"/>
                </a:solidFill>
              </a:rPr>
              <a:t>– Army (21%); E1-E4 (20%); Employed (17%)</a:t>
            </a:r>
            <a:endParaRPr lang="en-US" altLang="en-US" sz="1100" i="1" dirty="0">
              <a:solidFill>
                <a:schemeClr val="bg1"/>
              </a:solidFill>
            </a:endParaRPr>
          </a:p>
          <a:p>
            <a:pPr marL="91440" indent="-91440" eaLnBrk="1" hangingPunct="1">
              <a:buFont typeface="Arial" panose="020B0604020202020204" pitchFamily="34" charset="0"/>
              <a:buChar char="•"/>
            </a:pPr>
            <a:r>
              <a:rPr lang="en-US" altLang="en-US" sz="1100" i="1" dirty="0">
                <a:solidFill>
                  <a:schemeClr val="bg1"/>
                </a:solidFill>
              </a:rPr>
              <a:t>Get angry faster </a:t>
            </a:r>
            <a:r>
              <a:rPr lang="en-US" altLang="en-US" sz="1100" dirty="0">
                <a:solidFill>
                  <a:schemeClr val="bg1"/>
                </a:solidFill>
              </a:rPr>
              <a:t>– Army (23%); E1-E4 (20%); E5-E9 (17%)</a:t>
            </a:r>
            <a:endParaRPr lang="en-US" altLang="en-US" sz="1100" i="1" dirty="0">
              <a:solidFill>
                <a:schemeClr val="bg1"/>
              </a:solidFill>
            </a:endParaRPr>
          </a:p>
          <a:p>
            <a:pPr marL="91440" indent="-91440" eaLnBrk="1" hangingPunct="1">
              <a:buFont typeface="Arial" panose="020B0604020202020204" pitchFamily="34" charset="0"/>
              <a:buChar char="•"/>
            </a:pPr>
            <a:r>
              <a:rPr lang="en-US" altLang="en-US" sz="1100" i="1" dirty="0">
                <a:solidFill>
                  <a:schemeClr val="bg1"/>
                </a:solidFill>
              </a:rPr>
              <a:t>Show negative personality changes </a:t>
            </a:r>
            <a:r>
              <a:rPr lang="en-US" altLang="en-US" sz="1100" dirty="0">
                <a:solidFill>
                  <a:schemeClr val="bg1"/>
                </a:solidFill>
              </a:rPr>
              <a:t>– Army (18%); E5-E9 (14%); Employed (16%)</a:t>
            </a:r>
            <a:endParaRPr lang="en-US" altLang="en-US" sz="1100" i="1" dirty="0">
              <a:solidFill>
                <a:schemeClr val="bg1"/>
              </a:solidFill>
            </a:endParaRPr>
          </a:p>
          <a:p>
            <a:pPr marL="91440" indent="-91440" eaLnBrk="1" hangingPunct="1">
              <a:buFont typeface="Arial" panose="020B0604020202020204" pitchFamily="34" charset="0"/>
              <a:buChar char="•"/>
            </a:pPr>
            <a:r>
              <a:rPr lang="en-US" altLang="en-US" sz="1100" i="1" dirty="0">
                <a:solidFill>
                  <a:schemeClr val="bg1"/>
                </a:solidFill>
              </a:rPr>
              <a:t>Have mental health concerns </a:t>
            </a:r>
            <a:r>
              <a:rPr lang="en-US" altLang="en-US" sz="1100" dirty="0">
                <a:solidFill>
                  <a:schemeClr val="bg1"/>
                </a:solidFill>
              </a:rPr>
              <a:t>– Army (19%); E5-E9 (14%)</a:t>
            </a:r>
            <a:endParaRPr lang="en-US" altLang="en-US" sz="1100" i="1" dirty="0">
              <a:solidFill>
                <a:schemeClr val="bg1"/>
              </a:solidFill>
            </a:endParaRPr>
          </a:p>
        </p:txBody>
      </p:sp>
      <p:sp>
        <p:nvSpPr>
          <p:cNvPr id="13" name="Rectangle 12"/>
          <p:cNvSpPr/>
          <p:nvPr/>
        </p:nvSpPr>
        <p:spPr>
          <a:xfrm>
            <a:off x="0" y="6172200"/>
            <a:ext cx="3175000" cy="307777"/>
          </a:xfrm>
          <a:prstGeom prst="rect">
            <a:avLst/>
          </a:prstGeom>
          <a:ln>
            <a:noFill/>
          </a:ln>
        </p:spPr>
        <p:txBody>
          <a:bodyPr wrap="square">
            <a:spAutoFit/>
          </a:bodyPr>
          <a:lstStyle/>
          <a:p>
            <a:r>
              <a:rPr lang="en-US" sz="700" dirty="0"/>
              <a:t>Note:  The response options were not the same across the </a:t>
            </a:r>
            <a:r>
              <a:rPr lang="en-US" sz="700" dirty="0" smtClean="0"/>
              <a:t>surveys which </a:t>
            </a:r>
            <a:r>
              <a:rPr lang="en-US" sz="700" dirty="0"/>
              <a:t>may account for some of the differences across years.</a:t>
            </a:r>
          </a:p>
        </p:txBody>
      </p:sp>
    </p:spTree>
    <p:extLst>
      <p:ext uri="{BB962C8B-B14F-4D97-AF65-F5344CB8AC3E}">
        <p14:creationId xmlns:p14="http://schemas.microsoft.com/office/powerpoint/2010/main" val="370988507"/>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76200" y="533400"/>
            <a:ext cx="8966200" cy="628650"/>
          </a:xfrm>
        </p:spPr>
        <p:txBody>
          <a:bodyPr/>
          <a:lstStyle/>
          <a:p>
            <a:r>
              <a:rPr lang="en-US" dirty="0"/>
              <a:t>RSSC Mission and Surveys</a:t>
            </a:r>
          </a:p>
        </p:txBody>
      </p:sp>
      <p:sp>
        <p:nvSpPr>
          <p:cNvPr id="15363" name="Rectangle 2"/>
          <p:cNvSpPr>
            <a:spLocks noGrp="1" noChangeArrowheads="1"/>
          </p:cNvSpPr>
          <p:nvPr>
            <p:ph idx="1"/>
          </p:nvPr>
        </p:nvSpPr>
        <p:spPr>
          <a:xfrm>
            <a:off x="76200" y="1219200"/>
            <a:ext cx="9067800" cy="4587875"/>
          </a:xfrm>
        </p:spPr>
        <p:txBody>
          <a:bodyPr/>
          <a:lstStyle/>
          <a:p>
            <a:r>
              <a:rPr lang="en-US" dirty="0"/>
              <a:t>Design, conduct, and analyze Joint-Service surveys for Office of the Under-Secretary of Defense (Personnel &amp; Readiness)</a:t>
            </a:r>
          </a:p>
          <a:p>
            <a:pPr marL="400050" lvl="1" indent="-171450"/>
            <a:r>
              <a:rPr lang="en-US" sz="1600" dirty="0"/>
              <a:t>Provide Department of Defense with accurate assessments of attitudes/opinions of entire DoD community to:</a:t>
            </a:r>
          </a:p>
          <a:p>
            <a:pPr marL="571500" lvl="2" indent="-171450"/>
            <a:r>
              <a:rPr lang="en-US" sz="1400" dirty="0"/>
              <a:t>Evaluate existing programs/policies</a:t>
            </a:r>
          </a:p>
          <a:p>
            <a:pPr marL="571500" lvl="2" indent="-171450"/>
            <a:r>
              <a:rPr lang="en-US" sz="1400" dirty="0"/>
              <a:t>Establish baseline measures before implementing new programs/policies</a:t>
            </a:r>
          </a:p>
          <a:p>
            <a:pPr marL="571500" lvl="2" indent="-171450"/>
            <a:r>
              <a:rPr lang="en-US" sz="1400" dirty="0"/>
              <a:t>Monitor progress of programs/policies and their effects on the Total Force</a:t>
            </a:r>
          </a:p>
          <a:p>
            <a:pPr lvl="2"/>
            <a:endParaRPr lang="en-US" sz="1000" dirty="0"/>
          </a:p>
          <a:p>
            <a:r>
              <a:rPr lang="en-US" dirty="0"/>
              <a:t>Standard RSSC surveys include Spouse Surveys and Status of Forces Surveys (SOFS)</a:t>
            </a:r>
          </a:p>
          <a:p>
            <a:pPr marL="400050" lvl="1" indent="-171450"/>
            <a:r>
              <a:rPr lang="en-US" sz="1600" dirty="0"/>
              <a:t>Spouse surveys alternate each year for spouses of AD members and spouses of Guard and Reserve members</a:t>
            </a:r>
          </a:p>
          <a:p>
            <a:pPr marL="400050" lvl="1" indent="-171450"/>
            <a:r>
              <a:rPr lang="en-US" sz="1600" dirty="0"/>
              <a:t>Annual SOFS to active duty (AD), Guard, and Reserve members </a:t>
            </a:r>
          </a:p>
          <a:p>
            <a:pPr marL="400050" lvl="1" indent="-171450"/>
            <a:r>
              <a:rPr lang="en-US" sz="1600" dirty="0"/>
              <a:t>Content includes recurring items, rotating topics, and hot-button items with policy office input</a:t>
            </a:r>
          </a:p>
          <a:p>
            <a:pPr marL="400050" lvl="1" indent="-171450"/>
            <a:endParaRPr lang="en-US" sz="1000" dirty="0"/>
          </a:p>
          <a:p>
            <a:pPr marL="863600" lvl="3" indent="0">
              <a:buNone/>
            </a:pPr>
            <a:endParaRPr lang="en-US" dirty="0">
              <a:solidFill>
                <a:srgbClr val="000066"/>
              </a:solidFill>
            </a:endParaRPr>
          </a:p>
          <a:p>
            <a:pPr lvl="1"/>
            <a:endParaRPr lang="en-US" dirty="0">
              <a:solidFill>
                <a:srgbClr val="000066"/>
              </a:solidFill>
            </a:endParaRPr>
          </a:p>
        </p:txBody>
      </p:sp>
      <p:sp>
        <p:nvSpPr>
          <p:cNvPr id="4" name="Date Placeholder 3"/>
          <p:cNvSpPr>
            <a:spLocks noGrp="1"/>
          </p:cNvSpPr>
          <p:nvPr>
            <p:ph type="dt" sz="quarter" idx="10"/>
          </p:nvPr>
        </p:nvSpPr>
        <p:spPr>
          <a:xfrm>
            <a:off x="3479800" y="6616700"/>
            <a:ext cx="2182813" cy="228600"/>
          </a:xfrm>
          <a:noFill/>
        </p:spPr>
        <p:txBody>
          <a:bodyPr tIns="0" bIns="18288" anchor="b"/>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eaLnBrk="1" hangingPunct="1">
              <a:spcBef>
                <a:spcPct val="0"/>
              </a:spcBef>
              <a:buClrTx/>
              <a:buSzTx/>
              <a:buFontTx/>
              <a:buNone/>
            </a:pPr>
            <a:r>
              <a:rPr lang="en-US" altLang="en-US" sz="800" b="0" dirty="0">
                <a:solidFill>
                  <a:schemeClr val="bg1"/>
                </a:solidFill>
              </a:rPr>
              <a:t>July 2016</a:t>
            </a:r>
          </a:p>
        </p:txBody>
      </p:sp>
    </p:spTree>
    <p:extLst>
      <p:ext uri="{BB962C8B-B14F-4D97-AF65-F5344CB8AC3E}">
        <p14:creationId xmlns:p14="http://schemas.microsoft.com/office/powerpoint/2010/main" val="224929273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1"/>
          <p:cNvSpPr>
            <a:spLocks noGrp="1"/>
          </p:cNvSpPr>
          <p:nvPr>
            <p:ph type="dt" sz="quarter" idx="10"/>
          </p:nvPr>
        </p:nvSpPr>
        <p:spPr>
          <a:noFill/>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eaLnBrk="1" hangingPunct="1">
              <a:spcBef>
                <a:spcPct val="0"/>
              </a:spcBef>
              <a:buClrTx/>
              <a:buSzTx/>
              <a:buFontTx/>
              <a:buNone/>
            </a:pPr>
            <a:r>
              <a:rPr lang="en-US" altLang="en-US" b="0" dirty="0">
                <a:solidFill>
                  <a:srgbClr val="FFFFFF"/>
                </a:solidFill>
              </a:rPr>
              <a:t>July 2016</a:t>
            </a:r>
          </a:p>
        </p:txBody>
      </p:sp>
      <p:sp>
        <p:nvSpPr>
          <p:cNvPr id="34819" name="TitleBox"/>
          <p:cNvSpPr txBox="1">
            <a:spLocks noChangeArrowheads="1"/>
          </p:cNvSpPr>
          <p:nvPr/>
        </p:nvSpPr>
        <p:spPr bwMode="auto">
          <a:xfrm>
            <a:off x="0" y="457200"/>
            <a:ext cx="914400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ctr" eaLnBrk="1" hangingPunct="1">
              <a:spcBef>
                <a:spcPct val="0"/>
              </a:spcBef>
              <a:buClrTx/>
              <a:buSzTx/>
              <a:buFontTx/>
              <a:buNone/>
            </a:pPr>
            <a:r>
              <a:rPr lang="en-US" altLang="en-US" sz="2000" dirty="0"/>
              <a:t>Emotional/Behavioral Changes </a:t>
            </a:r>
            <a:r>
              <a:rPr lang="en-US" altLang="en-US" sz="2000" u="sng" dirty="0"/>
              <a:t>After</a:t>
            </a:r>
            <a:r>
              <a:rPr lang="en-US" altLang="en-US" sz="2000" dirty="0"/>
              <a:t> Deployment</a:t>
            </a:r>
          </a:p>
          <a:p>
            <a:pPr algn="ctr" eaLnBrk="1" hangingPunct="1">
              <a:spcBef>
                <a:spcPct val="0"/>
              </a:spcBef>
              <a:buClrTx/>
              <a:buSzTx/>
              <a:buFontTx/>
              <a:buNone/>
            </a:pPr>
            <a:r>
              <a:rPr lang="en-US" altLang="en-US" sz="1400" dirty="0"/>
              <a:t>Percent of </a:t>
            </a:r>
            <a:r>
              <a:rPr lang="en-US" altLang="en-US" sz="1400" u="sng" dirty="0"/>
              <a:t>Active Duty Members</a:t>
            </a:r>
            <a:r>
              <a:rPr lang="en-US" altLang="en-US" sz="1400" dirty="0"/>
              <a:t> Deployed in Past 24 Months but Not Currently Deployed</a:t>
            </a:r>
          </a:p>
        </p:txBody>
      </p:sp>
      <p:sp>
        <p:nvSpPr>
          <p:cNvPr id="34820" name="Qst_Reference"/>
          <p:cNvSpPr txBox="1">
            <a:spLocks noChangeArrowheads="1"/>
          </p:cNvSpPr>
          <p:nvPr/>
        </p:nvSpPr>
        <p:spPr bwMode="auto">
          <a:xfrm>
            <a:off x="0" y="6413500"/>
            <a:ext cx="317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eaLnBrk="1" hangingPunct="1">
              <a:spcBef>
                <a:spcPct val="0"/>
              </a:spcBef>
              <a:buClrTx/>
              <a:buSzTx/>
              <a:buFontTx/>
              <a:buNone/>
            </a:pPr>
            <a:r>
              <a:rPr lang="en-US" altLang="en-US" sz="1000" b="0">
                <a:solidFill>
                  <a:schemeClr val="tx1"/>
                </a:solidFill>
              </a:rPr>
              <a:t>SOFS-A 2013 Q162</a:t>
            </a:r>
          </a:p>
        </p:txBody>
      </p:sp>
      <p:sp>
        <p:nvSpPr>
          <p:cNvPr id="34821" name="SC_ME"/>
          <p:cNvSpPr txBox="1">
            <a:spLocks noChangeArrowheads="1"/>
          </p:cNvSpPr>
          <p:nvPr/>
        </p:nvSpPr>
        <p:spPr bwMode="auto">
          <a:xfrm>
            <a:off x="7345363" y="3898900"/>
            <a:ext cx="16002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r" eaLnBrk="1" hangingPunct="1">
              <a:spcBef>
                <a:spcPct val="0"/>
              </a:spcBef>
              <a:buClrTx/>
              <a:buSzTx/>
              <a:buFontTx/>
              <a:buNone/>
            </a:pPr>
            <a:r>
              <a:rPr lang="en-US" altLang="en-US" sz="900" b="0">
                <a:solidFill>
                  <a:schemeClr val="tx1"/>
                </a:solidFill>
              </a:rPr>
              <a:t>MEs ±3% to ±4%</a:t>
            </a:r>
          </a:p>
        </p:txBody>
      </p:sp>
      <p:graphicFrame>
        <p:nvGraphicFramePr>
          <p:cNvPr id="34822" name="SChart"/>
          <p:cNvGraphicFramePr>
            <a:graphicFrameLocks/>
          </p:cNvGraphicFramePr>
          <p:nvPr>
            <p:extLst>
              <p:ext uri="{D42A27DB-BD31-4B8C-83A1-F6EECF244321}">
                <p14:modId xmlns:p14="http://schemas.microsoft.com/office/powerpoint/2010/main" val="1309568241"/>
              </p:ext>
            </p:extLst>
          </p:nvPr>
        </p:nvGraphicFramePr>
        <p:xfrm>
          <a:off x="177800" y="1066800"/>
          <a:ext cx="8788400" cy="3124200"/>
        </p:xfrm>
        <a:graphic>
          <a:graphicData uri="http://schemas.openxmlformats.org/presentationml/2006/ole">
            <mc:AlternateContent xmlns:mc="http://schemas.openxmlformats.org/markup-compatibility/2006">
              <mc:Choice xmlns:v="urn:schemas-microsoft-com:vml" Requires="v">
                <p:oleObj spid="_x0000_s35260" r:id="rId4" imgW="8791194" imgH="3944454" progId="Excel.Chart.8">
                  <p:embed/>
                </p:oleObj>
              </mc:Choice>
              <mc:Fallback>
                <p:oleObj r:id="rId4" imgW="8791194" imgH="3944454" progId="Excel.Chart.8">
                  <p:embed/>
                  <p:pic>
                    <p:nvPicPr>
                      <p:cNvPr id="0" name="SChart"/>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1066800"/>
                        <a:ext cx="8788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23" name="Qst_Reference"/>
          <p:cNvSpPr txBox="1">
            <a:spLocks noChangeArrowheads="1"/>
          </p:cNvSpPr>
          <p:nvPr/>
        </p:nvSpPr>
        <p:spPr bwMode="auto">
          <a:xfrm>
            <a:off x="204788" y="4114800"/>
            <a:ext cx="87344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eaLnBrk="1" hangingPunct="1">
              <a:spcBef>
                <a:spcPct val="0"/>
              </a:spcBef>
              <a:buClrTx/>
              <a:buSzTx/>
              <a:buFontTx/>
              <a:buNone/>
            </a:pPr>
            <a:r>
              <a:rPr lang="en-US" altLang="en-US" sz="900" b="0" dirty="0">
                <a:solidFill>
                  <a:schemeClr val="tx1"/>
                </a:solidFill>
              </a:rPr>
              <a:t>Note:  “Be different in another way” responses include appreciate Service members more, be less social, get too little sleep, focus more on physical fitness, be more social, be tired or have less energy, appreciate things previously taken for granted, and be more stressed or hypervigilant.</a:t>
            </a:r>
          </a:p>
        </p:txBody>
      </p:sp>
      <p:sp>
        <p:nvSpPr>
          <p:cNvPr id="34824" name="SC_ME"/>
          <p:cNvSpPr txBox="1">
            <a:spLocks noChangeArrowheads="1"/>
          </p:cNvSpPr>
          <p:nvPr/>
        </p:nvSpPr>
        <p:spPr bwMode="auto">
          <a:xfrm>
            <a:off x="3810000" y="6413500"/>
            <a:ext cx="1981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r" eaLnBrk="1" hangingPunct="1">
              <a:spcBef>
                <a:spcPct val="0"/>
              </a:spcBef>
              <a:buClrTx/>
              <a:buSzTx/>
              <a:buFontTx/>
              <a:buNone/>
            </a:pPr>
            <a:r>
              <a:rPr lang="en-US" altLang="en-US" sz="700" b="0">
                <a:solidFill>
                  <a:srgbClr val="000000"/>
                </a:solidFill>
              </a:rPr>
              <a:t>MEs ±2% to ±4%</a:t>
            </a:r>
          </a:p>
        </p:txBody>
      </p:sp>
      <p:pic>
        <p:nvPicPr>
          <p:cNvPr id="3482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791075"/>
            <a:ext cx="5524500" cy="1609725"/>
          </a:xfrm>
          <a:prstGeom prst="rect">
            <a:avLst/>
          </a:prstGeom>
          <a:noFill/>
          <a:ln w="12700">
            <a:solidFill>
              <a:srgbClr val="C0C0C0"/>
            </a:solidFill>
            <a:miter lim="800000"/>
            <a:headEnd/>
            <a:tailEnd/>
          </a:ln>
          <a:extLst>
            <a:ext uri="{909E8E84-426E-40DD-AFC4-6F175D3DCCD1}">
              <a14:hiddenFill xmlns:a14="http://schemas.microsoft.com/office/drawing/2010/main">
                <a:solidFill>
                  <a:schemeClr val="accent1"/>
                </a:solidFill>
              </a14:hiddenFill>
            </a:ext>
          </a:extLst>
        </p:spPr>
      </p:pic>
      <p:sp>
        <p:nvSpPr>
          <p:cNvPr id="34827" name="TextBox 10"/>
          <p:cNvSpPr txBox="1">
            <a:spLocks noChangeArrowheads="1"/>
          </p:cNvSpPr>
          <p:nvPr/>
        </p:nvSpPr>
        <p:spPr bwMode="auto">
          <a:xfrm>
            <a:off x="6198185" y="4884003"/>
            <a:ext cx="2869615" cy="830997"/>
          </a:xfrm>
          <a:prstGeom prst="rect">
            <a:avLst/>
          </a:prstGeom>
          <a:solidFill>
            <a:srgbClr val="0000CC"/>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marL="0" indent="0" algn="ctr" eaLnBrk="1" hangingPunct="1">
              <a:spcBef>
                <a:spcPct val="0"/>
              </a:spcBef>
              <a:buClrTx/>
              <a:buSzTx/>
              <a:buNone/>
            </a:pPr>
            <a:r>
              <a:rPr lang="en-US" altLang="en-US" sz="1200" b="0" dirty="0">
                <a:solidFill>
                  <a:schemeClr val="bg1"/>
                </a:solidFill>
              </a:rPr>
              <a:t>Percent reporting </a:t>
            </a:r>
            <a:r>
              <a:rPr lang="en-US" altLang="en-US" sz="1200" b="0" u="sng" dirty="0">
                <a:solidFill>
                  <a:schemeClr val="bg1"/>
                </a:solidFill>
              </a:rPr>
              <a:t>positive</a:t>
            </a:r>
            <a:r>
              <a:rPr lang="en-US" altLang="en-US" sz="1200" b="0" dirty="0">
                <a:solidFill>
                  <a:schemeClr val="bg1"/>
                </a:solidFill>
              </a:rPr>
              <a:t> emotional/ behavioral changes significantly </a:t>
            </a:r>
            <a:r>
              <a:rPr lang="en-US" altLang="en-US" sz="1200" b="0" u="sng" dirty="0">
                <a:solidFill>
                  <a:schemeClr val="bg1"/>
                </a:solidFill>
              </a:rPr>
              <a:t>lower</a:t>
            </a:r>
            <a:r>
              <a:rPr lang="en-US" altLang="en-US" sz="1200" b="0" dirty="0">
                <a:solidFill>
                  <a:schemeClr val="bg1"/>
                </a:solidFill>
              </a:rPr>
              <a:t> in 2013 than 2005/2006 but comparable to 2007-2012</a:t>
            </a:r>
          </a:p>
        </p:txBody>
      </p:sp>
      <p:sp>
        <p:nvSpPr>
          <p:cNvPr id="2" name="Rectangle 1"/>
          <p:cNvSpPr/>
          <p:nvPr/>
        </p:nvSpPr>
        <p:spPr>
          <a:xfrm>
            <a:off x="228600" y="1143000"/>
            <a:ext cx="4800600" cy="95567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228600" y="2133600"/>
            <a:ext cx="3429000" cy="1447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228600" y="5584825"/>
            <a:ext cx="3810000" cy="8159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5391150" y="5584825"/>
            <a:ext cx="361950" cy="81597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ight Brace 8"/>
          <p:cNvSpPr/>
          <p:nvPr/>
        </p:nvSpPr>
        <p:spPr>
          <a:xfrm>
            <a:off x="5715000" y="5584825"/>
            <a:ext cx="198438" cy="815975"/>
          </a:xfrm>
          <a:prstGeom prst="rightBrace">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 name="Right Brace 16"/>
          <p:cNvSpPr/>
          <p:nvPr/>
        </p:nvSpPr>
        <p:spPr>
          <a:xfrm>
            <a:off x="5715000" y="5127625"/>
            <a:ext cx="198438" cy="434975"/>
          </a:xfrm>
          <a:prstGeom prst="rightBrace">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8" name="Straight Arrow Connector 17"/>
          <p:cNvCxnSpPr>
            <a:stCxn id="34827" idx="1"/>
            <a:endCxn id="17" idx="1"/>
          </p:cNvCxnSpPr>
          <p:nvPr/>
        </p:nvCxnSpPr>
        <p:spPr>
          <a:xfrm flipH="1">
            <a:off x="5913438" y="5299502"/>
            <a:ext cx="284747" cy="45611"/>
          </a:xfrm>
          <a:prstGeom prst="straightConnector1">
            <a:avLst/>
          </a:prstGeom>
          <a:ln w="22225">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9" name="TextBox 10"/>
          <p:cNvSpPr txBox="1">
            <a:spLocks noChangeArrowheads="1"/>
          </p:cNvSpPr>
          <p:nvPr/>
        </p:nvSpPr>
        <p:spPr bwMode="auto">
          <a:xfrm>
            <a:off x="6188242" y="5791200"/>
            <a:ext cx="2879558" cy="646331"/>
          </a:xfrm>
          <a:prstGeom prst="rect">
            <a:avLst/>
          </a:prstGeom>
          <a:solidFill>
            <a:srgbClr val="006600"/>
          </a:solidFill>
          <a:ln>
            <a:noFill/>
          </a:ln>
          <a:scene3d>
            <a:camera prst="orthographicFront"/>
            <a:lightRig rig="threePt" dir="t"/>
          </a:scene3d>
          <a:sp3d>
            <a:bevelT/>
          </a:sp3d>
          <a:extLst/>
        </p:spPr>
        <p:txBody>
          <a:bodyPr wrap="square">
            <a:spAutoFit/>
          </a:bodyPr>
          <a:lstStyle>
            <a:lvl1pPr marL="171450" indent="-171450"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marL="0" indent="0" algn="ctr" eaLnBrk="1" hangingPunct="1">
              <a:spcBef>
                <a:spcPct val="0"/>
              </a:spcBef>
              <a:buClrTx/>
              <a:buSzTx/>
              <a:buNone/>
            </a:pPr>
            <a:r>
              <a:rPr lang="en-US" altLang="en-US" sz="1200" b="0" dirty="0">
                <a:solidFill>
                  <a:schemeClr val="bg1"/>
                </a:solidFill>
              </a:rPr>
              <a:t>Improvements in 4 of 5 </a:t>
            </a:r>
            <a:r>
              <a:rPr lang="en-US" altLang="en-US" sz="1200" b="0" u="sng" dirty="0">
                <a:solidFill>
                  <a:schemeClr val="bg1"/>
                </a:solidFill>
              </a:rPr>
              <a:t>negative</a:t>
            </a:r>
            <a:r>
              <a:rPr lang="en-US" altLang="en-US" sz="1200" b="0" dirty="0">
                <a:solidFill>
                  <a:schemeClr val="bg1"/>
                </a:solidFill>
              </a:rPr>
              <a:t> emotional/behavioral changes in 2013 vs. 2005-2007</a:t>
            </a:r>
          </a:p>
        </p:txBody>
      </p:sp>
      <p:cxnSp>
        <p:nvCxnSpPr>
          <p:cNvPr id="26" name="Straight Arrow Connector 25"/>
          <p:cNvCxnSpPr>
            <a:endCxn id="9" idx="1"/>
          </p:cNvCxnSpPr>
          <p:nvPr/>
        </p:nvCxnSpPr>
        <p:spPr>
          <a:xfrm flipH="1">
            <a:off x="5913438" y="5974189"/>
            <a:ext cx="334963" cy="18624"/>
          </a:xfrm>
          <a:prstGeom prst="straightConnector1">
            <a:avLst/>
          </a:prstGeom>
          <a:ln w="22225">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62200" y="4495800"/>
            <a:ext cx="1445684" cy="304800"/>
          </a:xfrm>
          <a:prstGeom prst="rect">
            <a:avLst/>
          </a:prstGeom>
          <a:solidFill>
            <a:srgbClr val="0000FF"/>
          </a:solidFill>
          <a:scene3d>
            <a:camera prst="orthographicFront"/>
            <a:lightRig rig="threePt" dir="t"/>
          </a:scene3d>
          <a:sp3d>
            <a:bevelT/>
          </a:sp3d>
        </p:spPr>
        <p:txBody>
          <a:bodyPr wrap="square" rtlCol="0">
            <a:spAutoFit/>
          </a:bodyPr>
          <a:lstStyle/>
          <a:p>
            <a:pPr algn="ctr"/>
            <a:r>
              <a:rPr lang="en-US" sz="1400" b="1" dirty="0">
                <a:solidFill>
                  <a:schemeClr val="bg1"/>
                </a:solidFill>
              </a:rPr>
              <a:t>Large Extent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Box"/>
          <p:cNvSpPr txBox="1">
            <a:spLocks noChangeArrowheads="1"/>
          </p:cNvSpPr>
          <p:nvPr/>
        </p:nvSpPr>
        <p:spPr bwMode="auto">
          <a:xfrm>
            <a:off x="0" y="527447"/>
            <a:ext cx="91440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t" anchorCtr="0">
            <a:spAutoFit/>
          </a:bodyPr>
          <a:lstStyle/>
          <a:p>
            <a:pPr algn="ctr"/>
            <a:r>
              <a:rPr lang="en-US" sz="2000" b="1" dirty="0">
                <a:solidFill>
                  <a:srgbClr val="000066"/>
                </a:solidFill>
              </a:rPr>
              <a:t>Spouse's Readjustment to Member's Return From Deployment</a:t>
            </a:r>
          </a:p>
          <a:p>
            <a:pPr algn="ctr"/>
            <a:r>
              <a:rPr lang="en-US" sz="1400" b="1" dirty="0">
                <a:solidFill>
                  <a:srgbClr val="000066"/>
                </a:solidFill>
              </a:rPr>
              <a:t>Percent of </a:t>
            </a:r>
            <a:r>
              <a:rPr lang="en-US" sz="1400" b="1" u="sng" dirty="0">
                <a:solidFill>
                  <a:srgbClr val="000066"/>
                </a:solidFill>
              </a:rPr>
              <a:t>Active Duty Spouses</a:t>
            </a:r>
            <a:r>
              <a:rPr lang="en-US" sz="1400" b="1" dirty="0">
                <a:solidFill>
                  <a:srgbClr val="000066"/>
                </a:solidFill>
              </a:rPr>
              <a:t> Whose Husband/Wife Returned From Deployment</a:t>
            </a:r>
          </a:p>
        </p:txBody>
      </p:sp>
      <p:sp>
        <p:nvSpPr>
          <p:cNvPr id="4" name="Qst_Reference"/>
          <p:cNvSpPr txBox="1">
            <a:spLocks noChangeArrowheads="1"/>
          </p:cNvSpPr>
          <p:nvPr/>
        </p:nvSpPr>
        <p:spPr bwMode="auto">
          <a:xfrm>
            <a:off x="0" y="6413500"/>
            <a:ext cx="317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dirty="0"/>
              <a:t>ADSS 2015 Q116</a:t>
            </a:r>
          </a:p>
        </p:txBody>
      </p:sp>
      <p:sp>
        <p:nvSpPr>
          <p:cNvPr id="5" name="SC_ME"/>
          <p:cNvSpPr txBox="1">
            <a:spLocks noChangeArrowheads="1"/>
          </p:cNvSpPr>
          <p:nvPr/>
        </p:nvSpPr>
        <p:spPr bwMode="auto">
          <a:xfrm>
            <a:off x="4495800" y="3213100"/>
            <a:ext cx="444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900" dirty="0"/>
              <a:t>MEs ±2%</a:t>
            </a:r>
          </a:p>
        </p:txBody>
      </p:sp>
      <p:graphicFrame>
        <p:nvGraphicFramePr>
          <p:cNvPr id="2" name="SChart"/>
          <p:cNvGraphicFramePr/>
          <p:nvPr>
            <p:extLst>
              <p:ext uri="{D42A27DB-BD31-4B8C-83A1-F6EECF244321}">
                <p14:modId xmlns:p14="http://schemas.microsoft.com/office/powerpoint/2010/main" val="1888399008"/>
              </p:ext>
            </p:extLst>
          </p:nvPr>
        </p:nvGraphicFramePr>
        <p:xfrm>
          <a:off x="228600" y="1169968"/>
          <a:ext cx="8686800" cy="2286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p:cNvSpPr txBox="1">
            <a:spLocks noChangeArrowheads="1"/>
          </p:cNvSpPr>
          <p:nvPr/>
        </p:nvSpPr>
        <p:spPr bwMode="auto">
          <a:xfrm>
            <a:off x="1219200" y="3505200"/>
            <a:ext cx="6697683" cy="307777"/>
          </a:xfrm>
          <a:prstGeom prst="rect">
            <a:avLst/>
          </a:prstGeom>
          <a:solidFill>
            <a:srgbClr val="006600"/>
          </a:solidFill>
          <a:ln>
            <a:noFill/>
          </a:ln>
          <a:scene3d>
            <a:camera prst="orthographicFront"/>
            <a:lightRig rig="threePt" dir="t"/>
          </a:scene3d>
          <a:sp3d>
            <a:bevelT/>
          </a:sp3d>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US" altLang="en-US" sz="1400" b="1" u="sng" dirty="0">
                <a:solidFill>
                  <a:schemeClr val="bg1"/>
                </a:solidFill>
              </a:rPr>
              <a:t>Higher</a:t>
            </a:r>
            <a:r>
              <a:rPr lang="en-US" altLang="en-US" sz="1400" b="1" dirty="0">
                <a:solidFill>
                  <a:schemeClr val="bg1"/>
                </a:solidFill>
              </a:rPr>
              <a:t> response of</a:t>
            </a:r>
            <a:r>
              <a:rPr lang="en-US" altLang="en-US" sz="1400" b="1" i="1" dirty="0">
                <a:solidFill>
                  <a:schemeClr val="bg1"/>
                </a:solidFill>
              </a:rPr>
              <a:t> Easy </a:t>
            </a:r>
            <a:r>
              <a:rPr lang="en-US" altLang="en-US" sz="1400" b="1" dirty="0" smtClean="0">
                <a:solidFill>
                  <a:schemeClr val="bg1"/>
                </a:solidFill>
              </a:rPr>
              <a:t>in 2015</a:t>
            </a:r>
            <a:r>
              <a:rPr lang="en-US" altLang="en-US" sz="1400" b="1" i="1" dirty="0" smtClean="0">
                <a:solidFill>
                  <a:schemeClr val="bg1"/>
                </a:solidFill>
              </a:rPr>
              <a:t> </a:t>
            </a:r>
            <a:r>
              <a:rPr lang="en-US" altLang="en-US" sz="1400" b="1" dirty="0" smtClean="0">
                <a:solidFill>
                  <a:schemeClr val="bg1"/>
                </a:solidFill>
              </a:rPr>
              <a:t>– </a:t>
            </a:r>
            <a:r>
              <a:rPr lang="en-US" altLang="en-US" sz="1400" b="1" dirty="0">
                <a:solidFill>
                  <a:schemeClr val="bg1"/>
                </a:solidFill>
              </a:rPr>
              <a:t>Air Force (62%); Not in Labor Force (58%)</a:t>
            </a:r>
          </a:p>
        </p:txBody>
      </p:sp>
      <p:sp>
        <p:nvSpPr>
          <p:cNvPr id="10" name="Date Placeholder 1"/>
          <p:cNvSpPr>
            <a:spLocks noGrp="1"/>
          </p:cNvSpPr>
          <p:nvPr>
            <p:ph type="dt" sz="half" idx="10"/>
          </p:nvPr>
        </p:nvSpPr>
        <p:spPr>
          <a:xfrm>
            <a:off x="3810000" y="6724650"/>
            <a:ext cx="1524000" cy="139700"/>
          </a:xfrm>
        </p:spPr>
        <p:txBody>
          <a:bodyPr/>
          <a:lstStyle/>
          <a:p>
            <a:r>
              <a:rPr lang="en-US" dirty="0"/>
              <a:t>July 2016</a:t>
            </a:r>
          </a:p>
        </p:txBody>
      </p:sp>
      <p:pic>
        <p:nvPicPr>
          <p:cNvPr id="112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4637237"/>
            <a:ext cx="3271837" cy="133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0" y="4649742"/>
            <a:ext cx="3271837" cy="133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000250" y="4267200"/>
            <a:ext cx="1295400" cy="307777"/>
          </a:xfrm>
          <a:prstGeom prst="rect">
            <a:avLst/>
          </a:prstGeom>
          <a:solidFill>
            <a:srgbClr val="FF0000"/>
          </a:solidFill>
          <a:scene3d>
            <a:camera prst="orthographicFront"/>
            <a:lightRig rig="threePt" dir="t"/>
          </a:scene3d>
          <a:sp3d>
            <a:bevelT/>
          </a:sp3d>
        </p:spPr>
        <p:txBody>
          <a:bodyPr wrap="square" rtlCol="0">
            <a:spAutoFit/>
          </a:bodyPr>
          <a:lstStyle/>
          <a:p>
            <a:pPr algn="ctr"/>
            <a:r>
              <a:rPr lang="en-US" sz="1400" b="1" dirty="0">
                <a:solidFill>
                  <a:schemeClr val="bg1"/>
                </a:solidFill>
              </a:rPr>
              <a:t>Difficult</a:t>
            </a:r>
          </a:p>
        </p:txBody>
      </p:sp>
      <p:sp>
        <p:nvSpPr>
          <p:cNvPr id="12" name="TextBox 11"/>
          <p:cNvSpPr txBox="1"/>
          <p:nvPr/>
        </p:nvSpPr>
        <p:spPr>
          <a:xfrm>
            <a:off x="5867400" y="4273701"/>
            <a:ext cx="1295400" cy="307777"/>
          </a:xfrm>
          <a:prstGeom prst="rect">
            <a:avLst/>
          </a:prstGeom>
          <a:solidFill>
            <a:srgbClr val="FF0000"/>
          </a:solidFill>
          <a:scene3d>
            <a:camera prst="orthographicFront"/>
            <a:lightRig rig="threePt" dir="t"/>
          </a:scene3d>
          <a:sp3d>
            <a:bevelT/>
          </a:sp3d>
        </p:spPr>
        <p:txBody>
          <a:bodyPr wrap="square" rtlCol="0">
            <a:spAutoFit/>
          </a:bodyPr>
          <a:lstStyle/>
          <a:p>
            <a:pPr algn="ctr"/>
            <a:r>
              <a:rPr lang="en-US" sz="1400" b="1" dirty="0">
                <a:solidFill>
                  <a:schemeClr val="bg1"/>
                </a:solidFill>
              </a:rPr>
              <a:t>Difficult</a:t>
            </a:r>
          </a:p>
        </p:txBody>
      </p:sp>
      <p:sp>
        <p:nvSpPr>
          <p:cNvPr id="13" name="SC_ME"/>
          <p:cNvSpPr txBox="1">
            <a:spLocks noChangeArrowheads="1"/>
          </p:cNvSpPr>
          <p:nvPr/>
        </p:nvSpPr>
        <p:spPr bwMode="auto">
          <a:xfrm>
            <a:off x="2209800" y="5983119"/>
            <a:ext cx="21336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800" dirty="0"/>
              <a:t>MEs ±1% to ±6%</a:t>
            </a:r>
          </a:p>
          <a:p>
            <a:pPr algn="r" eaLnBrk="1" hangingPunct="1"/>
            <a:endParaRPr lang="en-US" sz="800" dirty="0"/>
          </a:p>
        </p:txBody>
      </p:sp>
      <p:sp>
        <p:nvSpPr>
          <p:cNvPr id="14" name="SC_ME"/>
          <p:cNvSpPr txBox="1">
            <a:spLocks noChangeArrowheads="1"/>
          </p:cNvSpPr>
          <p:nvPr/>
        </p:nvSpPr>
        <p:spPr bwMode="auto">
          <a:xfrm>
            <a:off x="6096000" y="5983119"/>
            <a:ext cx="21336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800" dirty="0"/>
              <a:t>MEs ±1% to ±5%</a:t>
            </a:r>
          </a:p>
          <a:p>
            <a:pPr algn="r" eaLnBrk="1" hangingPunct="1"/>
            <a:endParaRPr lang="en-US" sz="800" dirty="0"/>
          </a:p>
        </p:txBody>
      </p:sp>
      <p:sp>
        <p:nvSpPr>
          <p:cNvPr id="15" name="TextBox 1"/>
          <p:cNvSpPr txBox="1">
            <a:spLocks noChangeArrowheads="1"/>
          </p:cNvSpPr>
          <p:nvPr/>
        </p:nvSpPr>
        <p:spPr bwMode="auto">
          <a:xfrm>
            <a:off x="1219200" y="3886200"/>
            <a:ext cx="6677892" cy="307777"/>
          </a:xfrm>
          <a:prstGeom prst="rect">
            <a:avLst/>
          </a:prstGeom>
          <a:solidFill>
            <a:srgbClr val="FF0000"/>
          </a:solidFill>
          <a:ln>
            <a:noFill/>
          </a:ln>
          <a:scene3d>
            <a:camera prst="orthographicFront"/>
            <a:lightRig rig="threePt" dir="t"/>
          </a:scene3d>
          <a:sp3d>
            <a:bevelT/>
          </a:sp3d>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US" altLang="en-US" sz="1400" b="1" u="sng" dirty="0">
                <a:solidFill>
                  <a:schemeClr val="bg1"/>
                </a:solidFill>
              </a:rPr>
              <a:t>Higher</a:t>
            </a:r>
            <a:r>
              <a:rPr lang="en-US" altLang="en-US" sz="1400" b="1" dirty="0">
                <a:solidFill>
                  <a:schemeClr val="bg1"/>
                </a:solidFill>
              </a:rPr>
              <a:t> response of</a:t>
            </a:r>
            <a:r>
              <a:rPr lang="en-US" altLang="en-US" sz="1400" b="1" i="1" dirty="0">
                <a:solidFill>
                  <a:schemeClr val="bg1"/>
                </a:solidFill>
              </a:rPr>
              <a:t> Difficult </a:t>
            </a:r>
            <a:r>
              <a:rPr lang="en-US" altLang="en-US" sz="1400" b="1" dirty="0">
                <a:solidFill>
                  <a:schemeClr val="bg1"/>
                </a:solidFill>
              </a:rPr>
              <a:t>in </a:t>
            </a:r>
            <a:r>
              <a:rPr lang="en-US" altLang="en-US" sz="1400" b="1" dirty="0" smtClean="0">
                <a:solidFill>
                  <a:schemeClr val="bg1"/>
                </a:solidFill>
              </a:rPr>
              <a:t>2015 – </a:t>
            </a:r>
            <a:r>
              <a:rPr lang="en-US" altLang="en-US" sz="1400" b="1" dirty="0">
                <a:solidFill>
                  <a:schemeClr val="bg1"/>
                </a:solidFill>
              </a:rPr>
              <a:t>Army (22%); Employed (21%)</a:t>
            </a:r>
          </a:p>
        </p:txBody>
      </p:sp>
      <p:sp>
        <p:nvSpPr>
          <p:cNvPr id="16" name="TextBox 1"/>
          <p:cNvSpPr txBox="1">
            <a:spLocks noChangeArrowheads="1"/>
          </p:cNvSpPr>
          <p:nvPr/>
        </p:nvSpPr>
        <p:spPr bwMode="auto">
          <a:xfrm>
            <a:off x="1213658" y="6182380"/>
            <a:ext cx="7701742" cy="430887"/>
          </a:xfrm>
          <a:prstGeom prst="rect">
            <a:avLst/>
          </a:prstGeom>
          <a:solidFill>
            <a:srgbClr val="0000CC"/>
          </a:solidFill>
          <a:ln>
            <a:noFill/>
          </a:ln>
          <a:scene3d>
            <a:camera prst="orthographicFront"/>
            <a:lightRig rig="threePt" dir="t"/>
          </a:scene3d>
          <a:sp3d>
            <a:bevelT/>
          </a:sp3d>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US" altLang="en-US" sz="1050" b="1" dirty="0" smtClean="0">
                <a:solidFill>
                  <a:schemeClr val="bg1"/>
                </a:solidFill>
              </a:rPr>
              <a:t>Most significant </a:t>
            </a:r>
            <a:r>
              <a:rPr lang="en-US" altLang="en-US" sz="1050" b="1" u="sng" dirty="0" smtClean="0">
                <a:solidFill>
                  <a:schemeClr val="bg1"/>
                </a:solidFill>
              </a:rPr>
              <a:t>decreases</a:t>
            </a:r>
            <a:r>
              <a:rPr lang="en-US" altLang="en-US" sz="1050" b="1" dirty="0" smtClean="0">
                <a:solidFill>
                  <a:schemeClr val="bg1"/>
                </a:solidFill>
              </a:rPr>
              <a:t> (improvements) in </a:t>
            </a:r>
            <a:r>
              <a:rPr lang="en-US" altLang="en-US" sz="1050" b="1" i="1" dirty="0" smtClean="0">
                <a:solidFill>
                  <a:schemeClr val="bg1"/>
                </a:solidFill>
              </a:rPr>
              <a:t>difficult</a:t>
            </a:r>
            <a:r>
              <a:rPr lang="en-US" altLang="en-US" sz="1050" b="1" dirty="0" smtClean="0">
                <a:solidFill>
                  <a:schemeClr val="bg1"/>
                </a:solidFill>
              </a:rPr>
              <a:t> readjustments for spouses of Army and Marine Corps members (both 11 percentage points </a:t>
            </a:r>
            <a:r>
              <a:rPr lang="en-US" altLang="en-US" sz="1050" b="1" u="sng" dirty="0" smtClean="0">
                <a:solidFill>
                  <a:schemeClr val="bg1"/>
                </a:solidFill>
              </a:rPr>
              <a:t>lower</a:t>
            </a:r>
            <a:r>
              <a:rPr lang="en-US" altLang="en-US" sz="1050" b="1" dirty="0" smtClean="0">
                <a:solidFill>
                  <a:schemeClr val="bg1"/>
                </a:solidFill>
              </a:rPr>
              <a:t> in 2015 vs. 2008) and </a:t>
            </a:r>
            <a:r>
              <a:rPr lang="en-US" altLang="en-US" sz="1050" b="1" dirty="0">
                <a:solidFill>
                  <a:schemeClr val="bg1"/>
                </a:solidFill>
              </a:rPr>
              <a:t>E1-E4 members </a:t>
            </a:r>
            <a:r>
              <a:rPr lang="en-US" altLang="en-US" sz="1050" b="1" dirty="0" smtClean="0">
                <a:solidFill>
                  <a:schemeClr val="bg1"/>
                </a:solidFill>
              </a:rPr>
              <a:t>(15 percentage </a:t>
            </a:r>
            <a:r>
              <a:rPr lang="en-US" altLang="en-US" sz="1050" b="1" dirty="0">
                <a:solidFill>
                  <a:schemeClr val="bg1"/>
                </a:solidFill>
              </a:rPr>
              <a:t>points </a:t>
            </a:r>
            <a:r>
              <a:rPr lang="en-US" altLang="en-US" sz="1050" b="1" u="sng" dirty="0">
                <a:solidFill>
                  <a:schemeClr val="bg1"/>
                </a:solidFill>
              </a:rPr>
              <a:t>lower</a:t>
            </a:r>
            <a:r>
              <a:rPr lang="en-US" altLang="en-US" sz="1050" b="1" dirty="0">
                <a:solidFill>
                  <a:schemeClr val="bg1"/>
                </a:solidFill>
              </a:rPr>
              <a:t> in 2015 vs. 2008) </a:t>
            </a:r>
          </a:p>
        </p:txBody>
      </p:sp>
    </p:spTree>
    <p:extLst>
      <p:ext uri="{BB962C8B-B14F-4D97-AF65-F5344CB8AC3E}">
        <p14:creationId xmlns:p14="http://schemas.microsoft.com/office/powerpoint/2010/main" val="2819417303"/>
      </p:ext>
    </p:extLst>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Box"/>
          <p:cNvSpPr txBox="1">
            <a:spLocks noChangeArrowheads="1"/>
          </p:cNvSpPr>
          <p:nvPr/>
        </p:nvSpPr>
        <p:spPr bwMode="auto">
          <a:xfrm>
            <a:off x="0" y="4572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t" anchorCtr="0">
            <a:spAutoFit/>
          </a:bodyPr>
          <a:lstStyle/>
          <a:p>
            <a:pPr algn="ctr"/>
            <a:r>
              <a:rPr lang="en-US" sz="2000" b="1" dirty="0">
                <a:solidFill>
                  <a:srgbClr val="000066"/>
                </a:solidFill>
              </a:rPr>
              <a:t>Member's Reconnection With Child(ren) After Deployment</a:t>
            </a:r>
          </a:p>
          <a:p>
            <a:pPr algn="ctr"/>
            <a:r>
              <a:rPr lang="en-US" sz="1400" b="1" dirty="0">
                <a:solidFill>
                  <a:srgbClr val="000066"/>
                </a:solidFill>
              </a:rPr>
              <a:t>Percent of </a:t>
            </a:r>
            <a:r>
              <a:rPr lang="en-US" sz="1400" b="1" u="sng" dirty="0">
                <a:solidFill>
                  <a:srgbClr val="000066"/>
                </a:solidFill>
              </a:rPr>
              <a:t>Active Duty Spouses</a:t>
            </a:r>
            <a:r>
              <a:rPr lang="en-US" sz="1400" b="1" dirty="0">
                <a:solidFill>
                  <a:srgbClr val="000066"/>
                </a:solidFill>
              </a:rPr>
              <a:t> Who Had Child(ren) During the Member's Most Recent Deployment and Whose Husband/Wife Returned From Deployment</a:t>
            </a:r>
          </a:p>
        </p:txBody>
      </p:sp>
      <p:sp>
        <p:nvSpPr>
          <p:cNvPr id="4" name="Qst_Reference"/>
          <p:cNvSpPr txBox="1">
            <a:spLocks noChangeArrowheads="1"/>
          </p:cNvSpPr>
          <p:nvPr/>
        </p:nvSpPr>
        <p:spPr bwMode="auto">
          <a:xfrm>
            <a:off x="0" y="6413500"/>
            <a:ext cx="317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dirty="0">
                <a:solidFill>
                  <a:srgbClr val="000000"/>
                </a:solidFill>
              </a:rPr>
              <a:t>ADSS 2015 Q115</a:t>
            </a:r>
          </a:p>
        </p:txBody>
      </p:sp>
      <p:sp>
        <p:nvSpPr>
          <p:cNvPr id="5" name="SC_ME"/>
          <p:cNvSpPr txBox="1">
            <a:spLocks noChangeArrowheads="1"/>
          </p:cNvSpPr>
          <p:nvPr/>
        </p:nvSpPr>
        <p:spPr bwMode="auto">
          <a:xfrm>
            <a:off x="4457700" y="3505200"/>
            <a:ext cx="444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900" dirty="0">
                <a:solidFill>
                  <a:srgbClr val="000000"/>
                </a:solidFill>
              </a:rPr>
              <a:t>MEs ±2%</a:t>
            </a:r>
          </a:p>
        </p:txBody>
      </p:sp>
      <p:graphicFrame>
        <p:nvGraphicFramePr>
          <p:cNvPr id="2" name="SChart"/>
          <p:cNvGraphicFramePr/>
          <p:nvPr>
            <p:extLst>
              <p:ext uri="{D42A27DB-BD31-4B8C-83A1-F6EECF244321}">
                <p14:modId xmlns:p14="http://schemas.microsoft.com/office/powerpoint/2010/main" val="6018844"/>
              </p:ext>
            </p:extLst>
          </p:nvPr>
        </p:nvGraphicFramePr>
        <p:xfrm>
          <a:off x="228600" y="1430337"/>
          <a:ext cx="8686800" cy="2286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p:cNvSpPr txBox="1">
            <a:spLocks noChangeArrowheads="1"/>
          </p:cNvSpPr>
          <p:nvPr/>
        </p:nvSpPr>
        <p:spPr bwMode="auto">
          <a:xfrm>
            <a:off x="1981200" y="3862184"/>
            <a:ext cx="5181600" cy="307777"/>
          </a:xfrm>
          <a:prstGeom prst="rect">
            <a:avLst/>
          </a:prstGeom>
          <a:solidFill>
            <a:srgbClr val="006600"/>
          </a:solidFill>
          <a:ln>
            <a:noFill/>
          </a:ln>
          <a:scene3d>
            <a:camera prst="orthographicFront"/>
            <a:lightRig rig="threePt" dir="t"/>
          </a:scene3d>
          <a:sp3d>
            <a:bevelT/>
          </a:sp3d>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US" altLang="en-US" sz="1400" b="1" u="sng" dirty="0">
                <a:solidFill>
                  <a:schemeClr val="bg1"/>
                </a:solidFill>
              </a:rPr>
              <a:t>Higher</a:t>
            </a:r>
            <a:r>
              <a:rPr lang="en-US" altLang="en-US" sz="1400" b="1" dirty="0">
                <a:solidFill>
                  <a:schemeClr val="bg1"/>
                </a:solidFill>
              </a:rPr>
              <a:t> response of </a:t>
            </a:r>
            <a:r>
              <a:rPr lang="en-US" altLang="en-US" sz="1400" b="1" i="1" dirty="0">
                <a:solidFill>
                  <a:schemeClr val="bg1"/>
                </a:solidFill>
              </a:rPr>
              <a:t>Easy</a:t>
            </a:r>
            <a:r>
              <a:rPr lang="en-US" altLang="en-US" sz="1400" b="1" dirty="0">
                <a:solidFill>
                  <a:schemeClr val="bg1"/>
                </a:solidFill>
              </a:rPr>
              <a:t> in </a:t>
            </a:r>
            <a:r>
              <a:rPr lang="en-US" altLang="en-US" sz="1400" b="1" dirty="0" smtClean="0">
                <a:solidFill>
                  <a:schemeClr val="bg1"/>
                </a:solidFill>
              </a:rPr>
              <a:t>2015 – </a:t>
            </a:r>
            <a:r>
              <a:rPr lang="en-US" altLang="en-US" sz="1400" b="1" dirty="0">
                <a:solidFill>
                  <a:schemeClr val="bg1"/>
                </a:solidFill>
              </a:rPr>
              <a:t>Air Force (77%)</a:t>
            </a:r>
          </a:p>
        </p:txBody>
      </p:sp>
      <p:sp>
        <p:nvSpPr>
          <p:cNvPr id="8" name="Date Placeholder 1"/>
          <p:cNvSpPr>
            <a:spLocks noGrp="1"/>
          </p:cNvSpPr>
          <p:nvPr>
            <p:ph type="dt" sz="half" idx="10"/>
          </p:nvPr>
        </p:nvSpPr>
        <p:spPr>
          <a:xfrm>
            <a:off x="3810000" y="6724650"/>
            <a:ext cx="1524000" cy="139700"/>
          </a:xfrm>
        </p:spPr>
        <p:txBody>
          <a:bodyPr/>
          <a:lstStyle/>
          <a:p>
            <a:r>
              <a:rPr lang="en-US" dirty="0"/>
              <a:t>July 2016</a:t>
            </a:r>
          </a:p>
        </p:txBody>
      </p:sp>
      <p:pic>
        <p:nvPicPr>
          <p:cNvPr id="174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4200" y="5106987"/>
            <a:ext cx="2489200" cy="133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1334" y="5107518"/>
            <a:ext cx="2489200" cy="133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489199" y="4765873"/>
            <a:ext cx="1295400" cy="307777"/>
          </a:xfrm>
          <a:prstGeom prst="rect">
            <a:avLst/>
          </a:prstGeom>
          <a:solidFill>
            <a:srgbClr val="FF0000"/>
          </a:solidFill>
          <a:scene3d>
            <a:camera prst="orthographicFront"/>
            <a:lightRig rig="threePt" dir="t"/>
          </a:scene3d>
          <a:sp3d>
            <a:bevelT/>
          </a:sp3d>
        </p:spPr>
        <p:txBody>
          <a:bodyPr wrap="square" rtlCol="0">
            <a:spAutoFit/>
          </a:bodyPr>
          <a:lstStyle/>
          <a:p>
            <a:pPr algn="ctr"/>
            <a:r>
              <a:rPr lang="en-US" sz="1400" b="1" dirty="0">
                <a:solidFill>
                  <a:srgbClr val="FFFFFF"/>
                </a:solidFill>
              </a:rPr>
              <a:t>Difficult</a:t>
            </a:r>
          </a:p>
        </p:txBody>
      </p:sp>
      <p:sp>
        <p:nvSpPr>
          <p:cNvPr id="11" name="TextBox 10"/>
          <p:cNvSpPr txBox="1"/>
          <p:nvPr/>
        </p:nvSpPr>
        <p:spPr>
          <a:xfrm>
            <a:off x="5334000" y="4768850"/>
            <a:ext cx="1295400" cy="307777"/>
          </a:xfrm>
          <a:prstGeom prst="rect">
            <a:avLst/>
          </a:prstGeom>
          <a:solidFill>
            <a:srgbClr val="FF0000"/>
          </a:solidFill>
          <a:scene3d>
            <a:camera prst="orthographicFront"/>
            <a:lightRig rig="threePt" dir="t"/>
          </a:scene3d>
          <a:sp3d>
            <a:bevelT/>
          </a:sp3d>
        </p:spPr>
        <p:txBody>
          <a:bodyPr wrap="square" rtlCol="0">
            <a:spAutoFit/>
          </a:bodyPr>
          <a:lstStyle/>
          <a:p>
            <a:pPr algn="ctr"/>
            <a:r>
              <a:rPr lang="en-US" sz="1400" b="1" dirty="0">
                <a:solidFill>
                  <a:srgbClr val="FFFFFF"/>
                </a:solidFill>
              </a:rPr>
              <a:t>Difficult</a:t>
            </a:r>
          </a:p>
        </p:txBody>
      </p:sp>
      <p:sp>
        <p:nvSpPr>
          <p:cNvPr id="12" name="SC_ME"/>
          <p:cNvSpPr txBox="1">
            <a:spLocks noChangeArrowheads="1"/>
          </p:cNvSpPr>
          <p:nvPr/>
        </p:nvSpPr>
        <p:spPr bwMode="auto">
          <a:xfrm>
            <a:off x="2209800" y="6406042"/>
            <a:ext cx="21336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700" dirty="0">
                <a:solidFill>
                  <a:srgbClr val="000000"/>
                </a:solidFill>
              </a:rPr>
              <a:t>MEs ±1% to ±3%</a:t>
            </a:r>
          </a:p>
          <a:p>
            <a:pPr algn="r" eaLnBrk="1" hangingPunct="1"/>
            <a:endParaRPr lang="en-US" sz="700" dirty="0">
              <a:solidFill>
                <a:srgbClr val="000000"/>
              </a:solidFill>
            </a:endParaRPr>
          </a:p>
        </p:txBody>
      </p:sp>
      <p:sp>
        <p:nvSpPr>
          <p:cNvPr id="13" name="SC_ME"/>
          <p:cNvSpPr txBox="1">
            <a:spLocks noChangeArrowheads="1"/>
          </p:cNvSpPr>
          <p:nvPr/>
        </p:nvSpPr>
        <p:spPr bwMode="auto">
          <a:xfrm>
            <a:off x="5097780" y="6407150"/>
            <a:ext cx="21336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700" dirty="0">
                <a:solidFill>
                  <a:srgbClr val="000000"/>
                </a:solidFill>
              </a:rPr>
              <a:t>MEs ±1% to ±5%</a:t>
            </a:r>
          </a:p>
          <a:p>
            <a:pPr algn="r" eaLnBrk="1" hangingPunct="1"/>
            <a:endParaRPr lang="en-US" sz="700" dirty="0">
              <a:solidFill>
                <a:srgbClr val="000000"/>
              </a:solidFill>
            </a:endParaRPr>
          </a:p>
        </p:txBody>
      </p:sp>
      <p:sp>
        <p:nvSpPr>
          <p:cNvPr id="14" name="TextBox 1"/>
          <p:cNvSpPr txBox="1">
            <a:spLocks noChangeArrowheads="1"/>
          </p:cNvSpPr>
          <p:nvPr/>
        </p:nvSpPr>
        <p:spPr bwMode="auto">
          <a:xfrm>
            <a:off x="1630878" y="4267200"/>
            <a:ext cx="5836722" cy="307777"/>
          </a:xfrm>
          <a:prstGeom prst="rect">
            <a:avLst/>
          </a:prstGeom>
          <a:solidFill>
            <a:srgbClr val="FF0000"/>
          </a:solidFill>
          <a:ln>
            <a:noFill/>
          </a:ln>
          <a:scene3d>
            <a:camera prst="orthographicFront"/>
            <a:lightRig rig="threePt" dir="t"/>
          </a:scene3d>
          <a:sp3d>
            <a:bevelT/>
          </a:sp3d>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r>
              <a:rPr lang="en-US" altLang="en-US" sz="1400" b="1" u="sng" dirty="0">
                <a:solidFill>
                  <a:schemeClr val="bg1"/>
                </a:solidFill>
              </a:rPr>
              <a:t>Higher</a:t>
            </a:r>
            <a:r>
              <a:rPr lang="en-US" altLang="en-US" sz="1400" b="1" dirty="0">
                <a:solidFill>
                  <a:schemeClr val="bg1"/>
                </a:solidFill>
              </a:rPr>
              <a:t> response of </a:t>
            </a:r>
            <a:r>
              <a:rPr lang="en-US" altLang="en-US" sz="1400" b="1" i="1" dirty="0">
                <a:solidFill>
                  <a:schemeClr val="bg1"/>
                </a:solidFill>
              </a:rPr>
              <a:t>Difficult</a:t>
            </a:r>
            <a:r>
              <a:rPr lang="en-US" altLang="en-US" sz="1400" b="1" dirty="0">
                <a:solidFill>
                  <a:schemeClr val="bg1"/>
                </a:solidFill>
              </a:rPr>
              <a:t> in </a:t>
            </a:r>
            <a:r>
              <a:rPr lang="en-US" altLang="en-US" sz="1400" b="1" dirty="0" smtClean="0">
                <a:solidFill>
                  <a:schemeClr val="bg1"/>
                </a:solidFill>
              </a:rPr>
              <a:t>2015 – </a:t>
            </a:r>
            <a:r>
              <a:rPr lang="en-US" altLang="en-US" sz="1400" b="1" dirty="0">
                <a:solidFill>
                  <a:schemeClr val="bg1"/>
                </a:solidFill>
              </a:rPr>
              <a:t>Army (14%); Employed (13</a:t>
            </a:r>
            <a:r>
              <a:rPr lang="en-US" altLang="en-US" sz="1400" b="1" dirty="0" smtClean="0">
                <a:solidFill>
                  <a:schemeClr val="bg1"/>
                </a:solidFill>
              </a:rPr>
              <a:t>%) </a:t>
            </a:r>
            <a:endParaRPr lang="en-US" altLang="en-US" sz="1400" b="1" dirty="0">
              <a:solidFill>
                <a:schemeClr val="bg1"/>
              </a:solidFill>
            </a:endParaRPr>
          </a:p>
        </p:txBody>
      </p:sp>
    </p:spTree>
    <p:extLst>
      <p:ext uri="{BB962C8B-B14F-4D97-AF65-F5344CB8AC3E}">
        <p14:creationId xmlns:p14="http://schemas.microsoft.com/office/powerpoint/2010/main" val="3391865339"/>
      </p:ext>
    </p:extLst>
  </p:cSld>
  <p:clrMapOvr>
    <a:masterClrMapping/>
  </p:clrMapOvr>
  <mc:AlternateContent xmlns:mc="http://schemas.openxmlformats.org/markup-compatibility/2006" xmlns:p14="http://schemas.microsoft.com/office/powerpoint/2010/main">
    <mc:Choice Requires="p14">
      <p:transition spd="slow">
        <p14:reveal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1"/>
          <p:cNvSpPr>
            <a:spLocks noGrp="1"/>
          </p:cNvSpPr>
          <p:nvPr>
            <p:ph type="dt" sz="quarter" idx="10"/>
          </p:nvPr>
        </p:nvSpPr>
        <p:spPr>
          <a:noFill/>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eaLnBrk="1" hangingPunct="1">
              <a:spcBef>
                <a:spcPct val="0"/>
              </a:spcBef>
              <a:buClrTx/>
              <a:buSzTx/>
              <a:buFontTx/>
              <a:buNone/>
            </a:pPr>
            <a:r>
              <a:rPr lang="en-US" altLang="en-US" b="0" dirty="0">
                <a:solidFill>
                  <a:srgbClr val="FFFFFF"/>
                </a:solidFill>
              </a:rPr>
              <a:t>July 2016</a:t>
            </a:r>
          </a:p>
        </p:txBody>
      </p:sp>
      <p:sp>
        <p:nvSpPr>
          <p:cNvPr id="37891" name="TitleBox"/>
          <p:cNvSpPr txBox="1">
            <a:spLocks noChangeArrowheads="1"/>
          </p:cNvSpPr>
          <p:nvPr/>
        </p:nvSpPr>
        <p:spPr bwMode="auto">
          <a:xfrm>
            <a:off x="0" y="457200"/>
            <a:ext cx="914400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ctr" eaLnBrk="1" hangingPunct="1">
              <a:spcBef>
                <a:spcPct val="0"/>
              </a:spcBef>
              <a:buClrTx/>
              <a:buSzTx/>
              <a:buFontTx/>
              <a:buNone/>
            </a:pPr>
            <a:r>
              <a:rPr lang="en-US" altLang="en-US" sz="2000" dirty="0"/>
              <a:t>Degree of Difficulty in Readjusting to Return Home</a:t>
            </a:r>
          </a:p>
          <a:p>
            <a:pPr algn="ctr" eaLnBrk="1" hangingPunct="1">
              <a:spcBef>
                <a:spcPct val="0"/>
              </a:spcBef>
              <a:buClrTx/>
              <a:buSzTx/>
              <a:buFontTx/>
              <a:buNone/>
            </a:pPr>
            <a:r>
              <a:rPr lang="en-US" altLang="en-US" sz="1400" dirty="0"/>
              <a:t>Percent of </a:t>
            </a:r>
            <a:r>
              <a:rPr lang="en-US" altLang="en-US" sz="1400" u="sng" dirty="0"/>
              <a:t>Active Duty Members</a:t>
            </a:r>
            <a:r>
              <a:rPr lang="en-US" altLang="en-US" sz="1400" dirty="0"/>
              <a:t> Deployed in Past 24 Months but Not Currently Deployed</a:t>
            </a:r>
          </a:p>
        </p:txBody>
      </p:sp>
      <p:sp>
        <p:nvSpPr>
          <p:cNvPr id="37892" name="Qst_Reference"/>
          <p:cNvSpPr txBox="1">
            <a:spLocks noChangeArrowheads="1"/>
          </p:cNvSpPr>
          <p:nvPr/>
        </p:nvSpPr>
        <p:spPr bwMode="auto">
          <a:xfrm>
            <a:off x="0" y="6413500"/>
            <a:ext cx="317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eaLnBrk="1" hangingPunct="1">
              <a:spcBef>
                <a:spcPct val="0"/>
              </a:spcBef>
              <a:buClrTx/>
              <a:buSzTx/>
              <a:buFontTx/>
              <a:buNone/>
            </a:pPr>
            <a:r>
              <a:rPr lang="en-US" altLang="en-US" sz="1000" b="0" dirty="0">
                <a:solidFill>
                  <a:schemeClr val="tx1"/>
                </a:solidFill>
              </a:rPr>
              <a:t>SOFS-A 2013 Q166</a:t>
            </a:r>
          </a:p>
        </p:txBody>
      </p:sp>
      <p:sp>
        <p:nvSpPr>
          <p:cNvPr id="37893" name="SC_ME"/>
          <p:cNvSpPr txBox="1">
            <a:spLocks noChangeArrowheads="1"/>
          </p:cNvSpPr>
          <p:nvPr/>
        </p:nvSpPr>
        <p:spPr bwMode="auto">
          <a:xfrm>
            <a:off x="4495800" y="3048000"/>
            <a:ext cx="444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r" eaLnBrk="1" hangingPunct="1">
              <a:spcBef>
                <a:spcPct val="0"/>
              </a:spcBef>
              <a:buClrTx/>
              <a:buSzTx/>
              <a:buFontTx/>
              <a:buNone/>
            </a:pPr>
            <a:r>
              <a:rPr lang="en-US" altLang="en-US" sz="900" b="0" dirty="0">
                <a:solidFill>
                  <a:schemeClr val="tx1"/>
                </a:solidFill>
              </a:rPr>
              <a:t>MEs ±3% to ±4%</a:t>
            </a:r>
          </a:p>
        </p:txBody>
      </p:sp>
      <p:graphicFrame>
        <p:nvGraphicFramePr>
          <p:cNvPr id="37894" name="SChart"/>
          <p:cNvGraphicFramePr>
            <a:graphicFrameLocks/>
          </p:cNvGraphicFramePr>
          <p:nvPr>
            <p:extLst>
              <p:ext uri="{D42A27DB-BD31-4B8C-83A1-F6EECF244321}">
                <p14:modId xmlns:p14="http://schemas.microsoft.com/office/powerpoint/2010/main" val="3454676544"/>
              </p:ext>
            </p:extLst>
          </p:nvPr>
        </p:nvGraphicFramePr>
        <p:xfrm>
          <a:off x="177800" y="1055687"/>
          <a:ext cx="8788400" cy="2239963"/>
        </p:xfrm>
        <a:graphic>
          <a:graphicData uri="http://schemas.openxmlformats.org/presentationml/2006/ole">
            <mc:AlternateContent xmlns:mc="http://schemas.openxmlformats.org/markup-compatibility/2006">
              <mc:Choice xmlns:v="urn:schemas-microsoft-com:vml" Requires="v">
                <p:oleObj spid="_x0000_s38324" r:id="rId4" imgW="8791194" imgH="2664183" progId="Excel.Chart.8">
                  <p:embed/>
                </p:oleObj>
              </mc:Choice>
              <mc:Fallback>
                <p:oleObj r:id="rId4" imgW="8791194" imgH="2664183" progId="Excel.Chart.8">
                  <p:embed/>
                  <p:pic>
                    <p:nvPicPr>
                      <p:cNvPr id="0" name="SChart"/>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1055687"/>
                        <a:ext cx="8788400" cy="2239963"/>
                      </a:xfrm>
                      <a:prstGeom prst="rect">
                        <a:avLst/>
                      </a:prstGeom>
                      <a:noFill/>
                      <a:ln>
                        <a:noFill/>
                      </a:ln>
                      <a:extLst/>
                    </p:spPr>
                  </p:pic>
                </p:oleObj>
              </mc:Fallback>
            </mc:AlternateContent>
          </a:graphicData>
        </a:graphic>
      </p:graphicFrame>
      <p:sp>
        <p:nvSpPr>
          <p:cNvPr id="37895" name="SC_ME"/>
          <p:cNvSpPr txBox="1">
            <a:spLocks noChangeArrowheads="1"/>
          </p:cNvSpPr>
          <p:nvPr/>
        </p:nvSpPr>
        <p:spPr bwMode="auto">
          <a:xfrm>
            <a:off x="3276600" y="4953000"/>
            <a:ext cx="2181225"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r" eaLnBrk="1" hangingPunct="1">
              <a:spcBef>
                <a:spcPct val="0"/>
              </a:spcBef>
              <a:buClrTx/>
              <a:buSzTx/>
              <a:buFontTx/>
              <a:buNone/>
            </a:pPr>
            <a:r>
              <a:rPr lang="en-US" altLang="en-US" sz="700" b="0">
                <a:solidFill>
                  <a:schemeClr val="tx1"/>
                </a:solidFill>
              </a:rPr>
              <a:t>MEs ±2% to ±11%</a:t>
            </a:r>
          </a:p>
        </p:txBody>
      </p:sp>
      <p:pic>
        <p:nvPicPr>
          <p:cNvPr id="37896"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657600"/>
            <a:ext cx="5200650" cy="1314450"/>
          </a:xfrm>
          <a:prstGeom prst="rect">
            <a:avLst/>
          </a:prstGeom>
          <a:noFill/>
          <a:ln w="12700">
            <a:solidFill>
              <a:srgbClr val="C0C0C0"/>
            </a:solidFill>
            <a:miter lim="800000"/>
            <a:headEnd/>
            <a:tailEnd/>
          </a:ln>
          <a:extLst>
            <a:ext uri="{909E8E84-426E-40DD-AFC4-6F175D3DCCD1}">
              <a14:hiddenFill xmlns:a14="http://schemas.microsoft.com/office/drawing/2010/main">
                <a:solidFill>
                  <a:schemeClr val="accent1"/>
                </a:solidFill>
              </a14:hiddenFill>
            </a:ext>
          </a:extLst>
        </p:spPr>
      </p:pic>
      <p:sp>
        <p:nvSpPr>
          <p:cNvPr id="37897" name="SC_ME"/>
          <p:cNvSpPr txBox="1">
            <a:spLocks noChangeArrowheads="1"/>
          </p:cNvSpPr>
          <p:nvPr/>
        </p:nvSpPr>
        <p:spPr bwMode="auto">
          <a:xfrm>
            <a:off x="3810000" y="6400800"/>
            <a:ext cx="16764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r" eaLnBrk="1" hangingPunct="1">
              <a:spcBef>
                <a:spcPct val="0"/>
              </a:spcBef>
              <a:buClrTx/>
              <a:buSzTx/>
              <a:buFontTx/>
              <a:buNone/>
            </a:pPr>
            <a:r>
              <a:rPr lang="en-US" altLang="en-US" sz="700" b="0">
                <a:solidFill>
                  <a:schemeClr val="tx1"/>
                </a:solidFill>
              </a:rPr>
              <a:t>MEs ±2% to ±7%</a:t>
            </a:r>
          </a:p>
        </p:txBody>
      </p:sp>
      <p:pic>
        <p:nvPicPr>
          <p:cNvPr id="37898"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5105400"/>
            <a:ext cx="5200650" cy="1314450"/>
          </a:xfrm>
          <a:prstGeom prst="rect">
            <a:avLst/>
          </a:prstGeom>
          <a:noFill/>
          <a:ln w="12700">
            <a:solidFill>
              <a:srgbClr val="C0C0C0"/>
            </a:solidFill>
            <a:miter lim="800000"/>
            <a:headEnd/>
            <a:tailEnd/>
          </a:ln>
          <a:extLst>
            <a:ext uri="{909E8E84-426E-40DD-AFC4-6F175D3DCCD1}">
              <a14:hiddenFill xmlns:a14="http://schemas.microsoft.com/office/drawing/2010/main">
                <a:solidFill>
                  <a:schemeClr val="accent1"/>
                </a:solidFill>
              </a14:hiddenFill>
            </a:ext>
          </a:extLst>
        </p:spPr>
      </p:pic>
      <p:sp>
        <p:nvSpPr>
          <p:cNvPr id="37899" name="TextBox 10"/>
          <p:cNvSpPr txBox="1">
            <a:spLocks noChangeArrowheads="1"/>
          </p:cNvSpPr>
          <p:nvPr/>
        </p:nvSpPr>
        <p:spPr bwMode="auto">
          <a:xfrm>
            <a:off x="5562600" y="3505200"/>
            <a:ext cx="3429000" cy="830997"/>
          </a:xfrm>
          <a:prstGeom prst="rect">
            <a:avLst/>
          </a:prstGeom>
          <a:solidFill>
            <a:srgbClr val="0000CC"/>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marL="0" indent="0" algn="ctr" eaLnBrk="1" hangingPunct="1">
              <a:spcBef>
                <a:spcPct val="0"/>
              </a:spcBef>
              <a:buClrTx/>
              <a:buSzTx/>
              <a:buNone/>
            </a:pPr>
            <a:r>
              <a:rPr lang="en-US" altLang="en-US" sz="1200" b="0" u="sng" dirty="0">
                <a:solidFill>
                  <a:schemeClr val="bg1"/>
                </a:solidFill>
              </a:rPr>
              <a:t>No</a:t>
            </a:r>
            <a:r>
              <a:rPr lang="en-US" altLang="en-US" sz="1200" b="0" dirty="0">
                <a:solidFill>
                  <a:schemeClr val="bg1"/>
                </a:solidFill>
              </a:rPr>
              <a:t> significant differences in </a:t>
            </a:r>
            <a:r>
              <a:rPr lang="en-US" altLang="en-US" sz="1200" b="0" i="1" dirty="0">
                <a:solidFill>
                  <a:schemeClr val="bg1"/>
                </a:solidFill>
              </a:rPr>
              <a:t>difficult</a:t>
            </a:r>
            <a:r>
              <a:rPr lang="en-US" altLang="en-US" sz="1200" b="0" dirty="0">
                <a:solidFill>
                  <a:schemeClr val="bg1"/>
                </a:solidFill>
              </a:rPr>
              <a:t> readjustment to being back home in 2013 vs. 2006-2012 </a:t>
            </a:r>
            <a:r>
              <a:rPr lang="en-US" altLang="en-US" sz="1200" b="0" i="1" dirty="0">
                <a:solidFill>
                  <a:schemeClr val="bg1"/>
                </a:solidFill>
              </a:rPr>
              <a:t>except</a:t>
            </a:r>
            <a:r>
              <a:rPr lang="en-US" altLang="en-US" sz="1200" b="0" dirty="0">
                <a:solidFill>
                  <a:schemeClr val="bg1"/>
                </a:solidFill>
              </a:rPr>
              <a:t> Army members (9 percentage points </a:t>
            </a:r>
            <a:r>
              <a:rPr lang="en-US" altLang="en-US" sz="1200" b="0" u="sng" dirty="0">
                <a:solidFill>
                  <a:schemeClr val="bg1"/>
                </a:solidFill>
              </a:rPr>
              <a:t>lower</a:t>
            </a:r>
            <a:r>
              <a:rPr lang="en-US" altLang="en-US" sz="1200" b="0" dirty="0">
                <a:solidFill>
                  <a:schemeClr val="bg1"/>
                </a:solidFill>
              </a:rPr>
              <a:t> in 2013 vs. Dec 2007)</a:t>
            </a:r>
          </a:p>
        </p:txBody>
      </p:sp>
      <p:sp>
        <p:nvSpPr>
          <p:cNvPr id="13" name="TextBox 12"/>
          <p:cNvSpPr txBox="1"/>
          <p:nvPr/>
        </p:nvSpPr>
        <p:spPr>
          <a:xfrm>
            <a:off x="2133600" y="3349823"/>
            <a:ext cx="1295400" cy="307777"/>
          </a:xfrm>
          <a:prstGeom prst="rect">
            <a:avLst/>
          </a:prstGeom>
          <a:solidFill>
            <a:srgbClr val="FF0000"/>
          </a:solidFill>
          <a:scene3d>
            <a:camera prst="orthographicFront"/>
            <a:lightRig rig="threePt" dir="t"/>
          </a:scene3d>
          <a:sp3d>
            <a:bevelT/>
          </a:sp3d>
        </p:spPr>
        <p:txBody>
          <a:bodyPr wrap="square" rtlCol="0">
            <a:spAutoFit/>
          </a:bodyPr>
          <a:lstStyle/>
          <a:p>
            <a:pPr algn="ctr"/>
            <a:r>
              <a:rPr lang="en-US" sz="1400" b="1" dirty="0">
                <a:solidFill>
                  <a:schemeClr val="bg1"/>
                </a:solidFill>
              </a:rPr>
              <a:t>Difficult</a:t>
            </a:r>
          </a:p>
        </p:txBody>
      </p:sp>
      <p:sp>
        <p:nvSpPr>
          <p:cNvPr id="14" name="TextBox 10"/>
          <p:cNvSpPr txBox="1">
            <a:spLocks noChangeArrowheads="1"/>
          </p:cNvSpPr>
          <p:nvPr/>
        </p:nvSpPr>
        <p:spPr bwMode="auto">
          <a:xfrm>
            <a:off x="5562600" y="5562600"/>
            <a:ext cx="3429000" cy="461665"/>
          </a:xfrm>
          <a:prstGeom prst="rect">
            <a:avLst/>
          </a:prstGeom>
          <a:solidFill>
            <a:srgbClr val="FF0000"/>
          </a:solidFill>
          <a:ln>
            <a:noFill/>
          </a:ln>
          <a:scene3d>
            <a:camera prst="orthographicFront"/>
            <a:lightRig rig="threePt" dir="t"/>
          </a:scene3d>
          <a:sp3d>
            <a:bevelT/>
          </a:sp3d>
          <a:extLst/>
        </p:spPr>
        <p:txBody>
          <a:bodyPr>
            <a:spAutoFit/>
          </a:bodyPr>
          <a:lstStyle>
            <a:lvl1pPr marL="171450" indent="-171450"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marL="0" indent="0" algn="ctr" eaLnBrk="1" hangingPunct="1">
              <a:spcBef>
                <a:spcPct val="0"/>
              </a:spcBef>
              <a:buClrTx/>
              <a:buSzTx/>
              <a:buNone/>
            </a:pPr>
            <a:r>
              <a:rPr lang="en-US" altLang="en-US" sz="1200" b="0" dirty="0" smtClean="0">
                <a:solidFill>
                  <a:schemeClr val="bg1"/>
                </a:solidFill>
              </a:rPr>
              <a:t>In 2013, 19</a:t>
            </a:r>
            <a:r>
              <a:rPr lang="en-US" altLang="en-US" sz="1200" b="0" dirty="0">
                <a:solidFill>
                  <a:schemeClr val="bg1"/>
                </a:solidFill>
              </a:rPr>
              <a:t>% of Enlisted members reported a </a:t>
            </a:r>
            <a:r>
              <a:rPr lang="en-US" altLang="en-US" sz="1200" b="0" i="1" dirty="0">
                <a:solidFill>
                  <a:schemeClr val="bg1"/>
                </a:solidFill>
              </a:rPr>
              <a:t>difficult</a:t>
            </a:r>
            <a:r>
              <a:rPr lang="en-US" altLang="en-US" sz="1200" b="0" dirty="0">
                <a:solidFill>
                  <a:schemeClr val="bg1"/>
                </a:solidFill>
              </a:rPr>
              <a:t> </a:t>
            </a:r>
            <a:r>
              <a:rPr lang="en-US" altLang="en-US" sz="1200" b="0" dirty="0" smtClean="0">
                <a:solidFill>
                  <a:schemeClr val="bg1"/>
                </a:solidFill>
              </a:rPr>
              <a:t>readjustment</a:t>
            </a:r>
            <a:endParaRPr lang="en-US" altLang="en-US" sz="1200" b="0" dirty="0">
              <a:solidFill>
                <a:schemeClr val="bg1"/>
              </a:solidFill>
            </a:endParaRPr>
          </a:p>
        </p:txBody>
      </p:sp>
      <p:sp>
        <p:nvSpPr>
          <p:cNvPr id="15" name="TextBox 10"/>
          <p:cNvSpPr txBox="1">
            <a:spLocks noChangeArrowheads="1"/>
          </p:cNvSpPr>
          <p:nvPr/>
        </p:nvSpPr>
        <p:spPr bwMode="auto">
          <a:xfrm>
            <a:off x="5562600" y="4495800"/>
            <a:ext cx="3429000" cy="461665"/>
          </a:xfrm>
          <a:prstGeom prst="rect">
            <a:avLst/>
          </a:prstGeom>
          <a:solidFill>
            <a:srgbClr val="006600"/>
          </a:solidFill>
          <a:ln>
            <a:noFill/>
          </a:ln>
          <a:scene3d>
            <a:camera prst="orthographicFront"/>
            <a:lightRig rig="threePt" dir="t"/>
          </a:scene3d>
          <a:sp3d>
            <a:bevelT/>
          </a:sp3d>
          <a:extLst/>
        </p:spPr>
        <p:txBody>
          <a:bodyPr>
            <a:spAutoFit/>
          </a:bodyPr>
          <a:lstStyle>
            <a:lvl1pPr marL="171450" indent="-171450"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marL="0" indent="0" algn="ctr" eaLnBrk="1" hangingPunct="1">
              <a:spcBef>
                <a:spcPct val="0"/>
              </a:spcBef>
              <a:buClrTx/>
              <a:buSzTx/>
              <a:buNone/>
            </a:pPr>
            <a:r>
              <a:rPr lang="en-US" altLang="en-US" sz="1200" b="0" dirty="0">
                <a:solidFill>
                  <a:schemeClr val="bg1"/>
                </a:solidFill>
              </a:rPr>
              <a:t>In 2013, </a:t>
            </a:r>
            <a:r>
              <a:rPr lang="en-US" altLang="en-US" sz="1200" b="0" u="sng" dirty="0">
                <a:solidFill>
                  <a:schemeClr val="bg1"/>
                </a:solidFill>
              </a:rPr>
              <a:t>highest</a:t>
            </a:r>
            <a:r>
              <a:rPr lang="en-US" altLang="en-US" sz="1200" b="0" dirty="0">
                <a:solidFill>
                  <a:schemeClr val="bg1"/>
                </a:solidFill>
              </a:rPr>
              <a:t> </a:t>
            </a:r>
            <a:r>
              <a:rPr lang="en-US" altLang="en-US" sz="1200" b="0" dirty="0" smtClean="0">
                <a:solidFill>
                  <a:schemeClr val="bg1"/>
                </a:solidFill>
              </a:rPr>
              <a:t>percentages </a:t>
            </a:r>
            <a:r>
              <a:rPr lang="en-US" altLang="en-US" sz="1200" b="0" dirty="0">
                <a:solidFill>
                  <a:schemeClr val="bg1"/>
                </a:solidFill>
              </a:rPr>
              <a:t>of Air Force members reported </a:t>
            </a:r>
            <a:r>
              <a:rPr lang="en-US" altLang="en-US" sz="1200" b="0" i="1" dirty="0">
                <a:solidFill>
                  <a:schemeClr val="bg1"/>
                </a:solidFill>
              </a:rPr>
              <a:t>easy</a:t>
            </a:r>
            <a:r>
              <a:rPr lang="en-US" altLang="en-US" sz="1200" b="0" dirty="0">
                <a:solidFill>
                  <a:schemeClr val="bg1"/>
                </a:solidFill>
              </a:rPr>
              <a:t> readjustment (59%), </a:t>
            </a:r>
          </a:p>
        </p:txBody>
      </p:sp>
      <p:sp>
        <p:nvSpPr>
          <p:cNvPr id="16" name="TextBox 10"/>
          <p:cNvSpPr txBox="1">
            <a:spLocks noChangeArrowheads="1"/>
          </p:cNvSpPr>
          <p:nvPr/>
        </p:nvSpPr>
        <p:spPr bwMode="auto">
          <a:xfrm>
            <a:off x="5562600" y="4953000"/>
            <a:ext cx="3429000" cy="461665"/>
          </a:xfrm>
          <a:prstGeom prst="rect">
            <a:avLst/>
          </a:prstGeom>
          <a:solidFill>
            <a:srgbClr val="FF0000"/>
          </a:solidFill>
          <a:ln>
            <a:noFill/>
          </a:ln>
          <a:scene3d>
            <a:camera prst="orthographicFront"/>
            <a:lightRig rig="threePt" dir="t"/>
          </a:scene3d>
          <a:sp3d>
            <a:bevelT/>
          </a:sp3d>
          <a:extLst/>
        </p:spPr>
        <p:txBody>
          <a:bodyPr>
            <a:spAutoFit/>
          </a:bodyPr>
          <a:lstStyle>
            <a:lvl1pPr marL="171450" indent="-171450"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marL="0" indent="0" algn="ctr" eaLnBrk="1" hangingPunct="1">
              <a:spcBef>
                <a:spcPct val="0"/>
              </a:spcBef>
              <a:buClrTx/>
              <a:buSzTx/>
              <a:buNone/>
            </a:pPr>
            <a:r>
              <a:rPr lang="en-US" altLang="en-US" sz="1200" b="0" dirty="0" smtClean="0">
                <a:solidFill>
                  <a:schemeClr val="bg1"/>
                </a:solidFill>
              </a:rPr>
              <a:t> </a:t>
            </a:r>
            <a:r>
              <a:rPr lang="en-US" altLang="en-US" sz="1200" b="0" dirty="0">
                <a:solidFill>
                  <a:schemeClr val="bg1"/>
                </a:solidFill>
              </a:rPr>
              <a:t>while </a:t>
            </a:r>
            <a:r>
              <a:rPr lang="en-US" altLang="en-US" sz="1200" b="0" u="sng" dirty="0">
                <a:solidFill>
                  <a:schemeClr val="bg1"/>
                </a:solidFill>
              </a:rPr>
              <a:t>lowest</a:t>
            </a:r>
            <a:r>
              <a:rPr lang="en-US" altLang="en-US" sz="1200" b="0" dirty="0">
                <a:solidFill>
                  <a:schemeClr val="bg1"/>
                </a:solidFill>
              </a:rPr>
              <a:t> </a:t>
            </a:r>
            <a:r>
              <a:rPr lang="en-US" altLang="en-US" sz="1200" b="0" dirty="0" smtClean="0">
                <a:solidFill>
                  <a:schemeClr val="bg1"/>
                </a:solidFill>
              </a:rPr>
              <a:t>percentages </a:t>
            </a:r>
            <a:r>
              <a:rPr lang="en-US" altLang="en-US" sz="1200" b="0" dirty="0">
                <a:solidFill>
                  <a:schemeClr val="bg1"/>
                </a:solidFill>
              </a:rPr>
              <a:t>of Army members reported </a:t>
            </a:r>
            <a:r>
              <a:rPr lang="en-US" altLang="en-US" sz="1200" b="0" i="1" dirty="0">
                <a:solidFill>
                  <a:schemeClr val="bg1"/>
                </a:solidFill>
              </a:rPr>
              <a:t>easy</a:t>
            </a:r>
            <a:r>
              <a:rPr lang="en-US" altLang="en-US" sz="1200" b="0" dirty="0">
                <a:solidFill>
                  <a:schemeClr val="bg1"/>
                </a:solidFill>
              </a:rPr>
              <a:t> readjustment (43%)</a:t>
            </a:r>
          </a:p>
        </p:txBody>
      </p:sp>
      <p:sp>
        <p:nvSpPr>
          <p:cNvPr id="17" name="TextBox 10"/>
          <p:cNvSpPr txBox="1">
            <a:spLocks noChangeArrowheads="1"/>
          </p:cNvSpPr>
          <p:nvPr/>
        </p:nvSpPr>
        <p:spPr bwMode="auto">
          <a:xfrm>
            <a:off x="5562600" y="6019800"/>
            <a:ext cx="3429000" cy="461665"/>
          </a:xfrm>
          <a:prstGeom prst="rect">
            <a:avLst/>
          </a:prstGeom>
          <a:solidFill>
            <a:srgbClr val="006600"/>
          </a:solidFill>
          <a:ln>
            <a:noFill/>
          </a:ln>
          <a:scene3d>
            <a:camera prst="orthographicFront"/>
            <a:lightRig rig="threePt" dir="t"/>
          </a:scene3d>
          <a:sp3d>
            <a:bevelT/>
          </a:sp3d>
          <a:extLst/>
        </p:spPr>
        <p:txBody>
          <a:bodyPr>
            <a:spAutoFit/>
          </a:bodyPr>
          <a:lstStyle>
            <a:lvl1pPr marL="171450" indent="-171450"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marL="0" indent="0" algn="ctr" eaLnBrk="1" hangingPunct="1">
              <a:spcBef>
                <a:spcPct val="0"/>
              </a:spcBef>
              <a:buClrTx/>
              <a:buSzTx/>
              <a:buNone/>
            </a:pPr>
            <a:r>
              <a:rPr lang="en-US" altLang="en-US" sz="1200" b="0" dirty="0">
                <a:solidFill>
                  <a:schemeClr val="bg1"/>
                </a:solidFill>
              </a:rPr>
              <a:t>c</a:t>
            </a:r>
            <a:r>
              <a:rPr lang="en-US" altLang="en-US" sz="1200" b="0" dirty="0" smtClean="0">
                <a:solidFill>
                  <a:schemeClr val="bg1"/>
                </a:solidFill>
              </a:rPr>
              <a:t>ompared to 13% </a:t>
            </a:r>
            <a:r>
              <a:rPr lang="en-US" altLang="en-US" sz="1200" b="0" dirty="0">
                <a:solidFill>
                  <a:schemeClr val="bg1"/>
                </a:solidFill>
              </a:rPr>
              <a:t>of </a:t>
            </a:r>
            <a:r>
              <a:rPr lang="en-US" altLang="en-US" sz="1200" b="0" dirty="0" smtClean="0">
                <a:solidFill>
                  <a:schemeClr val="bg1"/>
                </a:solidFill>
              </a:rPr>
              <a:t>Officers who reported </a:t>
            </a:r>
            <a:r>
              <a:rPr lang="en-US" altLang="en-US" sz="1200" b="0" dirty="0">
                <a:solidFill>
                  <a:schemeClr val="bg1"/>
                </a:solidFill>
              </a:rPr>
              <a:t>a </a:t>
            </a:r>
            <a:r>
              <a:rPr lang="en-US" altLang="en-US" sz="1200" b="0" i="1" dirty="0">
                <a:solidFill>
                  <a:schemeClr val="bg1"/>
                </a:solidFill>
              </a:rPr>
              <a:t>difficult</a:t>
            </a:r>
            <a:r>
              <a:rPr lang="en-US" altLang="en-US" sz="1200" b="0" dirty="0">
                <a:solidFill>
                  <a:schemeClr val="bg1"/>
                </a:solidFill>
              </a:rPr>
              <a:t> </a:t>
            </a:r>
            <a:r>
              <a:rPr lang="en-US" altLang="en-US" sz="1200" b="0" dirty="0" smtClean="0">
                <a:solidFill>
                  <a:schemeClr val="bg1"/>
                </a:solidFill>
              </a:rPr>
              <a:t>readjustment</a:t>
            </a:r>
            <a:endParaRPr lang="en-US" altLang="en-US" sz="1200" b="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Box"/>
          <p:cNvSpPr txBox="1">
            <a:spLocks noChangeArrowheads="1"/>
          </p:cNvSpPr>
          <p:nvPr/>
        </p:nvSpPr>
        <p:spPr bwMode="auto">
          <a:xfrm>
            <a:off x="0" y="4572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t" anchorCtr="0">
            <a:spAutoFit/>
          </a:bodyPr>
          <a:lstStyle/>
          <a:p>
            <a:pPr algn="ctr"/>
            <a:r>
              <a:rPr lang="en-US" sz="2000" b="1" dirty="0">
                <a:solidFill>
                  <a:srgbClr val="000066"/>
                </a:solidFill>
              </a:rPr>
              <a:t>"How well did this child..."</a:t>
            </a:r>
          </a:p>
          <a:p>
            <a:pPr algn="ctr"/>
            <a:r>
              <a:rPr lang="en-US" sz="1400" b="1" dirty="0">
                <a:solidFill>
                  <a:srgbClr val="000066"/>
                </a:solidFill>
              </a:rPr>
              <a:t>Percent of </a:t>
            </a:r>
            <a:r>
              <a:rPr lang="en-US" sz="1400" b="1" u="sng" dirty="0">
                <a:solidFill>
                  <a:srgbClr val="000066"/>
                </a:solidFill>
              </a:rPr>
              <a:t>Active Duty Spouses</a:t>
            </a:r>
            <a:r>
              <a:rPr lang="en-US" sz="1400" b="1" dirty="0">
                <a:solidFill>
                  <a:srgbClr val="000066"/>
                </a:solidFill>
              </a:rPr>
              <a:t> Who Selected a Child Living at Home During Husband/Wife's </a:t>
            </a:r>
            <a:br>
              <a:rPr lang="en-US" sz="1400" b="1" dirty="0">
                <a:solidFill>
                  <a:srgbClr val="000066"/>
                </a:solidFill>
              </a:rPr>
            </a:br>
            <a:r>
              <a:rPr lang="en-US" sz="1400" b="1" dirty="0">
                <a:solidFill>
                  <a:srgbClr val="000066"/>
                </a:solidFill>
              </a:rPr>
              <a:t>Most Recent Deployment</a:t>
            </a:r>
          </a:p>
        </p:txBody>
      </p:sp>
      <p:sp>
        <p:nvSpPr>
          <p:cNvPr id="4" name="Qst_Reference"/>
          <p:cNvSpPr txBox="1">
            <a:spLocks noChangeArrowheads="1"/>
          </p:cNvSpPr>
          <p:nvPr/>
        </p:nvSpPr>
        <p:spPr bwMode="auto">
          <a:xfrm>
            <a:off x="0" y="6413500"/>
            <a:ext cx="317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dirty="0">
                <a:solidFill>
                  <a:srgbClr val="000000"/>
                </a:solidFill>
              </a:rPr>
              <a:t>ADSS 2015 Q110</a:t>
            </a:r>
          </a:p>
        </p:txBody>
      </p:sp>
      <p:sp>
        <p:nvSpPr>
          <p:cNvPr id="5" name="SC_ME"/>
          <p:cNvSpPr txBox="1">
            <a:spLocks noChangeArrowheads="1"/>
          </p:cNvSpPr>
          <p:nvPr/>
        </p:nvSpPr>
        <p:spPr bwMode="auto">
          <a:xfrm>
            <a:off x="4470400" y="3594100"/>
            <a:ext cx="444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900" dirty="0">
                <a:solidFill>
                  <a:srgbClr val="000000"/>
                </a:solidFill>
              </a:rPr>
              <a:t>MEs±2%</a:t>
            </a:r>
          </a:p>
        </p:txBody>
      </p:sp>
      <p:sp>
        <p:nvSpPr>
          <p:cNvPr id="7" name="Date Placeholder 1"/>
          <p:cNvSpPr>
            <a:spLocks noGrp="1"/>
          </p:cNvSpPr>
          <p:nvPr>
            <p:ph type="dt" sz="half" idx="10"/>
          </p:nvPr>
        </p:nvSpPr>
        <p:spPr>
          <a:xfrm>
            <a:off x="3810000" y="6724650"/>
            <a:ext cx="1524000" cy="139700"/>
          </a:xfrm>
        </p:spPr>
        <p:txBody>
          <a:bodyPr/>
          <a:lstStyle/>
          <a:p>
            <a:r>
              <a:rPr lang="en-US" dirty="0"/>
              <a:t>July 2016</a:t>
            </a:r>
          </a:p>
        </p:txBody>
      </p:sp>
      <p:graphicFrame>
        <p:nvGraphicFramePr>
          <p:cNvPr id="8" name="SChart"/>
          <p:cNvGraphicFramePr/>
          <p:nvPr>
            <p:extLst>
              <p:ext uri="{D42A27DB-BD31-4B8C-83A1-F6EECF244321}">
                <p14:modId xmlns:p14="http://schemas.microsoft.com/office/powerpoint/2010/main" val="3456835464"/>
              </p:ext>
            </p:extLst>
          </p:nvPr>
        </p:nvGraphicFramePr>
        <p:xfrm>
          <a:off x="228600" y="1313078"/>
          <a:ext cx="8686800" cy="2509622"/>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2400" y="4191000"/>
            <a:ext cx="4060825" cy="824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037012" y="3883223"/>
            <a:ext cx="1295400" cy="307777"/>
          </a:xfrm>
          <a:prstGeom prst="rect">
            <a:avLst/>
          </a:prstGeom>
          <a:solidFill>
            <a:srgbClr val="FF0000"/>
          </a:solidFill>
          <a:scene3d>
            <a:camera prst="orthographicFront"/>
            <a:lightRig rig="threePt" dir="t"/>
          </a:scene3d>
          <a:sp3d>
            <a:bevelT/>
          </a:sp3d>
        </p:spPr>
        <p:txBody>
          <a:bodyPr wrap="square" rtlCol="0">
            <a:spAutoFit/>
          </a:bodyPr>
          <a:lstStyle/>
          <a:p>
            <a:pPr algn="ctr"/>
            <a:r>
              <a:rPr lang="en-US" sz="1400" b="1" dirty="0">
                <a:solidFill>
                  <a:srgbClr val="FFFFFF"/>
                </a:solidFill>
              </a:rPr>
              <a:t>Poorly</a:t>
            </a:r>
          </a:p>
        </p:txBody>
      </p:sp>
      <p:sp>
        <p:nvSpPr>
          <p:cNvPr id="12" name="SC_ME"/>
          <p:cNvSpPr txBox="1">
            <a:spLocks noChangeArrowheads="1"/>
          </p:cNvSpPr>
          <p:nvPr/>
        </p:nvSpPr>
        <p:spPr bwMode="auto">
          <a:xfrm>
            <a:off x="2362200" y="5029200"/>
            <a:ext cx="444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700" dirty="0">
                <a:solidFill>
                  <a:srgbClr val="000000"/>
                </a:solidFill>
              </a:rPr>
              <a:t>MEs ±2% to ±8%</a:t>
            </a:r>
          </a:p>
        </p:txBody>
      </p:sp>
      <p:sp>
        <p:nvSpPr>
          <p:cNvPr id="13" name="TextBox 1"/>
          <p:cNvSpPr txBox="1">
            <a:spLocks noChangeArrowheads="1"/>
          </p:cNvSpPr>
          <p:nvPr/>
        </p:nvSpPr>
        <p:spPr bwMode="auto">
          <a:xfrm>
            <a:off x="152400" y="5257800"/>
            <a:ext cx="3810000" cy="1169551"/>
          </a:xfrm>
          <a:prstGeom prst="rect">
            <a:avLst/>
          </a:prstGeom>
          <a:solidFill>
            <a:srgbClr val="006600"/>
          </a:solidFill>
          <a:ln>
            <a:noFill/>
          </a:ln>
          <a:scene3d>
            <a:camera prst="orthographicFront"/>
            <a:lightRig rig="threePt" dir="t"/>
          </a:scene3d>
          <a:sp3d>
            <a:bevelT/>
          </a:sp3d>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US" altLang="en-US" sz="1400" u="sng" dirty="0">
                <a:solidFill>
                  <a:schemeClr val="bg1"/>
                </a:solidFill>
              </a:rPr>
              <a:t>Higher</a:t>
            </a:r>
            <a:r>
              <a:rPr lang="en-US" altLang="en-US" sz="1400" dirty="0">
                <a:solidFill>
                  <a:schemeClr val="bg1"/>
                </a:solidFill>
              </a:rPr>
              <a:t> response of </a:t>
            </a:r>
            <a:r>
              <a:rPr lang="en-US" altLang="en-US" sz="1400" i="1" dirty="0">
                <a:solidFill>
                  <a:schemeClr val="bg1"/>
                </a:solidFill>
              </a:rPr>
              <a:t>Well</a:t>
            </a:r>
            <a:endParaRPr lang="en-US" altLang="en-US" sz="1400" dirty="0">
              <a:solidFill>
                <a:schemeClr val="bg1"/>
              </a:solidFill>
            </a:endParaRPr>
          </a:p>
          <a:p>
            <a:pPr eaLnBrk="1" hangingPunct="1">
              <a:buFont typeface="Arial" panose="020B0604020202020204" pitchFamily="34" charset="0"/>
              <a:buChar char="•"/>
            </a:pPr>
            <a:r>
              <a:rPr lang="en-US" altLang="en-US" sz="1400" i="1" dirty="0">
                <a:solidFill>
                  <a:schemeClr val="bg1"/>
                </a:solidFill>
              </a:rPr>
              <a:t>Coped with your spouse’s deployment </a:t>
            </a:r>
            <a:r>
              <a:rPr lang="en-US" altLang="en-US" sz="1400" dirty="0">
                <a:solidFill>
                  <a:schemeClr val="bg1"/>
                </a:solidFill>
              </a:rPr>
              <a:t>– O4-O6 (65%)</a:t>
            </a:r>
          </a:p>
          <a:p>
            <a:pPr eaLnBrk="1" hangingPunct="1">
              <a:buFont typeface="Arial" panose="020B0604020202020204" pitchFamily="34" charset="0"/>
              <a:buChar char="•"/>
            </a:pPr>
            <a:r>
              <a:rPr lang="en-US" altLang="en-US" sz="1400" i="1" dirty="0">
                <a:solidFill>
                  <a:schemeClr val="bg1"/>
                </a:solidFill>
              </a:rPr>
              <a:t>Stayed connected to your spouse given deployment separations </a:t>
            </a:r>
            <a:r>
              <a:rPr lang="en-US" altLang="en-US" sz="1400" dirty="0">
                <a:solidFill>
                  <a:schemeClr val="bg1"/>
                </a:solidFill>
              </a:rPr>
              <a:t>– Air Force (73%)</a:t>
            </a:r>
            <a:endParaRPr lang="en-US" altLang="en-US" sz="1400" i="1" dirty="0">
              <a:solidFill>
                <a:schemeClr val="bg1"/>
              </a:solidFill>
            </a:endParaRPr>
          </a:p>
        </p:txBody>
      </p:sp>
      <p:sp>
        <p:nvSpPr>
          <p:cNvPr id="14" name="TextBox 1"/>
          <p:cNvSpPr txBox="1">
            <a:spLocks noChangeArrowheads="1"/>
          </p:cNvSpPr>
          <p:nvPr/>
        </p:nvSpPr>
        <p:spPr bwMode="auto">
          <a:xfrm>
            <a:off x="4038600" y="5257800"/>
            <a:ext cx="4953000" cy="1169551"/>
          </a:xfrm>
          <a:prstGeom prst="rect">
            <a:avLst/>
          </a:prstGeom>
          <a:solidFill>
            <a:srgbClr val="FF0000"/>
          </a:solidFill>
          <a:ln>
            <a:noFill/>
          </a:ln>
          <a:scene3d>
            <a:camera prst="orthographicFront"/>
            <a:lightRig rig="threePt" dir="t"/>
          </a:scene3d>
          <a:sp3d>
            <a:bevelT/>
          </a:sp3d>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US" altLang="en-US" sz="1400" u="sng" dirty="0">
                <a:solidFill>
                  <a:schemeClr val="bg1"/>
                </a:solidFill>
              </a:rPr>
              <a:t>Higher </a:t>
            </a:r>
            <a:r>
              <a:rPr lang="en-US" altLang="en-US" sz="1400" dirty="0">
                <a:solidFill>
                  <a:schemeClr val="bg1"/>
                </a:solidFill>
              </a:rPr>
              <a:t>response of </a:t>
            </a:r>
            <a:r>
              <a:rPr lang="en-US" altLang="en-US" sz="1400" i="1" dirty="0">
                <a:solidFill>
                  <a:schemeClr val="bg1"/>
                </a:solidFill>
              </a:rPr>
              <a:t>Poorly </a:t>
            </a:r>
            <a:endParaRPr lang="en-US" altLang="en-US" sz="1400" dirty="0">
              <a:solidFill>
                <a:schemeClr val="bg1"/>
              </a:solidFill>
            </a:endParaRPr>
          </a:p>
          <a:p>
            <a:pPr eaLnBrk="1" hangingPunct="1">
              <a:buFont typeface="Arial" panose="020B0604020202020204" pitchFamily="34" charset="0"/>
              <a:buChar char="•"/>
            </a:pPr>
            <a:r>
              <a:rPr lang="en-US" altLang="en-US" sz="1400" i="1" dirty="0">
                <a:solidFill>
                  <a:schemeClr val="bg1"/>
                </a:solidFill>
              </a:rPr>
              <a:t>Coped with your spouse’s deployment </a:t>
            </a:r>
            <a:r>
              <a:rPr lang="en-US" altLang="en-US" sz="1400" dirty="0">
                <a:solidFill>
                  <a:schemeClr val="bg1"/>
                </a:solidFill>
              </a:rPr>
              <a:t>– No differences for Service, paygrade, or employment status</a:t>
            </a:r>
          </a:p>
          <a:p>
            <a:pPr eaLnBrk="1" hangingPunct="1">
              <a:buFont typeface="Arial" panose="020B0604020202020204" pitchFamily="34" charset="0"/>
              <a:buChar char="•"/>
            </a:pPr>
            <a:r>
              <a:rPr lang="en-US" altLang="en-US" sz="1400" i="1" dirty="0">
                <a:solidFill>
                  <a:schemeClr val="bg1"/>
                </a:solidFill>
              </a:rPr>
              <a:t>Stayed connected to your spouse given deployment separations </a:t>
            </a:r>
            <a:r>
              <a:rPr lang="en-US" altLang="en-US" sz="1400" dirty="0">
                <a:solidFill>
                  <a:schemeClr val="bg1"/>
                </a:solidFill>
              </a:rPr>
              <a:t>– Navy (17%)</a:t>
            </a:r>
            <a:endParaRPr lang="en-US" altLang="en-US" sz="1400" i="1" dirty="0">
              <a:solidFill>
                <a:schemeClr val="bg1"/>
              </a:solidFill>
            </a:endParaRPr>
          </a:p>
        </p:txBody>
      </p:sp>
    </p:spTree>
    <p:extLst>
      <p:ext uri="{BB962C8B-B14F-4D97-AF65-F5344CB8AC3E}">
        <p14:creationId xmlns:p14="http://schemas.microsoft.com/office/powerpoint/2010/main" val="92195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SChart"/>
          <p:cNvGraphicFramePr>
            <a:graphicFrameLocks/>
          </p:cNvGraphicFramePr>
          <p:nvPr/>
        </p:nvGraphicFramePr>
        <p:xfrm>
          <a:off x="355600" y="1543050"/>
          <a:ext cx="8788400" cy="2965450"/>
        </p:xfrm>
        <a:graphic>
          <a:graphicData uri="http://schemas.openxmlformats.org/presentationml/2006/ole">
            <mc:AlternateContent xmlns:mc="http://schemas.openxmlformats.org/markup-compatibility/2006">
              <mc:Choice xmlns:v="urn:schemas-microsoft-com:vml" Requires="v">
                <p:oleObj spid="_x0000_s39812" name="Chart" r:id="rId4" imgW="8791194" imgH="3944454" progId="Excel.Chart.8">
                  <p:embed/>
                </p:oleObj>
              </mc:Choice>
              <mc:Fallback>
                <p:oleObj name="Chart" r:id="rId4" imgW="8791194" imgH="3944454" progId="Excel.Chart.8">
                  <p:embed/>
                  <p:pic>
                    <p:nvPicPr>
                      <p:cNvPr id="0" name="SChart"/>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600" y="1543050"/>
                        <a:ext cx="8788400"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15" name="Date Placeholder 1"/>
          <p:cNvSpPr>
            <a:spLocks noGrp="1"/>
          </p:cNvSpPr>
          <p:nvPr>
            <p:ph type="dt" sz="quarter" idx="10"/>
          </p:nvPr>
        </p:nvSpPr>
        <p:spPr>
          <a:noFill/>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eaLnBrk="1" hangingPunct="1">
              <a:spcBef>
                <a:spcPct val="0"/>
              </a:spcBef>
              <a:buClrTx/>
              <a:buSzTx/>
              <a:buFontTx/>
              <a:buNone/>
            </a:pPr>
            <a:r>
              <a:rPr lang="en-US" altLang="en-US" b="0" dirty="0">
                <a:solidFill>
                  <a:srgbClr val="FFFFFF"/>
                </a:solidFill>
              </a:rPr>
              <a:t>July 2016</a:t>
            </a:r>
          </a:p>
        </p:txBody>
      </p:sp>
      <p:sp>
        <p:nvSpPr>
          <p:cNvPr id="38916" name="TitleBox"/>
          <p:cNvSpPr txBox="1">
            <a:spLocks noChangeArrowheads="1"/>
          </p:cNvSpPr>
          <p:nvPr/>
        </p:nvSpPr>
        <p:spPr bwMode="auto">
          <a:xfrm>
            <a:off x="0" y="703263"/>
            <a:ext cx="91440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ctr" eaLnBrk="1" hangingPunct="1">
              <a:spcBef>
                <a:spcPct val="0"/>
              </a:spcBef>
              <a:buClrTx/>
              <a:buSzTx/>
              <a:buFontTx/>
              <a:buNone/>
            </a:pPr>
            <a:r>
              <a:rPr lang="en-US" altLang="en-US" sz="2000" dirty="0"/>
              <a:t>Children's Emotional/Behavioral Changes in Response to Deployment</a:t>
            </a:r>
          </a:p>
          <a:p>
            <a:pPr algn="ctr" eaLnBrk="1" hangingPunct="1">
              <a:spcBef>
                <a:spcPct val="0"/>
              </a:spcBef>
              <a:buClrTx/>
              <a:buSzTx/>
              <a:buFontTx/>
              <a:buNone/>
            </a:pPr>
            <a:r>
              <a:rPr lang="en-US" altLang="en-US" sz="1400" dirty="0"/>
              <a:t>Percent of </a:t>
            </a:r>
            <a:r>
              <a:rPr lang="en-US" altLang="en-US" sz="1400" u="sng" dirty="0"/>
              <a:t>Active Duty Members</a:t>
            </a:r>
            <a:r>
              <a:rPr lang="en-US" altLang="en-US" sz="1400" dirty="0"/>
              <a:t> Deployed in Past 24 Months but Not Currently Deployed and Who Had at Least One Child During Most Recent Deployment</a:t>
            </a:r>
          </a:p>
        </p:txBody>
      </p:sp>
      <p:sp>
        <p:nvSpPr>
          <p:cNvPr id="38917" name="SC_ME"/>
          <p:cNvSpPr txBox="1">
            <a:spLocks noChangeArrowheads="1"/>
          </p:cNvSpPr>
          <p:nvPr/>
        </p:nvSpPr>
        <p:spPr bwMode="auto">
          <a:xfrm>
            <a:off x="7010400" y="6324600"/>
            <a:ext cx="2057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r" eaLnBrk="1" hangingPunct="1">
              <a:spcBef>
                <a:spcPct val="0"/>
              </a:spcBef>
              <a:buClrTx/>
              <a:buSzTx/>
              <a:buFontTx/>
              <a:buNone/>
            </a:pPr>
            <a:r>
              <a:rPr lang="en-US" altLang="en-US" sz="900" b="0">
                <a:solidFill>
                  <a:srgbClr val="000000"/>
                </a:solidFill>
              </a:rPr>
              <a:t>MEs ±2% to ±6%</a:t>
            </a:r>
          </a:p>
        </p:txBody>
      </p:sp>
      <p:sp>
        <p:nvSpPr>
          <p:cNvPr id="12" name="Rectangle 11"/>
          <p:cNvSpPr/>
          <p:nvPr/>
        </p:nvSpPr>
        <p:spPr>
          <a:xfrm>
            <a:off x="228600" y="3962400"/>
            <a:ext cx="88392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228600" y="1552575"/>
            <a:ext cx="8915400" cy="47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38920" name="Object 2"/>
          <p:cNvGraphicFramePr>
            <a:graphicFrameLocks/>
          </p:cNvGraphicFramePr>
          <p:nvPr/>
        </p:nvGraphicFramePr>
        <p:xfrm>
          <a:off x="0" y="3886200"/>
          <a:ext cx="9144000" cy="2749550"/>
        </p:xfrm>
        <a:graphic>
          <a:graphicData uri="http://schemas.openxmlformats.org/presentationml/2006/ole">
            <mc:AlternateContent xmlns:mc="http://schemas.openxmlformats.org/markup-compatibility/2006">
              <mc:Choice xmlns:v="urn:schemas-microsoft-com:vml" Requires="v">
                <p:oleObj spid="_x0000_s39813" r:id="rId6" imgW="8791194" imgH="3944454" progId="Excel.Chart.8">
                  <p:embed/>
                </p:oleObj>
              </mc:Choice>
              <mc:Fallback>
                <p:oleObj r:id="rId6" imgW="8791194" imgH="3944454" progId="Excel.Chart.8">
                  <p:embed/>
                  <p:pic>
                    <p:nvPicPr>
                      <p:cNvPr id="0" name="Object 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886200"/>
                        <a:ext cx="914400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ectangle 13"/>
          <p:cNvSpPr/>
          <p:nvPr/>
        </p:nvSpPr>
        <p:spPr>
          <a:xfrm rot="16200000">
            <a:off x="6534944" y="4056856"/>
            <a:ext cx="5111750" cy="46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76200" y="3916363"/>
            <a:ext cx="9010650" cy="46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rot="16200000" flipV="1">
            <a:off x="-800100" y="2705100"/>
            <a:ext cx="2408238" cy="46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rot="16200000">
            <a:off x="-1359693" y="5199856"/>
            <a:ext cx="2825750" cy="46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76200" y="6583363"/>
            <a:ext cx="9010650" cy="46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926" name="Qst_Reference"/>
          <p:cNvSpPr txBox="1">
            <a:spLocks noChangeArrowheads="1"/>
          </p:cNvSpPr>
          <p:nvPr/>
        </p:nvSpPr>
        <p:spPr bwMode="auto">
          <a:xfrm>
            <a:off x="0" y="6477000"/>
            <a:ext cx="317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eaLnBrk="1" hangingPunct="1">
              <a:spcBef>
                <a:spcPct val="0"/>
              </a:spcBef>
              <a:buClrTx/>
              <a:buSzTx/>
              <a:buFontTx/>
              <a:buNone/>
            </a:pPr>
            <a:r>
              <a:rPr lang="en-US" altLang="en-US" sz="1000" b="0">
                <a:solidFill>
                  <a:schemeClr val="tx1"/>
                </a:solidFill>
              </a:rPr>
              <a:t>SOFS-A 2013 Q168</a:t>
            </a:r>
          </a:p>
        </p:txBody>
      </p:sp>
      <p:sp>
        <p:nvSpPr>
          <p:cNvPr id="5" name="Oval 4"/>
          <p:cNvSpPr/>
          <p:nvPr/>
        </p:nvSpPr>
        <p:spPr>
          <a:xfrm>
            <a:off x="228600" y="5800725"/>
            <a:ext cx="1498600" cy="219075"/>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7340600" y="5791200"/>
            <a:ext cx="1498600" cy="219075"/>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533400" y="3200400"/>
            <a:ext cx="1193800" cy="30480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8229600" y="3241675"/>
            <a:ext cx="533400" cy="263525"/>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685800" y="3581400"/>
            <a:ext cx="1041400" cy="30480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8305800" y="3622675"/>
            <a:ext cx="533400" cy="263525"/>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457200" y="1676400"/>
            <a:ext cx="1290638" cy="35560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8305800" y="1752600"/>
            <a:ext cx="579438" cy="249238"/>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381000" y="4368800"/>
            <a:ext cx="1346200" cy="35560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8412163" y="4419600"/>
            <a:ext cx="579437" cy="249238"/>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533400" y="2057400"/>
            <a:ext cx="1214438" cy="35560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a:xfrm>
            <a:off x="8382000" y="2133600"/>
            <a:ext cx="579438" cy="249238"/>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381000" y="2438400"/>
            <a:ext cx="35814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p:cNvSpPr/>
          <p:nvPr/>
        </p:nvSpPr>
        <p:spPr>
          <a:xfrm>
            <a:off x="762000" y="2819400"/>
            <a:ext cx="3048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152400" y="5029200"/>
            <a:ext cx="2743200" cy="6508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8942" name="Group 37"/>
          <p:cNvGrpSpPr>
            <a:grpSpLocks/>
          </p:cNvGrpSpPr>
          <p:nvPr/>
        </p:nvGrpSpPr>
        <p:grpSpPr bwMode="auto">
          <a:xfrm>
            <a:off x="4076700" y="2514600"/>
            <a:ext cx="3543300" cy="228600"/>
            <a:chOff x="3276600" y="76200"/>
            <a:chExt cx="3543300" cy="228600"/>
          </a:xfrm>
        </p:grpSpPr>
        <p:sp>
          <p:nvSpPr>
            <p:cNvPr id="7" name="Down Arrow 6"/>
            <p:cNvSpPr/>
            <p:nvPr/>
          </p:nvSpPr>
          <p:spPr>
            <a:xfrm>
              <a:off x="3276600" y="76200"/>
              <a:ext cx="114300" cy="2286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959" name="TextBox 7"/>
            <p:cNvSpPr txBox="1">
              <a:spLocks noChangeArrowheads="1"/>
            </p:cNvSpPr>
            <p:nvPr/>
          </p:nvSpPr>
          <p:spPr bwMode="auto">
            <a:xfrm>
              <a:off x="3390900" y="76200"/>
              <a:ext cx="3429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eaLnBrk="1" hangingPunct="1">
                <a:spcBef>
                  <a:spcPct val="0"/>
                </a:spcBef>
                <a:buClrTx/>
                <a:buSzTx/>
                <a:buFontTx/>
                <a:buNone/>
              </a:pPr>
              <a:r>
                <a:rPr lang="en-US" altLang="en-US" sz="700">
                  <a:solidFill>
                    <a:schemeClr val="tx1"/>
                  </a:solidFill>
                </a:rPr>
                <a:t>10 percentage points vs 2009</a:t>
              </a:r>
            </a:p>
          </p:txBody>
        </p:sp>
      </p:grpSp>
      <p:grpSp>
        <p:nvGrpSpPr>
          <p:cNvPr id="38943" name="Group 18"/>
          <p:cNvGrpSpPr>
            <a:grpSpLocks/>
          </p:cNvGrpSpPr>
          <p:nvPr/>
        </p:nvGrpSpPr>
        <p:grpSpPr bwMode="auto">
          <a:xfrm>
            <a:off x="3886200" y="2894013"/>
            <a:ext cx="3543300" cy="228600"/>
            <a:chOff x="4191000" y="457200"/>
            <a:chExt cx="3543300" cy="228600"/>
          </a:xfrm>
        </p:grpSpPr>
        <p:sp>
          <p:nvSpPr>
            <p:cNvPr id="42" name="Down Arrow 41"/>
            <p:cNvSpPr/>
            <p:nvPr/>
          </p:nvSpPr>
          <p:spPr>
            <a:xfrm>
              <a:off x="4191000" y="457200"/>
              <a:ext cx="114300" cy="2286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38957" name="TextBox 42"/>
            <p:cNvSpPr txBox="1">
              <a:spLocks noChangeArrowheads="1"/>
            </p:cNvSpPr>
            <p:nvPr/>
          </p:nvSpPr>
          <p:spPr bwMode="auto">
            <a:xfrm>
              <a:off x="4305300" y="457200"/>
              <a:ext cx="3429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eaLnBrk="1" hangingPunct="1">
                <a:spcBef>
                  <a:spcPct val="0"/>
                </a:spcBef>
                <a:buClrTx/>
                <a:buSzTx/>
                <a:buFontTx/>
                <a:buNone/>
              </a:pPr>
              <a:r>
                <a:rPr lang="en-US" altLang="en-US" sz="700">
                  <a:solidFill>
                    <a:schemeClr val="tx1"/>
                  </a:solidFill>
                </a:rPr>
                <a:t>9-12 percentage points vs 2006-2007/2009</a:t>
              </a:r>
            </a:p>
          </p:txBody>
        </p:sp>
      </p:grpSp>
      <p:grpSp>
        <p:nvGrpSpPr>
          <p:cNvPr id="38944" name="Group 36"/>
          <p:cNvGrpSpPr>
            <a:grpSpLocks/>
          </p:cNvGrpSpPr>
          <p:nvPr/>
        </p:nvGrpSpPr>
        <p:grpSpPr bwMode="auto">
          <a:xfrm>
            <a:off x="2971800" y="5105400"/>
            <a:ext cx="3543300" cy="228600"/>
            <a:chOff x="4914900" y="381000"/>
            <a:chExt cx="3543300" cy="228600"/>
          </a:xfrm>
        </p:grpSpPr>
        <p:sp>
          <p:nvSpPr>
            <p:cNvPr id="45" name="Down Arrow 44"/>
            <p:cNvSpPr/>
            <p:nvPr/>
          </p:nvSpPr>
          <p:spPr>
            <a:xfrm>
              <a:off x="4914900" y="381000"/>
              <a:ext cx="114300" cy="2286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955" name="TextBox 45"/>
            <p:cNvSpPr txBox="1">
              <a:spLocks noChangeArrowheads="1"/>
            </p:cNvSpPr>
            <p:nvPr/>
          </p:nvSpPr>
          <p:spPr bwMode="auto">
            <a:xfrm>
              <a:off x="5029200" y="381000"/>
              <a:ext cx="3429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eaLnBrk="1" hangingPunct="1">
                <a:spcBef>
                  <a:spcPct val="0"/>
                </a:spcBef>
                <a:buClrTx/>
                <a:buSzTx/>
                <a:buFontTx/>
                <a:buNone/>
              </a:pPr>
              <a:r>
                <a:rPr lang="en-US" altLang="en-US" sz="700">
                  <a:solidFill>
                    <a:schemeClr val="tx1"/>
                  </a:solidFill>
                </a:rPr>
                <a:t>8 percentage points vs 2006-2007/2009</a:t>
              </a:r>
            </a:p>
          </p:txBody>
        </p:sp>
      </p:grpSp>
      <p:grpSp>
        <p:nvGrpSpPr>
          <p:cNvPr id="38945" name="Group 32"/>
          <p:cNvGrpSpPr>
            <a:grpSpLocks/>
          </p:cNvGrpSpPr>
          <p:nvPr/>
        </p:nvGrpSpPr>
        <p:grpSpPr bwMode="auto">
          <a:xfrm>
            <a:off x="2971800" y="5486400"/>
            <a:ext cx="3543300" cy="228600"/>
            <a:chOff x="5067300" y="609600"/>
            <a:chExt cx="3543300" cy="228600"/>
          </a:xfrm>
        </p:grpSpPr>
        <p:sp>
          <p:nvSpPr>
            <p:cNvPr id="47" name="Down Arrow 46"/>
            <p:cNvSpPr/>
            <p:nvPr/>
          </p:nvSpPr>
          <p:spPr>
            <a:xfrm>
              <a:off x="5067300" y="609600"/>
              <a:ext cx="114300" cy="2286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953" name="TextBox 47"/>
            <p:cNvSpPr txBox="1">
              <a:spLocks noChangeArrowheads="1"/>
            </p:cNvSpPr>
            <p:nvPr/>
          </p:nvSpPr>
          <p:spPr bwMode="auto">
            <a:xfrm>
              <a:off x="5181600" y="609600"/>
              <a:ext cx="3429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eaLnBrk="1" hangingPunct="1">
                <a:spcBef>
                  <a:spcPct val="0"/>
                </a:spcBef>
                <a:buClrTx/>
                <a:buSzTx/>
                <a:buFontTx/>
                <a:buNone/>
              </a:pPr>
              <a:r>
                <a:rPr lang="en-US" altLang="en-US" sz="700">
                  <a:solidFill>
                    <a:schemeClr val="tx1"/>
                  </a:solidFill>
                </a:rPr>
                <a:t>6 percentage points vs 2006-2007</a:t>
              </a:r>
            </a:p>
          </p:txBody>
        </p:sp>
      </p:grpSp>
      <p:sp>
        <p:nvSpPr>
          <p:cNvPr id="52" name="Oval 51"/>
          <p:cNvSpPr/>
          <p:nvPr/>
        </p:nvSpPr>
        <p:spPr>
          <a:xfrm>
            <a:off x="152400" y="3987800"/>
            <a:ext cx="1574800" cy="355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Oval 52"/>
          <p:cNvSpPr/>
          <p:nvPr/>
        </p:nvSpPr>
        <p:spPr>
          <a:xfrm>
            <a:off x="1752600" y="4064000"/>
            <a:ext cx="1485900" cy="249238"/>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Oval 53"/>
          <p:cNvSpPr/>
          <p:nvPr/>
        </p:nvSpPr>
        <p:spPr>
          <a:xfrm>
            <a:off x="0" y="4749800"/>
            <a:ext cx="1727200" cy="24923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Oval 54"/>
          <p:cNvSpPr/>
          <p:nvPr/>
        </p:nvSpPr>
        <p:spPr>
          <a:xfrm>
            <a:off x="1790700" y="4749800"/>
            <a:ext cx="1333500" cy="249238"/>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950" name="Qst_Reference"/>
          <p:cNvSpPr txBox="1">
            <a:spLocks noChangeArrowheads="1"/>
          </p:cNvSpPr>
          <p:nvPr/>
        </p:nvSpPr>
        <p:spPr bwMode="auto">
          <a:xfrm>
            <a:off x="0" y="6261100"/>
            <a:ext cx="35052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eaLnBrk="1" hangingPunct="1">
              <a:spcBef>
                <a:spcPct val="0"/>
              </a:spcBef>
              <a:buClrTx/>
              <a:buSzTx/>
              <a:buFontTx/>
              <a:buNone/>
            </a:pPr>
            <a:r>
              <a:rPr lang="en-US" altLang="en-US" sz="700" b="0">
                <a:solidFill>
                  <a:srgbClr val="000000"/>
                </a:solidFill>
              </a:rPr>
              <a:t>Note:  “Other behavior(s)” include night terrors, disobedience towards adults, isolation, less attentive at school, and increased aggression.  </a:t>
            </a:r>
          </a:p>
        </p:txBody>
      </p:sp>
      <p:sp>
        <p:nvSpPr>
          <p:cNvPr id="38951" name="TextBox 47"/>
          <p:cNvSpPr txBox="1">
            <a:spLocks noChangeArrowheads="1"/>
          </p:cNvSpPr>
          <p:nvPr/>
        </p:nvSpPr>
        <p:spPr bwMode="auto">
          <a:xfrm>
            <a:off x="6248400" y="3581400"/>
            <a:ext cx="1993900" cy="830263"/>
          </a:xfrm>
          <a:prstGeom prst="rect">
            <a:avLst/>
          </a:prstGeom>
          <a:solidFill>
            <a:srgbClr val="0000CC"/>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ctr" eaLnBrk="1" hangingPunct="1">
              <a:spcBef>
                <a:spcPct val="0"/>
              </a:spcBef>
              <a:buClrTx/>
              <a:buSzTx/>
              <a:buFontTx/>
              <a:buNone/>
            </a:pPr>
            <a:r>
              <a:rPr lang="en-US" altLang="en-US" sz="1200" b="0" u="sng" dirty="0">
                <a:solidFill>
                  <a:schemeClr val="bg1"/>
                </a:solidFill>
              </a:rPr>
              <a:t>No</a:t>
            </a:r>
            <a:r>
              <a:rPr lang="en-US" altLang="en-US" sz="1200" b="0" dirty="0">
                <a:solidFill>
                  <a:schemeClr val="bg1"/>
                </a:solidFill>
              </a:rPr>
              <a:t> significant differences for 8 of 12 emotional/ behavioral changes in 2013 vs. 2006-2012  </a:t>
            </a:r>
          </a:p>
        </p:txBody>
      </p:sp>
      <p:sp>
        <p:nvSpPr>
          <p:cNvPr id="48" name="TextBox 47"/>
          <p:cNvSpPr txBox="1">
            <a:spLocks noChangeArrowheads="1"/>
          </p:cNvSpPr>
          <p:nvPr/>
        </p:nvSpPr>
        <p:spPr bwMode="auto">
          <a:xfrm>
            <a:off x="6324600" y="2514600"/>
            <a:ext cx="1851025" cy="938719"/>
          </a:xfrm>
          <a:prstGeom prst="rect">
            <a:avLst/>
          </a:prstGeom>
          <a:solidFill>
            <a:srgbClr val="006600"/>
          </a:solidFill>
          <a:ln w="9525">
            <a:solidFill>
              <a:schemeClr val="tx1"/>
            </a:solidFill>
          </a:ln>
          <a:scene3d>
            <a:camera prst="orthographicFront"/>
            <a:lightRig rig="threePt" dir="t"/>
          </a:scene3d>
          <a:sp3d>
            <a:bevelT/>
          </a:sp3d>
          <a:extLst/>
        </p:spPr>
        <p:txBody>
          <a:bodyPr wrap="square">
            <a:spAutoFit/>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ctr" eaLnBrk="1" hangingPunct="1">
              <a:spcBef>
                <a:spcPct val="0"/>
              </a:spcBef>
              <a:buClrTx/>
              <a:buSzTx/>
              <a:buFontTx/>
              <a:buNone/>
            </a:pPr>
            <a:r>
              <a:rPr lang="en-US" altLang="en-US" sz="1100" b="0" dirty="0">
                <a:solidFill>
                  <a:schemeClr val="bg1"/>
                </a:solidFill>
              </a:rPr>
              <a:t>S</a:t>
            </a:r>
            <a:r>
              <a:rPr lang="en-US" altLang="en-US" sz="1100" b="0" dirty="0" smtClean="0">
                <a:solidFill>
                  <a:schemeClr val="bg1"/>
                </a:solidFill>
              </a:rPr>
              <a:t>ignificant </a:t>
            </a:r>
            <a:r>
              <a:rPr lang="en-US" altLang="en-US" sz="1100" b="0" u="sng" dirty="0" smtClean="0">
                <a:solidFill>
                  <a:schemeClr val="bg1"/>
                </a:solidFill>
              </a:rPr>
              <a:t>decreases</a:t>
            </a:r>
            <a:r>
              <a:rPr lang="en-US" altLang="en-US" sz="1100" b="0" dirty="0" smtClean="0">
                <a:solidFill>
                  <a:schemeClr val="bg1"/>
                </a:solidFill>
              </a:rPr>
              <a:t> (improvements) for 4 negative emotional</a:t>
            </a:r>
            <a:r>
              <a:rPr lang="en-US" altLang="en-US" sz="1100" b="0" dirty="0">
                <a:solidFill>
                  <a:schemeClr val="bg1"/>
                </a:solidFill>
              </a:rPr>
              <a:t>/ behavioral changes in 2013 vs. </a:t>
            </a:r>
            <a:r>
              <a:rPr lang="en-US" altLang="en-US" sz="1100" b="0" dirty="0" smtClean="0">
                <a:solidFill>
                  <a:schemeClr val="bg1"/>
                </a:solidFill>
              </a:rPr>
              <a:t>2006-2009  </a:t>
            </a:r>
            <a:endParaRPr lang="en-US" altLang="en-US" sz="1100" b="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1"/>
          <p:cNvSpPr>
            <a:spLocks noGrp="1"/>
          </p:cNvSpPr>
          <p:nvPr>
            <p:ph type="dt" sz="quarter" idx="10"/>
          </p:nvPr>
        </p:nvSpPr>
        <p:spPr>
          <a:noFill/>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eaLnBrk="1" hangingPunct="1">
              <a:spcBef>
                <a:spcPct val="0"/>
              </a:spcBef>
              <a:buClrTx/>
              <a:buSzTx/>
              <a:buFontTx/>
              <a:buNone/>
            </a:pPr>
            <a:r>
              <a:rPr lang="en-US" altLang="en-US" b="0" dirty="0">
                <a:solidFill>
                  <a:srgbClr val="FFFFFF"/>
                </a:solidFill>
              </a:rPr>
              <a:t>July 2016</a:t>
            </a:r>
          </a:p>
        </p:txBody>
      </p:sp>
      <p:sp>
        <p:nvSpPr>
          <p:cNvPr id="39939" name="TitleBox"/>
          <p:cNvSpPr txBox="1">
            <a:spLocks noChangeArrowheads="1"/>
          </p:cNvSpPr>
          <p:nvPr/>
        </p:nvSpPr>
        <p:spPr bwMode="auto">
          <a:xfrm>
            <a:off x="0" y="609600"/>
            <a:ext cx="91440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ctr" eaLnBrk="1" hangingPunct="1">
              <a:spcBef>
                <a:spcPct val="0"/>
              </a:spcBef>
              <a:buClrTx/>
              <a:buSzTx/>
              <a:buFontTx/>
              <a:buNone/>
            </a:pPr>
            <a:r>
              <a:rPr lang="en-US" altLang="en-US" sz="2000" dirty="0"/>
              <a:t>Importance of Factors for Children in Coping With Deployments</a:t>
            </a:r>
          </a:p>
          <a:p>
            <a:pPr algn="ctr" eaLnBrk="1" hangingPunct="1">
              <a:spcBef>
                <a:spcPct val="0"/>
              </a:spcBef>
              <a:buClrTx/>
              <a:buSzTx/>
              <a:buFontTx/>
              <a:buNone/>
            </a:pPr>
            <a:r>
              <a:rPr lang="en-US" altLang="en-US" sz="1400" dirty="0"/>
              <a:t>Percent of </a:t>
            </a:r>
            <a:r>
              <a:rPr lang="en-US" altLang="en-US" sz="1400" u="sng" dirty="0"/>
              <a:t>Active Duty Members</a:t>
            </a:r>
            <a:r>
              <a:rPr lang="en-US" altLang="en-US" sz="1400" dirty="0"/>
              <a:t> Deployed Since 9-11-01 With Children Age 22 or Under and Who Had at Least One Child During Most Recent Deployment</a:t>
            </a:r>
          </a:p>
        </p:txBody>
      </p:sp>
      <p:sp>
        <p:nvSpPr>
          <p:cNvPr id="39940" name="Qst_Reference"/>
          <p:cNvSpPr txBox="1">
            <a:spLocks noChangeArrowheads="1"/>
          </p:cNvSpPr>
          <p:nvPr/>
        </p:nvSpPr>
        <p:spPr bwMode="auto">
          <a:xfrm>
            <a:off x="0" y="6489700"/>
            <a:ext cx="317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eaLnBrk="1" hangingPunct="1">
              <a:spcBef>
                <a:spcPct val="0"/>
              </a:spcBef>
              <a:buClrTx/>
              <a:buSzTx/>
              <a:buFontTx/>
              <a:buNone/>
            </a:pPr>
            <a:r>
              <a:rPr lang="en-US" altLang="en-US" sz="1000" b="0" dirty="0">
                <a:solidFill>
                  <a:schemeClr val="tx1"/>
                </a:solidFill>
              </a:rPr>
              <a:t>SOFS-A 2013 Q169</a:t>
            </a:r>
          </a:p>
        </p:txBody>
      </p:sp>
      <p:sp>
        <p:nvSpPr>
          <p:cNvPr id="39941" name="SC_ME"/>
          <p:cNvSpPr txBox="1">
            <a:spLocks noChangeArrowheads="1"/>
          </p:cNvSpPr>
          <p:nvPr/>
        </p:nvSpPr>
        <p:spPr bwMode="auto">
          <a:xfrm>
            <a:off x="4495800" y="4495800"/>
            <a:ext cx="444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r" eaLnBrk="1" hangingPunct="1">
              <a:spcBef>
                <a:spcPct val="0"/>
              </a:spcBef>
              <a:buClrTx/>
              <a:buSzTx/>
              <a:buFontTx/>
              <a:buNone/>
            </a:pPr>
            <a:r>
              <a:rPr lang="en-US" altLang="en-US" sz="900" b="0">
                <a:solidFill>
                  <a:schemeClr val="tx1"/>
                </a:solidFill>
              </a:rPr>
              <a:t>MEs ±3% to ±6%</a:t>
            </a:r>
          </a:p>
        </p:txBody>
      </p:sp>
      <p:graphicFrame>
        <p:nvGraphicFramePr>
          <p:cNvPr id="39942" name="SChart"/>
          <p:cNvGraphicFramePr>
            <a:graphicFrameLocks/>
          </p:cNvGraphicFramePr>
          <p:nvPr>
            <p:extLst>
              <p:ext uri="{D42A27DB-BD31-4B8C-83A1-F6EECF244321}">
                <p14:modId xmlns:p14="http://schemas.microsoft.com/office/powerpoint/2010/main" val="3533396109"/>
              </p:ext>
            </p:extLst>
          </p:nvPr>
        </p:nvGraphicFramePr>
        <p:xfrm>
          <a:off x="177800" y="1447800"/>
          <a:ext cx="8788400" cy="3289300"/>
        </p:xfrm>
        <a:graphic>
          <a:graphicData uri="http://schemas.openxmlformats.org/presentationml/2006/ole">
            <mc:AlternateContent xmlns:mc="http://schemas.openxmlformats.org/markup-compatibility/2006">
              <mc:Choice xmlns:v="urn:schemas-microsoft-com:vml" Requires="v">
                <p:oleObj spid="_x0000_s40372" name="Chart" r:id="rId4" imgW="8791194" imgH="3944454" progId="Excel.Chart.8">
                  <p:embed/>
                </p:oleObj>
              </mc:Choice>
              <mc:Fallback>
                <p:oleObj name="Chart" r:id="rId4" imgW="8791194" imgH="3944454" progId="Excel.Chart.8">
                  <p:embed/>
                  <p:pic>
                    <p:nvPicPr>
                      <p:cNvPr id="0" name="SChart"/>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1447800"/>
                        <a:ext cx="878840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3" name="Qst_Reference"/>
          <p:cNvSpPr txBox="1">
            <a:spLocks noChangeArrowheads="1"/>
          </p:cNvSpPr>
          <p:nvPr/>
        </p:nvSpPr>
        <p:spPr bwMode="auto">
          <a:xfrm>
            <a:off x="152400" y="4540250"/>
            <a:ext cx="2667000" cy="412750"/>
          </a:xfrm>
          <a:prstGeom prst="rect">
            <a:avLst/>
          </a:prstGeom>
          <a:solidFill>
            <a:schemeClr val="bg1"/>
          </a:solidFill>
          <a:ln>
            <a:noFill/>
          </a:ln>
          <a:effectLst/>
          <a:extLst/>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eaLnBrk="1" hangingPunct="1">
              <a:spcBef>
                <a:spcPct val="0"/>
              </a:spcBef>
              <a:buClrTx/>
              <a:buSzTx/>
              <a:buFontTx/>
              <a:buNone/>
            </a:pPr>
            <a:r>
              <a:rPr lang="en-US" altLang="en-US" sz="700" b="0" dirty="0">
                <a:solidFill>
                  <a:schemeClr val="tx1"/>
                </a:solidFill>
              </a:rPr>
              <a:t>Note:  “Other” responses include support from church, involvement in extracurricular activities, spending time with other family members, providing children with member’s definite return date, having defined family roles, and member taking mid-tour leave.</a:t>
            </a:r>
          </a:p>
        </p:txBody>
      </p:sp>
      <p:sp>
        <p:nvSpPr>
          <p:cNvPr id="39944" name="SC_ME"/>
          <p:cNvSpPr txBox="1">
            <a:spLocks noChangeArrowheads="1"/>
          </p:cNvSpPr>
          <p:nvPr/>
        </p:nvSpPr>
        <p:spPr bwMode="auto">
          <a:xfrm>
            <a:off x="5029200" y="6489700"/>
            <a:ext cx="1447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r" eaLnBrk="1" hangingPunct="1">
              <a:spcBef>
                <a:spcPct val="0"/>
              </a:spcBef>
              <a:buClrTx/>
              <a:buSzTx/>
              <a:buFontTx/>
              <a:buNone/>
            </a:pPr>
            <a:r>
              <a:rPr lang="en-US" altLang="en-US" sz="700" b="0">
                <a:solidFill>
                  <a:schemeClr val="tx1"/>
                </a:solidFill>
              </a:rPr>
              <a:t>MEs ±2% to ±6%</a:t>
            </a:r>
          </a:p>
        </p:txBody>
      </p:sp>
      <p:pic>
        <p:nvPicPr>
          <p:cNvPr id="3994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5199063"/>
            <a:ext cx="6361113" cy="1277937"/>
          </a:xfrm>
          <a:prstGeom prst="rect">
            <a:avLst/>
          </a:prstGeom>
          <a:noFill/>
          <a:ln w="12700">
            <a:solidFill>
              <a:srgbClr val="C0C0C0"/>
            </a:solidFill>
            <a:miter lim="800000"/>
            <a:headEnd/>
            <a:tailEnd/>
          </a:ln>
          <a:extLst>
            <a:ext uri="{909E8E84-426E-40DD-AFC4-6F175D3DCCD1}">
              <a14:hiddenFill xmlns:a14="http://schemas.microsoft.com/office/drawing/2010/main">
                <a:solidFill>
                  <a:schemeClr val="accent1"/>
                </a:solidFill>
              </a14:hiddenFill>
            </a:ext>
          </a:extLst>
        </p:spPr>
      </p:pic>
      <p:sp>
        <p:nvSpPr>
          <p:cNvPr id="39947" name="TextBox 2"/>
          <p:cNvSpPr txBox="1">
            <a:spLocks noChangeArrowheads="1"/>
          </p:cNvSpPr>
          <p:nvPr/>
        </p:nvSpPr>
        <p:spPr bwMode="auto">
          <a:xfrm>
            <a:off x="6565901" y="4800600"/>
            <a:ext cx="2501899" cy="600164"/>
          </a:xfrm>
          <a:prstGeom prst="rect">
            <a:avLst/>
          </a:prstGeom>
          <a:solidFill>
            <a:srgbClr val="0000CC"/>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marL="0" indent="0" algn="ctr" eaLnBrk="1" hangingPunct="1">
              <a:spcBef>
                <a:spcPct val="0"/>
              </a:spcBef>
              <a:buClrTx/>
              <a:buSzTx/>
              <a:buNone/>
            </a:pPr>
            <a:r>
              <a:rPr lang="en-US" altLang="en-US" sz="1100" b="0" u="sng" dirty="0">
                <a:solidFill>
                  <a:schemeClr val="bg1"/>
                </a:solidFill>
              </a:rPr>
              <a:t>No</a:t>
            </a:r>
            <a:r>
              <a:rPr lang="en-US" altLang="en-US" sz="1100" b="0" dirty="0">
                <a:solidFill>
                  <a:schemeClr val="bg1"/>
                </a:solidFill>
              </a:rPr>
              <a:t> significant differences in importance of factors in 2013 vs. 2006-2012</a:t>
            </a:r>
          </a:p>
        </p:txBody>
      </p:sp>
      <p:sp>
        <p:nvSpPr>
          <p:cNvPr id="12" name="TextBox 2"/>
          <p:cNvSpPr txBox="1">
            <a:spLocks noChangeArrowheads="1"/>
          </p:cNvSpPr>
          <p:nvPr/>
        </p:nvSpPr>
        <p:spPr bwMode="auto">
          <a:xfrm>
            <a:off x="6553200" y="5486400"/>
            <a:ext cx="2514600" cy="1107996"/>
          </a:xfrm>
          <a:prstGeom prst="rect">
            <a:avLst/>
          </a:prstGeom>
          <a:solidFill>
            <a:srgbClr val="0000CC"/>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marL="0" indent="0" algn="ctr" eaLnBrk="1" hangingPunct="1">
              <a:spcBef>
                <a:spcPct val="0"/>
              </a:spcBef>
              <a:buClrTx/>
              <a:buSzTx/>
              <a:buNone/>
            </a:pPr>
            <a:r>
              <a:rPr lang="en-US" altLang="en-US" sz="1100" b="0" dirty="0">
                <a:solidFill>
                  <a:schemeClr val="bg1"/>
                </a:solidFill>
              </a:rPr>
              <a:t>Army enlisted members in 2013 reported </a:t>
            </a:r>
            <a:r>
              <a:rPr lang="en-US" altLang="en-US" sz="1100" b="0" u="sng" dirty="0">
                <a:solidFill>
                  <a:schemeClr val="bg1"/>
                </a:solidFill>
              </a:rPr>
              <a:t>higher</a:t>
            </a:r>
            <a:r>
              <a:rPr lang="en-US" altLang="en-US" sz="1100" b="0" dirty="0">
                <a:solidFill>
                  <a:schemeClr val="bg1"/>
                </a:solidFill>
              </a:rPr>
              <a:t> percentages of importance for </a:t>
            </a:r>
            <a:r>
              <a:rPr lang="en-US" altLang="en-US" sz="1100" b="0" i="1" dirty="0">
                <a:solidFill>
                  <a:schemeClr val="bg1"/>
                </a:solidFill>
              </a:rPr>
              <a:t>caregiver/ teacher reaction to deployment</a:t>
            </a:r>
            <a:r>
              <a:rPr lang="en-US" altLang="en-US" sz="1100" b="0" dirty="0">
                <a:solidFill>
                  <a:schemeClr val="bg1"/>
                </a:solidFill>
              </a:rPr>
              <a:t> (78%) and </a:t>
            </a:r>
            <a:r>
              <a:rPr lang="en-US" altLang="en-US" sz="1100" b="0" i="1" dirty="0">
                <a:solidFill>
                  <a:schemeClr val="bg1"/>
                </a:solidFill>
              </a:rPr>
              <a:t>limited exposure to media coverage of war</a:t>
            </a:r>
            <a:r>
              <a:rPr lang="en-US" altLang="en-US" sz="1100" b="0" dirty="0">
                <a:solidFill>
                  <a:schemeClr val="bg1"/>
                </a:solidFill>
              </a:rPr>
              <a:t> (55%)</a:t>
            </a:r>
          </a:p>
        </p:txBody>
      </p:sp>
      <p:sp>
        <p:nvSpPr>
          <p:cNvPr id="13" name="TextBox 12"/>
          <p:cNvSpPr txBox="1"/>
          <p:nvPr/>
        </p:nvSpPr>
        <p:spPr>
          <a:xfrm>
            <a:off x="2895600" y="4876800"/>
            <a:ext cx="1143000" cy="276999"/>
          </a:xfrm>
          <a:prstGeom prst="rect">
            <a:avLst/>
          </a:prstGeom>
          <a:solidFill>
            <a:srgbClr val="0000CC"/>
          </a:solidFill>
          <a:scene3d>
            <a:camera prst="orthographicFront"/>
            <a:lightRig rig="threePt" dir="t"/>
          </a:scene3d>
          <a:sp3d>
            <a:bevelT/>
          </a:sp3d>
        </p:spPr>
        <p:txBody>
          <a:bodyPr wrap="square" rtlCol="0">
            <a:spAutoFit/>
          </a:bodyPr>
          <a:lstStyle/>
          <a:p>
            <a:pPr algn="ctr"/>
            <a:r>
              <a:rPr lang="en-US" sz="1200" b="1" dirty="0">
                <a:solidFill>
                  <a:schemeClr val="bg1"/>
                </a:solidFill>
              </a:rPr>
              <a:t>Important</a:t>
            </a:r>
          </a:p>
        </p:txBody>
      </p:sp>
    </p:spTree>
  </p:cSld>
  <p:clrMapOvr>
    <a:masterClrMapping/>
  </p:clrMapOvr>
  <p:transition spd="slow">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1"/>
          <p:cNvSpPr>
            <a:spLocks noGrp="1"/>
          </p:cNvSpPr>
          <p:nvPr>
            <p:ph type="dt" sz="quarter" idx="10"/>
          </p:nvPr>
        </p:nvSpPr>
        <p:spPr>
          <a:noFill/>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eaLnBrk="1" hangingPunct="1">
              <a:spcBef>
                <a:spcPct val="0"/>
              </a:spcBef>
              <a:buClrTx/>
              <a:buSzTx/>
              <a:buFontTx/>
              <a:buNone/>
            </a:pPr>
            <a:r>
              <a:rPr lang="en-US" altLang="en-US" b="0" dirty="0">
                <a:solidFill>
                  <a:srgbClr val="FFFFFF"/>
                </a:solidFill>
              </a:rPr>
              <a:t>July 2016</a:t>
            </a:r>
          </a:p>
        </p:txBody>
      </p:sp>
      <p:sp>
        <p:nvSpPr>
          <p:cNvPr id="6147" name="Text Box 4"/>
          <p:cNvSpPr txBox="1">
            <a:spLocks noChangeArrowheads="1"/>
          </p:cNvSpPr>
          <p:nvPr/>
        </p:nvSpPr>
        <p:spPr bwMode="auto">
          <a:xfrm>
            <a:off x="0" y="704850"/>
            <a:ext cx="91440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ctr" eaLnBrk="1" hangingPunct="1">
              <a:spcBef>
                <a:spcPct val="0"/>
              </a:spcBef>
              <a:buClrTx/>
              <a:buSzTx/>
              <a:buFontTx/>
              <a:buNone/>
            </a:pPr>
            <a:r>
              <a:rPr lang="en-US" altLang="en-US" sz="2600"/>
              <a:t>BRIEFING OVERVIEW</a:t>
            </a:r>
          </a:p>
        </p:txBody>
      </p:sp>
      <p:graphicFrame>
        <p:nvGraphicFramePr>
          <p:cNvPr id="6148" name="Object 1"/>
          <p:cNvGraphicFramePr>
            <a:graphicFrameLocks noChangeAspect="1"/>
          </p:cNvGraphicFramePr>
          <p:nvPr>
            <p:extLst>
              <p:ext uri="{D42A27DB-BD31-4B8C-83A1-F6EECF244321}">
                <p14:modId xmlns:p14="http://schemas.microsoft.com/office/powerpoint/2010/main" val="1431030658"/>
              </p:ext>
            </p:extLst>
          </p:nvPr>
        </p:nvGraphicFramePr>
        <p:xfrm>
          <a:off x="1541463" y="1628775"/>
          <a:ext cx="6459537" cy="2686050"/>
        </p:xfrm>
        <a:graphic>
          <a:graphicData uri="http://schemas.openxmlformats.org/presentationml/2006/ole">
            <mc:AlternateContent xmlns:mc="http://schemas.openxmlformats.org/markup-compatibility/2006">
              <mc:Choice xmlns:v="urn:schemas-microsoft-com:vml" Requires="v">
                <p:oleObj spid="_x0000_s70727" name="Document" r:id="rId5" imgW="9401600" imgH="3893162" progId="Word.Document.8">
                  <p:embed/>
                </p:oleObj>
              </mc:Choice>
              <mc:Fallback>
                <p:oleObj name="Document" r:id="rId5" imgW="9401600" imgH="3893162" progId="Word.Document.8">
                  <p:embed/>
                  <p:pic>
                    <p:nvPicPr>
                      <p:cNvPr id="0" name=""/>
                      <p:cNvPicPr>
                        <a:picLocks noChangeAspect="1" noChangeArrowheads="1"/>
                      </p:cNvPicPr>
                      <p:nvPr/>
                    </p:nvPicPr>
                    <p:blipFill>
                      <a:blip r:embed="rId6"/>
                      <a:srcRect/>
                      <a:stretch>
                        <a:fillRect/>
                      </a:stretch>
                    </p:blipFill>
                    <p:spPr bwMode="auto">
                      <a:xfrm>
                        <a:off x="1541463" y="1628775"/>
                        <a:ext cx="6459537"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2877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4"/>
          <p:cNvSpPr txBox="1">
            <a:spLocks noChangeArrowheads="1"/>
          </p:cNvSpPr>
          <p:nvPr/>
        </p:nvSpPr>
        <p:spPr bwMode="auto">
          <a:xfrm>
            <a:off x="0" y="498475"/>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a:spcBef>
                <a:spcPct val="20000"/>
              </a:spcBef>
              <a:buClr>
                <a:srgbClr val="FF0000"/>
              </a:buClr>
              <a:buSzPct val="120000"/>
              <a:buChar char="•"/>
              <a:defRPr b="1">
                <a:solidFill>
                  <a:srgbClr val="000066"/>
                </a:solidFill>
                <a:latin typeface="Arial" panose="020B0604020202020204" pitchFamily="34" charset="0"/>
              </a:defRPr>
            </a:lvl1pPr>
            <a:lvl2pPr marL="742950" indent="-285750">
              <a:spcBef>
                <a:spcPct val="20000"/>
              </a:spcBef>
              <a:buClr>
                <a:srgbClr val="FF0000"/>
              </a:buClr>
              <a:buSzPct val="120000"/>
              <a:buFont typeface="Arial" panose="020B0604020202020204" pitchFamily="34" charset="0"/>
              <a:buChar char="–"/>
              <a:defRPr sz="1400">
                <a:solidFill>
                  <a:schemeClr val="tx1"/>
                </a:solidFill>
                <a:latin typeface="Arial" panose="020B0604020202020204" pitchFamily="34" charset="0"/>
              </a:defRPr>
            </a:lvl2pPr>
            <a:lvl3pPr marL="1143000" indent="-228600">
              <a:spcBef>
                <a:spcPct val="20000"/>
              </a:spcBef>
              <a:buClr>
                <a:srgbClr val="FF0000"/>
              </a:buClr>
              <a:buSzPct val="120000"/>
              <a:buFont typeface="Arial" panose="020B0604020202020204" pitchFamily="34" charset="0"/>
              <a:buChar char="–"/>
              <a:defRPr sz="1200">
                <a:solidFill>
                  <a:schemeClr val="tx1"/>
                </a:solidFill>
                <a:latin typeface="Arial" panose="020B0604020202020204" pitchFamily="34" charset="0"/>
              </a:defRPr>
            </a:lvl3pPr>
            <a:lvl4pPr marL="1600200" indent="-228600">
              <a:spcBef>
                <a:spcPct val="20000"/>
              </a:spcBef>
              <a:buClr>
                <a:srgbClr val="FF0000"/>
              </a:buClr>
              <a:buSzPct val="120000"/>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20000"/>
              </a:spcBef>
              <a:buClr>
                <a:srgbClr val="FF0000"/>
              </a:buClr>
              <a:buSzPct val="120000"/>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20000"/>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20000"/>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20000"/>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20000"/>
              <a:buFont typeface="Arial" panose="020B0604020202020204" pitchFamily="34" charset="0"/>
              <a:buChar char="–"/>
              <a:defRPr sz="1200">
                <a:solidFill>
                  <a:schemeClr val="tx1"/>
                </a:solidFill>
                <a:latin typeface="Arial" panose="020B0604020202020204" pitchFamily="34" charset="0"/>
              </a:defRPr>
            </a:lvl9pPr>
          </a:lstStyle>
          <a:p>
            <a:pPr algn="ctr" eaLnBrk="1" hangingPunct="1">
              <a:spcBef>
                <a:spcPct val="0"/>
              </a:spcBef>
              <a:buClrTx/>
              <a:buSzTx/>
              <a:buFontTx/>
              <a:buNone/>
            </a:pPr>
            <a:r>
              <a:rPr lang="en-US" sz="2400" dirty="0"/>
              <a:t>Summary of Results</a:t>
            </a:r>
            <a:endParaRPr lang="en-US" altLang="en-US" sz="2400" dirty="0"/>
          </a:p>
        </p:txBody>
      </p:sp>
      <p:sp>
        <p:nvSpPr>
          <p:cNvPr id="7173" name="Date Placeholder 1"/>
          <p:cNvSpPr>
            <a:spLocks noGrp="1"/>
          </p:cNvSpPr>
          <p:nvPr>
            <p:ph type="dt" sz="half"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FFFFFF"/>
                </a:solidFill>
              </a:rPr>
              <a:t>July 2016</a:t>
            </a:r>
          </a:p>
        </p:txBody>
      </p:sp>
      <p:sp>
        <p:nvSpPr>
          <p:cNvPr id="6" name="Content Placeholder 5"/>
          <p:cNvSpPr txBox="1">
            <a:spLocks/>
          </p:cNvSpPr>
          <p:nvPr/>
        </p:nvSpPr>
        <p:spPr bwMode="auto">
          <a:xfrm>
            <a:off x="0" y="990600"/>
            <a:ext cx="9144000" cy="51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45720" rIns="137160" bIns="45720" numCol="1" anchor="t" anchorCtr="0" compatLnSpc="1">
            <a:prstTxWarp prst="textNoShape">
              <a:avLst/>
            </a:prstTxWarp>
          </a:bodyPr>
          <a:lstStyle>
            <a:lvl1pPr marL="177800" indent="-177800" algn="l" rtl="0" eaLnBrk="0" fontAlgn="base" hangingPunct="0">
              <a:spcBef>
                <a:spcPct val="20000"/>
              </a:spcBef>
              <a:spcAft>
                <a:spcPct val="0"/>
              </a:spcAft>
              <a:buClr>
                <a:srgbClr val="FF0000"/>
              </a:buClr>
              <a:buSzPct val="120000"/>
              <a:buChar char="•"/>
              <a:defRPr lang="en-US" b="1" dirty="0">
                <a:solidFill>
                  <a:srgbClr val="000066"/>
                </a:solidFill>
                <a:latin typeface="+mn-lt"/>
                <a:ea typeface="+mn-ea"/>
                <a:cs typeface="+mn-cs"/>
              </a:defRPr>
            </a:lvl1pPr>
            <a:lvl2pPr marL="457200" indent="-165100" algn="l" rtl="0" eaLnBrk="0" fontAlgn="base" hangingPunct="0">
              <a:spcBef>
                <a:spcPct val="20000"/>
              </a:spcBef>
              <a:spcAft>
                <a:spcPct val="0"/>
              </a:spcAft>
              <a:buClr>
                <a:srgbClr val="FF0000"/>
              </a:buClr>
              <a:buSzPct val="120000"/>
              <a:buFont typeface="Arial" charset="0"/>
              <a:buChar char="–"/>
              <a:defRPr lang="en-US" sz="1400" dirty="0">
                <a:solidFill>
                  <a:schemeClr val="tx1"/>
                </a:solidFill>
                <a:latin typeface="+mn-lt"/>
              </a:defRPr>
            </a:lvl2pPr>
            <a:lvl3pPr marL="749300" indent="-177800" algn="l" rtl="0" eaLnBrk="0" fontAlgn="base" hangingPunct="0">
              <a:spcBef>
                <a:spcPct val="20000"/>
              </a:spcBef>
              <a:spcAft>
                <a:spcPct val="0"/>
              </a:spcAft>
              <a:buClr>
                <a:srgbClr val="FF0000"/>
              </a:buClr>
              <a:buSzPct val="120000"/>
              <a:buFont typeface="Arial" charset="0"/>
              <a:buChar char="–"/>
              <a:defRPr lang="en-US" sz="1200" dirty="0">
                <a:solidFill>
                  <a:schemeClr val="tx1"/>
                </a:solidFill>
                <a:latin typeface="+mn-lt"/>
              </a:defRPr>
            </a:lvl3pPr>
            <a:lvl4pPr marL="1028700" indent="-165100" algn="l" rtl="0" eaLnBrk="0" fontAlgn="base" hangingPunct="0">
              <a:spcBef>
                <a:spcPct val="20000"/>
              </a:spcBef>
              <a:spcAft>
                <a:spcPct val="0"/>
              </a:spcAft>
              <a:buClr>
                <a:srgbClr val="FF0000"/>
              </a:buClr>
              <a:buSzPct val="120000"/>
              <a:buFont typeface="Arial" charset="0"/>
              <a:buChar char="–"/>
              <a:defRPr lang="en-US" sz="1200" dirty="0">
                <a:solidFill>
                  <a:schemeClr val="tx1"/>
                </a:solidFill>
                <a:latin typeface="+mn-lt"/>
              </a:defRPr>
            </a:lvl4pPr>
            <a:lvl5pPr marL="1320800" indent="-177800" algn="l" rtl="0" eaLnBrk="0" fontAlgn="base" hangingPunct="0">
              <a:spcBef>
                <a:spcPct val="20000"/>
              </a:spcBef>
              <a:spcAft>
                <a:spcPct val="0"/>
              </a:spcAft>
              <a:buClr>
                <a:srgbClr val="FF0000"/>
              </a:buClr>
              <a:buSzPct val="120000"/>
              <a:buFont typeface="Arial" charset="0"/>
              <a:buChar char="–"/>
              <a:defRPr lang="en-US" sz="1200" dirty="0">
                <a:solidFill>
                  <a:schemeClr val="tx1"/>
                </a:solidFill>
                <a:latin typeface="+mn-lt"/>
              </a:defRPr>
            </a:lvl5pPr>
            <a:lvl6pPr marL="1778000" indent="-177800" algn="l" rtl="0" fontAlgn="base">
              <a:spcBef>
                <a:spcPct val="20000"/>
              </a:spcBef>
              <a:spcAft>
                <a:spcPct val="0"/>
              </a:spcAft>
              <a:buClr>
                <a:srgbClr val="FF0000"/>
              </a:buClr>
              <a:buSzPct val="120000"/>
              <a:buFont typeface="Arial" charset="0"/>
              <a:buChar char="–"/>
              <a:defRPr sz="1200">
                <a:solidFill>
                  <a:schemeClr val="tx1"/>
                </a:solidFill>
                <a:latin typeface="+mn-lt"/>
              </a:defRPr>
            </a:lvl6pPr>
            <a:lvl7pPr marL="2235200" indent="-177800" algn="l" rtl="0" fontAlgn="base">
              <a:spcBef>
                <a:spcPct val="20000"/>
              </a:spcBef>
              <a:spcAft>
                <a:spcPct val="0"/>
              </a:spcAft>
              <a:buClr>
                <a:srgbClr val="FF0000"/>
              </a:buClr>
              <a:buSzPct val="120000"/>
              <a:buFont typeface="Arial" charset="0"/>
              <a:buChar char="–"/>
              <a:defRPr sz="1200">
                <a:solidFill>
                  <a:schemeClr val="tx1"/>
                </a:solidFill>
                <a:latin typeface="+mn-lt"/>
              </a:defRPr>
            </a:lvl7pPr>
            <a:lvl8pPr marL="2692400" indent="-177800" algn="l" rtl="0" fontAlgn="base">
              <a:spcBef>
                <a:spcPct val="20000"/>
              </a:spcBef>
              <a:spcAft>
                <a:spcPct val="0"/>
              </a:spcAft>
              <a:buClr>
                <a:srgbClr val="FF0000"/>
              </a:buClr>
              <a:buSzPct val="120000"/>
              <a:buFont typeface="Arial" charset="0"/>
              <a:buChar char="–"/>
              <a:defRPr sz="1200">
                <a:solidFill>
                  <a:schemeClr val="tx1"/>
                </a:solidFill>
                <a:latin typeface="+mn-lt"/>
              </a:defRPr>
            </a:lvl8pPr>
            <a:lvl9pPr marL="3149600" indent="-177800" algn="l" rtl="0" fontAlgn="base">
              <a:spcBef>
                <a:spcPct val="20000"/>
              </a:spcBef>
              <a:spcAft>
                <a:spcPct val="0"/>
              </a:spcAft>
              <a:buClr>
                <a:srgbClr val="FF0000"/>
              </a:buClr>
              <a:buSzPct val="120000"/>
              <a:buFont typeface="Arial" charset="0"/>
              <a:buChar char="–"/>
              <a:defRPr sz="1200">
                <a:solidFill>
                  <a:schemeClr val="tx1"/>
                </a:solidFill>
                <a:latin typeface="+mn-lt"/>
              </a:defRPr>
            </a:lvl9pPr>
          </a:lstStyle>
          <a:p>
            <a:pPr>
              <a:spcBef>
                <a:spcPts val="300"/>
              </a:spcBef>
              <a:spcAft>
                <a:spcPts val="600"/>
              </a:spcAft>
            </a:pPr>
            <a:r>
              <a:rPr lang="en-US" altLang="en-US" sz="1600" kern="0" dirty="0" smtClean="0"/>
              <a:t>Spouse unemployment rate </a:t>
            </a:r>
            <a:r>
              <a:rPr lang="en-US" sz="1600" u="sng" dirty="0" smtClean="0"/>
              <a:t>lower*</a:t>
            </a:r>
            <a:r>
              <a:rPr lang="en-US" sz="1600" dirty="0" smtClean="0"/>
              <a:t> in 2015 vs. 2010 (MFLP) but </a:t>
            </a:r>
            <a:r>
              <a:rPr lang="en-US" sz="1600" u="sng" dirty="0" smtClean="0"/>
              <a:t>higher</a:t>
            </a:r>
            <a:r>
              <a:rPr lang="en-US" sz="1600" dirty="0" smtClean="0"/>
              <a:t> vs. 2006/2008</a:t>
            </a:r>
            <a:endParaRPr lang="en-US" sz="1600" dirty="0"/>
          </a:p>
          <a:p>
            <a:pPr>
              <a:spcBef>
                <a:spcPts val="300"/>
              </a:spcBef>
              <a:spcAft>
                <a:spcPts val="600"/>
              </a:spcAft>
            </a:pPr>
            <a:r>
              <a:rPr lang="en-US" altLang="en-US" sz="1600" kern="0" dirty="0"/>
              <a:t>About two-thirds of active duty (AD) spouses (2015) and AD members (2014) satisfied with military way of life overall – spouse satisfaction </a:t>
            </a:r>
            <a:r>
              <a:rPr lang="en-US" altLang="en-US" sz="1600" u="sng" kern="0" dirty="0"/>
              <a:t>higher</a:t>
            </a:r>
            <a:r>
              <a:rPr lang="en-US" altLang="en-US" sz="1600" kern="0" dirty="0"/>
              <a:t> than 2006/2008; member satisfaction generally steady from 2002-2014</a:t>
            </a:r>
          </a:p>
          <a:p>
            <a:pPr>
              <a:spcBef>
                <a:spcPts val="300"/>
              </a:spcBef>
              <a:spcAft>
                <a:spcPts val="600"/>
              </a:spcAft>
            </a:pPr>
            <a:r>
              <a:rPr lang="en-US" altLang="en-US" sz="1600" kern="0" dirty="0"/>
              <a:t>Almost three-quarters of AD spouses and AD members reported “comfortable” financial condition – </a:t>
            </a:r>
            <a:r>
              <a:rPr lang="en-US" altLang="en-US" sz="1600" u="sng" dirty="0"/>
              <a:t>higher</a:t>
            </a:r>
            <a:r>
              <a:rPr lang="en-US" altLang="en-US" sz="1600" dirty="0"/>
              <a:t> than 2006-2012 (AD spouse) and 1999-Feb 2012/2013 (AD member)</a:t>
            </a:r>
          </a:p>
          <a:p>
            <a:pPr>
              <a:spcBef>
                <a:spcPts val="300"/>
              </a:spcBef>
              <a:spcAft>
                <a:spcPts val="600"/>
              </a:spcAft>
            </a:pPr>
            <a:r>
              <a:rPr lang="en-US" altLang="en-US" sz="1600" kern="0" dirty="0"/>
              <a:t>85% of AD spouses satisfied with their </a:t>
            </a:r>
            <a:r>
              <a:rPr lang="en-US" altLang="en-US" sz="1600" kern="0" dirty="0" smtClean="0"/>
              <a:t>marriage in 2015; </a:t>
            </a:r>
            <a:r>
              <a:rPr lang="en-US" altLang="en-US" sz="1600" kern="0" dirty="0"/>
              <a:t>marital instability index </a:t>
            </a:r>
            <a:r>
              <a:rPr lang="en-US" altLang="en-US" sz="1600" u="sng" kern="0" dirty="0"/>
              <a:t>lower</a:t>
            </a:r>
            <a:r>
              <a:rPr lang="en-US" altLang="en-US" sz="1600" kern="0" dirty="0"/>
              <a:t> in 2015 (indicating </a:t>
            </a:r>
            <a:r>
              <a:rPr lang="en-US" altLang="en-US" sz="1600" u="sng" kern="0" dirty="0"/>
              <a:t>more</a:t>
            </a:r>
            <a:r>
              <a:rPr lang="en-US" altLang="en-US" sz="1600" kern="0" dirty="0"/>
              <a:t> stability) than in 2012</a:t>
            </a:r>
          </a:p>
          <a:p>
            <a:pPr>
              <a:spcBef>
                <a:spcPts val="300"/>
              </a:spcBef>
              <a:spcAft>
                <a:spcPts val="600"/>
              </a:spcAft>
            </a:pPr>
            <a:r>
              <a:rPr lang="en-US" altLang="en-US" sz="1600" kern="0" dirty="0"/>
              <a:t>Problems in AD members’ personal relationships occurring </a:t>
            </a:r>
            <a:r>
              <a:rPr lang="en-US" altLang="en-US" sz="1600" u="sng" kern="0" dirty="0"/>
              <a:t>less</a:t>
            </a:r>
            <a:r>
              <a:rPr lang="en-US" altLang="en-US" sz="1600" kern="0" dirty="0"/>
              <a:t> often than </a:t>
            </a:r>
            <a:r>
              <a:rPr lang="en-US" altLang="en-US" sz="1600" dirty="0"/>
              <a:t>12 months ago </a:t>
            </a:r>
            <a:r>
              <a:rPr lang="en-US" altLang="en-US" sz="1600" kern="0" dirty="0"/>
              <a:t>– improvement in frequency in 2013 vs. 2005-2009 and comparable to 2012</a:t>
            </a:r>
          </a:p>
          <a:p>
            <a:r>
              <a:rPr lang="en-US" sz="1600" dirty="0"/>
              <a:t>Problems experienced by AD spouses during their husband’s/wife’s most recent deployment and AD members’ positive and negative changes following return from deployment </a:t>
            </a:r>
            <a:r>
              <a:rPr lang="en-US" sz="1600" u="sng" dirty="0"/>
              <a:t>lower</a:t>
            </a:r>
            <a:r>
              <a:rPr lang="en-US" sz="1600" dirty="0"/>
              <a:t> in 2015 compared to 2006/2008/2012</a:t>
            </a:r>
          </a:p>
          <a:p>
            <a:r>
              <a:rPr lang="en-US" sz="1600" dirty="0"/>
              <a:t>Spouses reporting difficult readjustment to member's return from deployment </a:t>
            </a:r>
            <a:r>
              <a:rPr lang="en-US" sz="1600" u="sng" dirty="0"/>
              <a:t>lower</a:t>
            </a:r>
            <a:r>
              <a:rPr lang="en-US" sz="1600" dirty="0"/>
              <a:t> in 2015 vs. 2006/2008 and comparable to 2012</a:t>
            </a:r>
            <a:endParaRPr lang="en-US" altLang="en-US" sz="1600" kern="0" dirty="0"/>
          </a:p>
        </p:txBody>
      </p:sp>
      <p:sp>
        <p:nvSpPr>
          <p:cNvPr id="7" name="TextBox 1"/>
          <p:cNvSpPr txBox="1">
            <a:spLocks noChangeArrowheads="1"/>
          </p:cNvSpPr>
          <p:nvPr/>
        </p:nvSpPr>
        <p:spPr bwMode="auto">
          <a:xfrm>
            <a:off x="0" y="6510704"/>
            <a:ext cx="9220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eaLnBrk="1" hangingPunct="1">
              <a:spcBef>
                <a:spcPct val="0"/>
              </a:spcBef>
              <a:buClrTx/>
              <a:buSzTx/>
              <a:buFontTx/>
              <a:buNone/>
              <a:defRPr/>
            </a:pPr>
            <a:r>
              <a:rPr lang="en-US" altLang="en-US" sz="800" b="0" dirty="0">
                <a:solidFill>
                  <a:schemeClr val="tx1"/>
                </a:solidFill>
              </a:rPr>
              <a:t>* Only statistically significant findings are reported.  Statistical tests are used to compare current estimates with other subgroups and previous results based on unrounded estimates.</a:t>
            </a:r>
          </a:p>
        </p:txBody>
      </p:sp>
      <p:sp>
        <p:nvSpPr>
          <p:cNvPr id="8" name="TextBox 5"/>
          <p:cNvSpPr txBox="1">
            <a:spLocks noChangeArrowheads="1"/>
          </p:cNvSpPr>
          <p:nvPr/>
        </p:nvSpPr>
        <p:spPr bwMode="auto">
          <a:xfrm>
            <a:off x="228600" y="5446693"/>
            <a:ext cx="8658225" cy="954107"/>
          </a:xfrm>
          <a:prstGeom prst="rect">
            <a:avLst/>
          </a:prstGeom>
          <a:solidFill>
            <a:srgbClr val="006600"/>
          </a:solidFill>
          <a:ln w="9525">
            <a:solidFill>
              <a:srgbClr val="000000"/>
            </a:solidFill>
            <a:miter lim="800000"/>
            <a:headEnd/>
            <a:tailEnd/>
          </a:ln>
          <a:scene3d>
            <a:camera prst="orthographicFront"/>
            <a:lightRig rig="threePt" dir="t"/>
          </a:scene3d>
          <a:sp3d>
            <a:bevelT prst="relaxedInset"/>
          </a:sp3d>
          <a:extLst/>
        </p:spPr>
        <p:txBody>
          <a:bodyPr wrap="square">
            <a:spAutoFit/>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marL="1201738" indent="-1201738" eaLnBrk="1" hangingPunct="1">
              <a:spcBef>
                <a:spcPct val="0"/>
              </a:spcBef>
              <a:buClrTx/>
              <a:buSzTx/>
              <a:buFontTx/>
              <a:buNone/>
            </a:pPr>
            <a:r>
              <a:rPr lang="en-US" altLang="en-US" sz="1400" dirty="0">
                <a:solidFill>
                  <a:schemeClr val="bg1"/>
                </a:solidFill>
              </a:rPr>
              <a:t>Bottom Line:	Overall satisfaction, financial condition, and marital satisfaction generally </a:t>
            </a:r>
            <a:r>
              <a:rPr lang="en-US" altLang="en-US" sz="1400" u="sng" dirty="0">
                <a:solidFill>
                  <a:schemeClr val="bg1"/>
                </a:solidFill>
              </a:rPr>
              <a:t>improved</a:t>
            </a:r>
            <a:r>
              <a:rPr lang="en-US" altLang="en-US" sz="1400" dirty="0">
                <a:solidFill>
                  <a:schemeClr val="bg1"/>
                </a:solidFill>
              </a:rPr>
              <a:t> for AD spouses and AD members compared to previous results.  </a:t>
            </a:r>
            <a:r>
              <a:rPr lang="en-US" altLang="en-US" sz="1400" u="sng" dirty="0">
                <a:solidFill>
                  <a:schemeClr val="bg1"/>
                </a:solidFill>
              </a:rPr>
              <a:t>Lower</a:t>
            </a:r>
            <a:r>
              <a:rPr lang="en-US" altLang="en-US" sz="1400" dirty="0">
                <a:solidFill>
                  <a:schemeClr val="bg1"/>
                </a:solidFill>
              </a:rPr>
              <a:t> percentages of AD spouses and AD members experienced problems during and after deployments than in previous years.</a:t>
            </a:r>
          </a:p>
        </p:txBody>
      </p:sp>
    </p:spTree>
    <p:extLst>
      <p:ext uri="{BB962C8B-B14F-4D97-AF65-F5344CB8AC3E}">
        <p14:creationId xmlns:p14="http://schemas.microsoft.com/office/powerpoint/2010/main" val="1723497935"/>
      </p:ext>
    </p:extLst>
  </p:cSld>
  <p:clrMapOvr>
    <a:masterClrMapping/>
  </p:clrMapOvr>
  <p:transition spd="slow">
    <p:strips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3"/>
          <p:cNvSpPr>
            <a:spLocks noGrp="1"/>
          </p:cNvSpPr>
          <p:nvPr>
            <p:ph type="dt" sz="quarter" idx="10"/>
          </p:nvPr>
        </p:nvSpPr>
        <p:spPr>
          <a:noFill/>
        </p:spPr>
        <p:txBody>
          <a:bodyPr tIns="0" bIns="18288" anchor="b"/>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eaLnBrk="1" hangingPunct="1">
              <a:spcBef>
                <a:spcPct val="0"/>
              </a:spcBef>
              <a:buClrTx/>
              <a:buSzTx/>
              <a:buFontTx/>
              <a:buNone/>
            </a:pPr>
            <a:r>
              <a:rPr lang="en-US" altLang="en-US" sz="800" b="0" dirty="0">
                <a:solidFill>
                  <a:schemeClr val="bg1"/>
                </a:solidFill>
              </a:rPr>
              <a:t>July 2016</a:t>
            </a:r>
          </a:p>
        </p:txBody>
      </p:sp>
      <p:sp>
        <p:nvSpPr>
          <p:cNvPr id="5" name="Rectangle 7"/>
          <p:cNvSpPr txBox="1">
            <a:spLocks noChangeArrowheads="1"/>
          </p:cNvSpPr>
          <p:nvPr/>
        </p:nvSpPr>
        <p:spPr bwMode="auto">
          <a:xfrm>
            <a:off x="-457200" y="381000"/>
            <a:ext cx="969645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rIns="137160"/>
          <a:lstStyle>
            <a:lvl1pPr marL="177800" indent="-177800" algn="l" rtl="0" eaLnBrk="0" fontAlgn="base" hangingPunct="0">
              <a:spcBef>
                <a:spcPct val="20000"/>
              </a:spcBef>
              <a:spcAft>
                <a:spcPct val="0"/>
              </a:spcAft>
              <a:buClr>
                <a:srgbClr val="FF0000"/>
              </a:buClr>
              <a:buSzPct val="120000"/>
              <a:buChar char="•"/>
              <a:defRPr b="1">
                <a:solidFill>
                  <a:srgbClr val="000066"/>
                </a:solidFill>
                <a:latin typeface="+mn-lt"/>
                <a:ea typeface="+mn-ea"/>
                <a:cs typeface="+mn-cs"/>
              </a:defRPr>
            </a:lvl1pPr>
            <a:lvl2pPr marL="457200" indent="-165100" algn="l" rtl="0" eaLnBrk="0" fontAlgn="base" hangingPunct="0">
              <a:spcBef>
                <a:spcPct val="20000"/>
              </a:spcBef>
              <a:spcAft>
                <a:spcPct val="0"/>
              </a:spcAft>
              <a:buClr>
                <a:srgbClr val="FF0000"/>
              </a:buClr>
              <a:buSzPct val="120000"/>
              <a:buFont typeface="Arial" charset="0"/>
              <a:buChar char="–"/>
              <a:defRPr sz="1400">
                <a:solidFill>
                  <a:schemeClr val="tx1"/>
                </a:solidFill>
                <a:latin typeface="+mn-lt"/>
              </a:defRPr>
            </a:lvl2pPr>
            <a:lvl3pPr marL="749300" indent="-177800" algn="l" rtl="0" eaLnBrk="0" fontAlgn="base" hangingPunct="0">
              <a:spcBef>
                <a:spcPct val="20000"/>
              </a:spcBef>
              <a:spcAft>
                <a:spcPct val="0"/>
              </a:spcAft>
              <a:buClr>
                <a:srgbClr val="FF0000"/>
              </a:buClr>
              <a:buSzPct val="120000"/>
              <a:buFont typeface="Arial" charset="0"/>
              <a:buChar char="–"/>
              <a:defRPr sz="1200">
                <a:solidFill>
                  <a:schemeClr val="tx1"/>
                </a:solidFill>
                <a:latin typeface="+mn-lt"/>
              </a:defRPr>
            </a:lvl3pPr>
            <a:lvl4pPr marL="1028700" indent="-165100" algn="l" rtl="0" eaLnBrk="0" fontAlgn="base" hangingPunct="0">
              <a:spcBef>
                <a:spcPct val="20000"/>
              </a:spcBef>
              <a:spcAft>
                <a:spcPct val="0"/>
              </a:spcAft>
              <a:buClr>
                <a:srgbClr val="FF0000"/>
              </a:buClr>
              <a:buSzPct val="120000"/>
              <a:buFont typeface="Arial" charset="0"/>
              <a:buChar char="–"/>
              <a:defRPr sz="1200">
                <a:solidFill>
                  <a:schemeClr val="tx1"/>
                </a:solidFill>
                <a:latin typeface="+mn-lt"/>
              </a:defRPr>
            </a:lvl4pPr>
            <a:lvl5pPr marL="1320800" indent="-177800" algn="l" rtl="0" eaLnBrk="0" fontAlgn="base" hangingPunct="0">
              <a:spcBef>
                <a:spcPct val="20000"/>
              </a:spcBef>
              <a:spcAft>
                <a:spcPct val="0"/>
              </a:spcAft>
              <a:buClr>
                <a:srgbClr val="FF0000"/>
              </a:buClr>
              <a:buSzPct val="120000"/>
              <a:buFont typeface="Arial" charset="0"/>
              <a:buChar char="–"/>
              <a:defRPr sz="1200">
                <a:solidFill>
                  <a:schemeClr val="tx1"/>
                </a:solidFill>
                <a:latin typeface="+mn-lt"/>
              </a:defRPr>
            </a:lvl5pPr>
            <a:lvl6pPr marL="1778000" indent="-177800" algn="l" rtl="0" fontAlgn="base">
              <a:spcBef>
                <a:spcPct val="20000"/>
              </a:spcBef>
              <a:spcAft>
                <a:spcPct val="0"/>
              </a:spcAft>
              <a:buClr>
                <a:srgbClr val="FF0000"/>
              </a:buClr>
              <a:buSzPct val="120000"/>
              <a:buFont typeface="Arial" charset="0"/>
              <a:buChar char="–"/>
              <a:defRPr sz="1200">
                <a:solidFill>
                  <a:schemeClr val="tx1"/>
                </a:solidFill>
                <a:latin typeface="+mn-lt"/>
              </a:defRPr>
            </a:lvl6pPr>
            <a:lvl7pPr marL="2235200" indent="-177800" algn="l" rtl="0" fontAlgn="base">
              <a:spcBef>
                <a:spcPct val="20000"/>
              </a:spcBef>
              <a:spcAft>
                <a:spcPct val="0"/>
              </a:spcAft>
              <a:buClr>
                <a:srgbClr val="FF0000"/>
              </a:buClr>
              <a:buSzPct val="120000"/>
              <a:buFont typeface="Arial" charset="0"/>
              <a:buChar char="–"/>
              <a:defRPr sz="1200">
                <a:solidFill>
                  <a:schemeClr val="tx1"/>
                </a:solidFill>
                <a:latin typeface="+mn-lt"/>
              </a:defRPr>
            </a:lvl7pPr>
            <a:lvl8pPr marL="2692400" indent="-177800" algn="l" rtl="0" fontAlgn="base">
              <a:spcBef>
                <a:spcPct val="20000"/>
              </a:spcBef>
              <a:spcAft>
                <a:spcPct val="0"/>
              </a:spcAft>
              <a:buClr>
                <a:srgbClr val="FF0000"/>
              </a:buClr>
              <a:buSzPct val="120000"/>
              <a:buFont typeface="Arial" charset="0"/>
              <a:buChar char="–"/>
              <a:defRPr sz="1200">
                <a:solidFill>
                  <a:schemeClr val="tx1"/>
                </a:solidFill>
                <a:latin typeface="+mn-lt"/>
              </a:defRPr>
            </a:lvl8pPr>
            <a:lvl9pPr marL="3149600" indent="-177800" algn="l" rtl="0" fontAlgn="base">
              <a:spcBef>
                <a:spcPct val="20000"/>
              </a:spcBef>
              <a:spcAft>
                <a:spcPct val="0"/>
              </a:spcAft>
              <a:buClr>
                <a:srgbClr val="FF0000"/>
              </a:buClr>
              <a:buSzPct val="120000"/>
              <a:buFont typeface="Arial" charset="0"/>
              <a:buChar char="–"/>
              <a:defRPr sz="1200">
                <a:solidFill>
                  <a:schemeClr val="tx1"/>
                </a:solidFill>
                <a:latin typeface="+mn-lt"/>
              </a:defRPr>
            </a:lvl9pPr>
          </a:lstStyle>
          <a:p>
            <a:pPr marL="342900" lvl="1" indent="0" algn="ctr">
              <a:buFont typeface="Symbol" pitchFamily="18" charset="2"/>
              <a:buNone/>
              <a:defRPr/>
            </a:pPr>
            <a:r>
              <a:rPr lang="en-US" sz="2800" dirty="0">
                <a:solidFill>
                  <a:schemeClr val="bg1"/>
                </a:solidFill>
              </a:rPr>
              <a:t>Questions?</a:t>
            </a:r>
            <a:br>
              <a:rPr lang="en-US" sz="2800" dirty="0">
                <a:solidFill>
                  <a:schemeClr val="bg1"/>
                </a:solidFill>
              </a:rPr>
            </a:br>
            <a:endParaRPr lang="en-US" sz="2800" dirty="0">
              <a:solidFill>
                <a:schemeClr val="bg1"/>
              </a:solidFill>
            </a:endParaRPr>
          </a:p>
          <a:p>
            <a:pPr marL="342900" lvl="1" indent="0" algn="ctr">
              <a:buFont typeface="Symbol" pitchFamily="18" charset="2"/>
              <a:buNone/>
              <a:defRPr/>
            </a:pPr>
            <a:r>
              <a:rPr lang="en-US" sz="1650" u="sng" dirty="0">
                <a:solidFill>
                  <a:schemeClr val="bg1"/>
                </a:solidFill>
              </a:rPr>
              <a:t>Contact information</a:t>
            </a:r>
          </a:p>
          <a:p>
            <a:pPr marL="342900" lvl="1" indent="0" algn="ctr">
              <a:buFont typeface="Symbol" pitchFamily="18" charset="2"/>
              <a:buNone/>
              <a:defRPr/>
            </a:pPr>
            <a:endParaRPr lang="en-US" sz="1650" dirty="0">
              <a:solidFill>
                <a:schemeClr val="bg1"/>
              </a:solidFill>
            </a:endParaRPr>
          </a:p>
          <a:p>
            <a:pPr marL="3175" lvl="1" indent="0" algn="ctr">
              <a:buFont typeface="Symbol" pitchFamily="18" charset="2"/>
              <a:buNone/>
              <a:tabLst>
                <a:tab pos="2116138" algn="r"/>
                <a:tab pos="2290763" algn="l"/>
              </a:tabLst>
              <a:defRPr/>
            </a:pPr>
            <a:r>
              <a:rPr lang="en-US" sz="1650" dirty="0">
                <a:solidFill>
                  <a:schemeClr val="bg1"/>
                </a:solidFill>
              </a:rPr>
              <a:t>	</a:t>
            </a:r>
            <a:r>
              <a:rPr lang="en-US" sz="1650" dirty="0" smtClean="0">
                <a:solidFill>
                  <a:schemeClr val="bg1"/>
                </a:solidFill>
              </a:rPr>
              <a:t>Dr. Paul Rosenfeld:  Division </a:t>
            </a:r>
            <a:r>
              <a:rPr lang="en-US" sz="1650" dirty="0">
                <a:solidFill>
                  <a:schemeClr val="bg1"/>
                </a:solidFill>
              </a:rPr>
              <a:t>Director, DMDC-RSSC, paul.rosenfeld.civ@mail.mil</a:t>
            </a:r>
          </a:p>
          <a:p>
            <a:pPr marL="3175" lvl="1" indent="0" algn="ctr">
              <a:buFont typeface="Symbol" pitchFamily="18" charset="2"/>
              <a:buNone/>
              <a:tabLst>
                <a:tab pos="2116138" algn="r"/>
                <a:tab pos="2290763" algn="l"/>
              </a:tabLst>
              <a:defRPr/>
            </a:pPr>
            <a:r>
              <a:rPr lang="en-US" sz="1650" dirty="0">
                <a:solidFill>
                  <a:schemeClr val="bg1"/>
                </a:solidFill>
              </a:rPr>
              <a:t>	</a:t>
            </a:r>
            <a:r>
              <a:rPr lang="en-US" sz="1650" dirty="0" smtClean="0">
                <a:solidFill>
                  <a:schemeClr val="bg1"/>
                </a:solidFill>
              </a:rPr>
              <a:t>Ms. Carol Newell:  Branch </a:t>
            </a:r>
            <a:r>
              <a:rPr lang="en-US" sz="1650" dirty="0">
                <a:solidFill>
                  <a:schemeClr val="bg1"/>
                </a:solidFill>
              </a:rPr>
              <a:t>Chief, DMDC-RSSC, carol.e.newell2.civ@mail.mil</a:t>
            </a:r>
          </a:p>
          <a:p>
            <a:pPr marL="3175" lvl="1" indent="0" algn="ctr">
              <a:buFont typeface="Symbol" pitchFamily="18" charset="2"/>
              <a:buNone/>
              <a:tabLst>
                <a:tab pos="2116138" algn="r"/>
                <a:tab pos="2290763" algn="l"/>
              </a:tabLst>
              <a:defRPr/>
            </a:pPr>
            <a:r>
              <a:rPr lang="en-US" sz="1650" dirty="0">
                <a:solidFill>
                  <a:schemeClr val="bg1"/>
                </a:solidFill>
              </a:rPr>
              <a:t>	</a:t>
            </a:r>
            <a:r>
              <a:rPr lang="en-US" sz="1650" dirty="0" smtClean="0">
                <a:solidFill>
                  <a:schemeClr val="bg1"/>
                </a:solidFill>
              </a:rPr>
              <a:t>Ms. Malikah Dorvil:  Survey </a:t>
            </a:r>
            <a:r>
              <a:rPr lang="en-US" sz="1650" dirty="0">
                <a:solidFill>
                  <a:schemeClr val="bg1"/>
                </a:solidFill>
              </a:rPr>
              <a:t>Analyst, DMDC-RSSC, malikah.j.dorvil.civ@mail.mil</a:t>
            </a:r>
          </a:p>
          <a:p>
            <a:pPr marL="3175" lvl="1" indent="0" algn="ctr">
              <a:buFont typeface="Symbol" pitchFamily="18" charset="2"/>
              <a:buNone/>
              <a:tabLst>
                <a:tab pos="2116138" algn="r"/>
                <a:tab pos="2290763" algn="l"/>
              </a:tabLst>
              <a:defRPr/>
            </a:pPr>
            <a:r>
              <a:rPr lang="en-US" sz="1650" dirty="0">
                <a:solidFill>
                  <a:schemeClr val="bg1"/>
                </a:solidFill>
              </a:rPr>
              <a:t>    </a:t>
            </a:r>
            <a:r>
              <a:rPr lang="en-US" sz="1650" dirty="0" smtClean="0">
                <a:solidFill>
                  <a:schemeClr val="bg1"/>
                </a:solidFill>
              </a:rPr>
              <a:t>Ms. Kimberly Williams:  Survey </a:t>
            </a:r>
            <a:r>
              <a:rPr lang="en-US" sz="1650" dirty="0">
                <a:solidFill>
                  <a:schemeClr val="bg1"/>
                </a:solidFill>
              </a:rPr>
              <a:t>Analyst, DMDC-RSSC, kimberly.g.williams6.civ@mail.mil</a:t>
            </a:r>
          </a:p>
          <a:p>
            <a:pPr marL="3175" lvl="1" indent="0" algn="ctr">
              <a:buFont typeface="Symbol" pitchFamily="18" charset="2"/>
              <a:buNone/>
              <a:tabLst>
                <a:tab pos="2116138" algn="r"/>
                <a:tab pos="2290763" algn="l"/>
              </a:tabLst>
              <a:defRPr/>
            </a:pPr>
            <a:r>
              <a:rPr lang="en-US" sz="1650" dirty="0">
                <a:solidFill>
                  <a:schemeClr val="bg1"/>
                </a:solidFill>
              </a:rPr>
              <a:t>	</a:t>
            </a:r>
            <a:r>
              <a:rPr lang="en-US" sz="1650" dirty="0" smtClean="0">
                <a:solidFill>
                  <a:schemeClr val="bg1"/>
                </a:solidFill>
              </a:rPr>
              <a:t>Dr. Cathy Flynn:  Senior </a:t>
            </a:r>
            <a:r>
              <a:rPr lang="en-US" sz="1650" dirty="0">
                <a:solidFill>
                  <a:schemeClr val="bg1"/>
                </a:solidFill>
              </a:rPr>
              <a:t>Program Analyst, MC&amp;FP, cathy.a.flynn.civ@mail.mil</a:t>
            </a:r>
          </a:p>
          <a:p>
            <a:pPr marL="342900" lvl="1" indent="0" algn="ctr">
              <a:buFont typeface="Arial" charset="0"/>
              <a:buNone/>
              <a:defRPr/>
            </a:pPr>
            <a:r>
              <a:rPr lang="en-US" sz="1600" dirty="0">
                <a:solidFill>
                  <a:schemeClr val="bg1"/>
                </a:solidFill>
              </a:rPr>
              <a:t/>
            </a:r>
            <a:br>
              <a:rPr lang="en-US" sz="1600" dirty="0">
                <a:solidFill>
                  <a:schemeClr val="bg1"/>
                </a:solidFill>
              </a:rPr>
            </a:br>
            <a:endParaRPr lang="en-US" sz="1600" dirty="0">
              <a:solidFill>
                <a:schemeClr val="bg1"/>
              </a:solidFill>
            </a:endParaRPr>
          </a:p>
          <a:p>
            <a:pPr marL="571500" lvl="2" indent="0" algn="ctr" eaLnBrk="1" hangingPunct="1">
              <a:buClrTx/>
              <a:buNone/>
            </a:pPr>
            <a:r>
              <a:rPr lang="en-US" sz="2000" kern="0" dirty="0">
                <a:solidFill>
                  <a:schemeClr val="bg1"/>
                </a:solidFill>
              </a:rPr>
              <a:t>DMDC Website </a:t>
            </a:r>
            <a:r>
              <a:rPr lang="en-US" sz="2000" kern="0" dirty="0" smtClean="0">
                <a:solidFill>
                  <a:schemeClr val="bg1"/>
                </a:solidFill>
              </a:rPr>
              <a:t>(</a:t>
            </a:r>
            <a:r>
              <a:rPr lang="en-US" sz="1800" kern="0" dirty="0" smtClean="0">
                <a:solidFill>
                  <a:schemeClr val="bg1"/>
                </a:solidFill>
              </a:rPr>
              <a:t>https</a:t>
            </a:r>
            <a:r>
              <a:rPr lang="en-US" sz="1800" kern="0" dirty="0">
                <a:solidFill>
                  <a:schemeClr val="bg1"/>
                </a:solidFill>
              </a:rPr>
              <a:t>://</a:t>
            </a:r>
            <a:r>
              <a:rPr lang="en-US" sz="1800" kern="0" dirty="0" smtClean="0">
                <a:solidFill>
                  <a:schemeClr val="bg1"/>
                </a:solidFill>
              </a:rPr>
              <a:t>www.dmdc.osd.mil/appj/dwp/dwp_surveys.jsp)</a:t>
            </a:r>
            <a:endParaRPr lang="en-US" sz="1600" dirty="0">
              <a:solidFill>
                <a:schemeClr val="bg1"/>
              </a:solidFill>
            </a:endParaRPr>
          </a:p>
        </p:txBody>
      </p:sp>
    </p:spTree>
    <p:extLst>
      <p:ext uri="{BB962C8B-B14F-4D97-AF65-F5344CB8AC3E}">
        <p14:creationId xmlns:p14="http://schemas.microsoft.com/office/powerpoint/2010/main" val="4237638832"/>
      </p:ext>
    </p:extLst>
  </p:cSld>
  <p:clrMapOvr>
    <a:masterClrMapping/>
  </p:clrMapOvr>
  <p:transition spd="slow">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8966200" cy="728930"/>
          </a:xfrm>
        </p:spPr>
        <p:txBody>
          <a:bodyPr/>
          <a:lstStyle/>
          <a:p>
            <a:r>
              <a:rPr lang="en-US" altLang="en-US" dirty="0"/>
              <a:t>Data and Methodology</a:t>
            </a:r>
            <a:endParaRPr lang="en-US" dirty="0"/>
          </a:p>
        </p:txBody>
      </p:sp>
      <p:sp>
        <p:nvSpPr>
          <p:cNvPr id="4098" name="Date Placeholder 1"/>
          <p:cNvSpPr>
            <a:spLocks noGrp="1"/>
          </p:cNvSpPr>
          <p:nvPr>
            <p:ph type="dt" sz="half" idx="10"/>
          </p:nvPr>
        </p:nvSpPr>
        <p:spPr>
          <a:noFill/>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eaLnBrk="1" hangingPunct="1">
              <a:spcBef>
                <a:spcPct val="0"/>
              </a:spcBef>
              <a:buClrTx/>
              <a:buSzTx/>
              <a:buFontTx/>
              <a:buNone/>
            </a:pPr>
            <a:r>
              <a:rPr lang="en-US" altLang="en-US" b="0" dirty="0">
                <a:solidFill>
                  <a:srgbClr val="FFFFFF"/>
                </a:solidFill>
              </a:rPr>
              <a:t>July 2016</a:t>
            </a:r>
          </a:p>
        </p:txBody>
      </p:sp>
      <p:sp>
        <p:nvSpPr>
          <p:cNvPr id="6147" name="Content Placeholder 5"/>
          <p:cNvSpPr>
            <a:spLocks noGrp="1"/>
          </p:cNvSpPr>
          <p:nvPr>
            <p:ph idx="4294967295"/>
          </p:nvPr>
        </p:nvSpPr>
        <p:spPr>
          <a:xfrm>
            <a:off x="0" y="3429000"/>
            <a:ext cx="9144000" cy="2819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45720" rIns="137160" bIns="45720" numCol="1" anchor="t" anchorCtr="0" compatLnSpc="1">
            <a:prstTxWarp prst="textNoShape">
              <a:avLst/>
            </a:prstTxWarp>
          </a:bodyPr>
          <a:lstStyle/>
          <a:p>
            <a:pPr>
              <a:spcAft>
                <a:spcPts val="600"/>
              </a:spcAft>
            </a:pPr>
            <a:r>
              <a:rPr lang="en-US" dirty="0"/>
              <a:t>DMDC uses well-established, scientific procedures to randomly select a sample representing the military and spouse populations based on combinations of demographic characteristics</a:t>
            </a:r>
          </a:p>
          <a:p>
            <a:pPr lvl="1">
              <a:spcAft>
                <a:spcPts val="600"/>
              </a:spcAft>
            </a:pPr>
            <a:r>
              <a:rPr lang="en-US" sz="1600" dirty="0"/>
              <a:t>Demographic groups with lower response rates are oversampled </a:t>
            </a:r>
            <a:endParaRPr lang="en-US" sz="2000" dirty="0"/>
          </a:p>
          <a:p>
            <a:pPr>
              <a:spcAft>
                <a:spcPts val="600"/>
              </a:spcAft>
            </a:pPr>
            <a:r>
              <a:rPr lang="en-US" dirty="0"/>
              <a:t>Data are weighted using an industry standard process to produce survey estimates representative of their respective populations; results can be generalized to full military and spouse populations </a:t>
            </a:r>
          </a:p>
          <a:p>
            <a:pPr marL="173736" indent="-171450">
              <a:spcBef>
                <a:spcPts val="432"/>
              </a:spcBef>
              <a:spcAft>
                <a:spcPts val="600"/>
              </a:spcAft>
            </a:pPr>
            <a:endParaRPr lang="en-US" altLang="en-US" dirty="0"/>
          </a:p>
          <a:p>
            <a:pPr lvl="1">
              <a:spcAft>
                <a:spcPts val="600"/>
              </a:spcAft>
            </a:pPr>
            <a:endParaRPr lang="en-US" altLang="en-US" sz="1800" dirty="0"/>
          </a:p>
          <a:p>
            <a:pPr>
              <a:spcAft>
                <a:spcPts val="600"/>
              </a:spcAft>
            </a:pPr>
            <a:endParaRPr lang="en-US" altLang="en-US" dirty="0"/>
          </a:p>
          <a:p>
            <a:pPr>
              <a:spcAft>
                <a:spcPts val="600"/>
              </a:spcAft>
            </a:pPr>
            <a:endParaRPr altLang="en-US" dirty="0"/>
          </a:p>
        </p:txBody>
      </p:sp>
      <p:graphicFrame>
        <p:nvGraphicFramePr>
          <p:cNvPr id="5" name="Group 518"/>
          <p:cNvGraphicFramePr>
            <a:graphicFrameLocks noGrp="1"/>
          </p:cNvGraphicFramePr>
          <p:nvPr>
            <p:extLst>
              <p:ext uri="{D42A27DB-BD31-4B8C-83A1-F6EECF244321}">
                <p14:modId xmlns:p14="http://schemas.microsoft.com/office/powerpoint/2010/main" val="4017958096"/>
              </p:ext>
            </p:extLst>
          </p:nvPr>
        </p:nvGraphicFramePr>
        <p:xfrm>
          <a:off x="341313" y="1371600"/>
          <a:ext cx="8497887" cy="1884278"/>
        </p:xfrm>
        <a:graphic>
          <a:graphicData uri="http://schemas.openxmlformats.org/drawingml/2006/table">
            <a:tbl>
              <a:tblPr firstRow="1" firstCol="1">
                <a:effectLst>
                  <a:innerShdw blurRad="63500" dist="50800" dir="2700000">
                    <a:prstClr val="black">
                      <a:alpha val="50000"/>
                    </a:prstClr>
                  </a:innerShdw>
                </a:effectLst>
                <a:tableStyleId>{BC89EF96-8CEA-46FF-86C4-4CE0E7609802}</a:tableStyleId>
              </a:tblPr>
              <a:tblGrid>
                <a:gridCol w="3849687">
                  <a:extLst>
                    <a:ext uri="{9D8B030D-6E8A-4147-A177-3AD203B41FA5}">
                      <a16:colId xmlns="" xmlns:a16="http://schemas.microsoft.com/office/drawing/2014/main" val="20000"/>
                    </a:ext>
                  </a:extLst>
                </a:gridCol>
                <a:gridCol w="1371600">
                  <a:extLst>
                    <a:ext uri="{9D8B030D-6E8A-4147-A177-3AD203B41FA5}">
                      <a16:colId xmlns="" xmlns:a16="http://schemas.microsoft.com/office/drawing/2014/main" val="20001"/>
                    </a:ext>
                  </a:extLst>
                </a:gridCol>
                <a:gridCol w="1092200">
                  <a:extLst>
                    <a:ext uri="{9D8B030D-6E8A-4147-A177-3AD203B41FA5}">
                      <a16:colId xmlns="" xmlns:a16="http://schemas.microsoft.com/office/drawing/2014/main" val="20002"/>
                    </a:ext>
                  </a:extLst>
                </a:gridCol>
                <a:gridCol w="1092200">
                  <a:extLst>
                    <a:ext uri="{9D8B030D-6E8A-4147-A177-3AD203B41FA5}">
                      <a16:colId xmlns="" xmlns:a16="http://schemas.microsoft.com/office/drawing/2014/main" val="20003"/>
                    </a:ext>
                  </a:extLst>
                </a:gridCol>
                <a:gridCol w="1092200">
                  <a:extLst>
                    <a:ext uri="{9D8B030D-6E8A-4147-A177-3AD203B41FA5}">
                      <a16:colId xmlns="" xmlns:a16="http://schemas.microsoft.com/office/drawing/2014/main" val="20004"/>
                    </a:ext>
                  </a:extLst>
                </a:gridCol>
              </a:tblGrid>
              <a:tr h="576414">
                <a:tc>
                  <a:txBody>
                    <a:bodyPr/>
                    <a:lstStyle/>
                    <a:p>
                      <a:pPr marL="0" marR="0" lvl="0" indent="0" algn="ctr" defTabSz="914400" rtl="0" eaLnBrk="1" fontAlgn="base" latinLnBrk="0" hangingPunct="1">
                        <a:lnSpc>
                          <a:spcPct val="100000"/>
                        </a:lnSpc>
                        <a:spcBef>
                          <a:spcPct val="0"/>
                        </a:spcBef>
                        <a:spcAft>
                          <a:spcPct val="5000"/>
                        </a:spcAft>
                        <a:buClrTx/>
                        <a:buSzTx/>
                        <a:buFontTx/>
                        <a:buNone/>
                        <a:tabLst/>
                      </a:pPr>
                      <a:r>
                        <a:rPr kumimoji="0" lang="en-US" sz="1400" b="1" u="none" strike="noStrike" cap="none" normalizeH="0" baseline="0" dirty="0">
                          <a:ln>
                            <a:noFill/>
                          </a:ln>
                          <a:solidFill>
                            <a:schemeClr val="bg1"/>
                          </a:solidFill>
                          <a:effectLst/>
                        </a:rPr>
                        <a:t>Survey</a:t>
                      </a:r>
                      <a:endParaRPr kumimoji="0" lang="en-US" sz="2400" b="1" i="0" u="none" strike="noStrike" cap="none" normalizeH="0" baseline="0" dirty="0">
                        <a:ln>
                          <a:noFill/>
                        </a:ln>
                        <a:solidFill>
                          <a:schemeClr val="bg1"/>
                        </a:solidFill>
                        <a:effectLst/>
                        <a:latin typeface="Times New Roman" pitchFamily="18" charset="0"/>
                      </a:endParaRPr>
                    </a:p>
                  </a:txBody>
                  <a:tcPr marT="45685" marB="45685" anchor="ctr" horzOverflow="overflow">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cell3D prstMaterial="dkEdge">
                      <a:bevel w="77470" h="12700" prst="softRound"/>
                      <a:lightRig rig="flood" dir="t"/>
                    </a:cell3D>
                    <a:solidFill>
                      <a:srgbClr val="000066"/>
                    </a:solidFill>
                  </a:tcPr>
                </a:tc>
                <a:tc>
                  <a:txBody>
                    <a:bodyPr/>
                    <a:lstStyle/>
                    <a:p>
                      <a:pPr marL="0" marR="0" lvl="0" indent="0" algn="ctr" defTabSz="914400" rtl="0" eaLnBrk="1" fontAlgn="base" latinLnBrk="0" hangingPunct="1">
                        <a:lnSpc>
                          <a:spcPct val="100000"/>
                        </a:lnSpc>
                        <a:spcBef>
                          <a:spcPct val="0"/>
                        </a:spcBef>
                        <a:spcAft>
                          <a:spcPct val="5000"/>
                        </a:spcAft>
                        <a:buClrTx/>
                        <a:buSzTx/>
                        <a:buFontTx/>
                        <a:buNone/>
                        <a:tabLst/>
                      </a:pPr>
                      <a:r>
                        <a:rPr kumimoji="0" lang="en-US" sz="1400" b="1" u="none" strike="noStrike" cap="none" normalizeH="0" baseline="0" dirty="0">
                          <a:ln>
                            <a:noFill/>
                          </a:ln>
                          <a:solidFill>
                            <a:schemeClr val="bg1"/>
                          </a:solidFill>
                          <a:effectLst/>
                        </a:rPr>
                        <a:t>Field Period</a:t>
                      </a:r>
                      <a:endParaRPr kumimoji="0" lang="en-US" sz="2400" b="1" i="0" u="none" strike="noStrike" cap="none" normalizeH="0" baseline="0" dirty="0">
                        <a:ln>
                          <a:noFill/>
                        </a:ln>
                        <a:solidFill>
                          <a:schemeClr val="bg1"/>
                        </a:solidFill>
                        <a:effectLst/>
                        <a:latin typeface="Times New Roman" pitchFamily="18" charset="0"/>
                      </a:endParaRPr>
                    </a:p>
                  </a:txBody>
                  <a:tcPr marT="45685" marB="45685" anchor="ctr" horzOverflow="overflow">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cell3D prstMaterial="dkEdge">
                      <a:bevel w="77470" h="12700" prst="softRound"/>
                      <a:lightRig rig="flood" dir="t"/>
                    </a:cell3D>
                    <a:solidFill>
                      <a:srgbClr val="000066"/>
                    </a:solidFill>
                  </a:tcPr>
                </a:tc>
                <a:tc>
                  <a:txBody>
                    <a:bodyPr/>
                    <a:lstStyle/>
                    <a:p>
                      <a:pPr marL="0" marR="0" lvl="0" indent="0" algn="ctr" defTabSz="914400" rtl="0" eaLnBrk="1" fontAlgn="base" latinLnBrk="0" hangingPunct="1">
                        <a:lnSpc>
                          <a:spcPct val="100000"/>
                        </a:lnSpc>
                        <a:spcBef>
                          <a:spcPct val="0"/>
                        </a:spcBef>
                        <a:spcAft>
                          <a:spcPct val="5000"/>
                        </a:spcAft>
                        <a:buClrTx/>
                        <a:buSzTx/>
                        <a:buFontTx/>
                        <a:buNone/>
                        <a:tabLst/>
                      </a:pPr>
                      <a:r>
                        <a:rPr kumimoji="0" lang="en-US" sz="1400" b="1" u="none" strike="noStrike" cap="none" normalizeH="0" baseline="0" dirty="0">
                          <a:ln>
                            <a:noFill/>
                          </a:ln>
                          <a:solidFill>
                            <a:schemeClr val="bg1"/>
                          </a:solidFill>
                          <a:effectLst/>
                        </a:rPr>
                        <a:t>Method</a:t>
                      </a:r>
                      <a:endParaRPr kumimoji="0" lang="en-US" sz="2400" b="1" i="0" u="none" strike="noStrike" cap="none" normalizeH="0" baseline="0" dirty="0">
                        <a:ln>
                          <a:noFill/>
                        </a:ln>
                        <a:solidFill>
                          <a:schemeClr val="bg1"/>
                        </a:solidFill>
                        <a:effectLst/>
                        <a:latin typeface="Times New Roman" pitchFamily="18" charset="0"/>
                      </a:endParaRPr>
                    </a:p>
                  </a:txBody>
                  <a:tcPr marT="45685" marB="45685" anchor="ctr" horzOverflow="overflow">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cell3D prstMaterial="dkEdge">
                      <a:bevel w="77470" h="12700" prst="softRound"/>
                      <a:lightRig rig="flood" dir="t"/>
                    </a:cell3D>
                    <a:solidFill>
                      <a:srgbClr val="000066"/>
                    </a:solidFill>
                  </a:tcPr>
                </a:tc>
                <a:tc>
                  <a:txBody>
                    <a:bodyPr/>
                    <a:lstStyle/>
                    <a:p>
                      <a:pPr marL="0" marR="0" lvl="0" indent="0" algn="ctr" defTabSz="914400" rtl="0" eaLnBrk="1" fontAlgn="base" latinLnBrk="0" hangingPunct="1">
                        <a:lnSpc>
                          <a:spcPct val="100000"/>
                        </a:lnSpc>
                        <a:spcBef>
                          <a:spcPct val="0"/>
                        </a:spcBef>
                        <a:spcAft>
                          <a:spcPct val="5000"/>
                        </a:spcAft>
                        <a:buClrTx/>
                        <a:buSzTx/>
                        <a:buFontTx/>
                        <a:buNone/>
                        <a:tabLst/>
                      </a:pPr>
                      <a:r>
                        <a:rPr kumimoji="0" lang="en-US" sz="1400" b="1" u="none" strike="noStrike" cap="none" normalizeH="0" baseline="0" dirty="0">
                          <a:ln>
                            <a:noFill/>
                          </a:ln>
                          <a:solidFill>
                            <a:schemeClr val="bg1"/>
                          </a:solidFill>
                          <a:effectLst/>
                        </a:rPr>
                        <a:t>Sample Size</a:t>
                      </a:r>
                      <a:endParaRPr kumimoji="0" lang="en-US" sz="2400" b="1" i="0" u="none" strike="noStrike" cap="none" normalizeH="0" baseline="0" dirty="0">
                        <a:ln>
                          <a:noFill/>
                        </a:ln>
                        <a:solidFill>
                          <a:schemeClr val="bg1"/>
                        </a:solidFill>
                        <a:effectLst/>
                        <a:latin typeface="Times New Roman" pitchFamily="18" charset="0"/>
                      </a:endParaRPr>
                    </a:p>
                  </a:txBody>
                  <a:tcPr marT="45685" marB="45685" anchor="ctr" horzOverflow="overflow">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cell3D prstMaterial="dkEdge">
                      <a:bevel w="77470" h="12700" prst="softRound"/>
                      <a:lightRig rig="flood" dir="t"/>
                    </a:cell3D>
                    <a:solidFill>
                      <a:srgbClr val="000066"/>
                    </a:solidFill>
                  </a:tcPr>
                </a:tc>
                <a:tc>
                  <a:txBody>
                    <a:bodyPr/>
                    <a:lstStyle/>
                    <a:p>
                      <a:pPr marL="0" marR="0" lvl="0" indent="0" algn="ctr" defTabSz="914400" rtl="0" eaLnBrk="1" fontAlgn="base" latinLnBrk="0" hangingPunct="1">
                        <a:lnSpc>
                          <a:spcPct val="100000"/>
                        </a:lnSpc>
                        <a:spcBef>
                          <a:spcPct val="0"/>
                        </a:spcBef>
                        <a:spcAft>
                          <a:spcPct val="5000"/>
                        </a:spcAft>
                        <a:buClrTx/>
                        <a:buSzTx/>
                        <a:buFontTx/>
                        <a:buNone/>
                        <a:tabLst/>
                      </a:pPr>
                      <a:r>
                        <a:rPr kumimoji="0" lang="en-US" sz="1400" b="1" u="none" strike="noStrike" cap="none" normalizeH="0" baseline="0" dirty="0">
                          <a:ln>
                            <a:noFill/>
                          </a:ln>
                          <a:solidFill>
                            <a:schemeClr val="bg1"/>
                          </a:solidFill>
                          <a:effectLst/>
                        </a:rPr>
                        <a:t>Weighted </a:t>
                      </a:r>
                      <a:br>
                        <a:rPr kumimoji="0" lang="en-US" sz="1400" b="1" u="none" strike="noStrike" cap="none" normalizeH="0" baseline="0" dirty="0">
                          <a:ln>
                            <a:noFill/>
                          </a:ln>
                          <a:solidFill>
                            <a:schemeClr val="bg1"/>
                          </a:solidFill>
                          <a:effectLst/>
                        </a:rPr>
                      </a:br>
                      <a:r>
                        <a:rPr kumimoji="0" lang="en-US" sz="1400" b="1" u="none" strike="noStrike" cap="none" normalizeH="0" baseline="0" dirty="0">
                          <a:ln>
                            <a:noFill/>
                          </a:ln>
                          <a:solidFill>
                            <a:schemeClr val="bg1"/>
                          </a:solidFill>
                          <a:effectLst/>
                        </a:rPr>
                        <a:t>Response Rate</a:t>
                      </a:r>
                      <a:endParaRPr kumimoji="0" lang="en-US" sz="2400" b="1" i="0" u="none" strike="noStrike" cap="none" normalizeH="0" baseline="0" dirty="0">
                        <a:ln>
                          <a:noFill/>
                        </a:ln>
                        <a:solidFill>
                          <a:schemeClr val="bg1"/>
                        </a:solidFill>
                        <a:effectLst/>
                        <a:latin typeface="Times New Roman" pitchFamily="18" charset="0"/>
                      </a:endParaRPr>
                    </a:p>
                  </a:txBody>
                  <a:tcPr marT="45685" marB="45685" anchor="ctr" horzOverflow="overflow">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cell3D prstMaterial="dkEdge">
                      <a:bevel w="77470" h="12700" prst="softRound"/>
                      <a:lightRig rig="flood" dir="t"/>
                    </a:cell3D>
                    <a:solidFill>
                      <a:srgbClr val="000066"/>
                    </a:solidFill>
                  </a:tcPr>
                </a:tc>
                <a:extLst>
                  <a:ext uri="{0D108BD9-81ED-4DB2-BD59-A6C34878D82A}">
                    <a16:rowId xmlns="" xmlns:a16="http://schemas.microsoft.com/office/drawing/2014/main" val="10000"/>
                  </a:ext>
                </a:extLst>
              </a:tr>
              <a:tr h="576414">
                <a:tc>
                  <a:txBody>
                    <a:bodyPr/>
                    <a:lstStyle/>
                    <a:p>
                      <a:pPr marL="0" marR="0" lvl="0" indent="0" algn="ctr" defTabSz="914400" rtl="0" eaLnBrk="1" fontAlgn="base" latinLnBrk="0" hangingPunct="1">
                        <a:lnSpc>
                          <a:spcPct val="100000"/>
                        </a:lnSpc>
                        <a:spcBef>
                          <a:spcPct val="0"/>
                        </a:spcBef>
                        <a:spcAft>
                          <a:spcPct val="5000"/>
                        </a:spcAft>
                        <a:buClrTx/>
                        <a:buSzTx/>
                        <a:buFontTx/>
                        <a:buNone/>
                        <a:tabLst/>
                      </a:pPr>
                      <a:r>
                        <a:rPr kumimoji="0" lang="en-US" sz="1400" u="none" strike="noStrike" kern="1200" cap="none" normalizeH="0" baseline="0" dirty="0">
                          <a:ln>
                            <a:noFill/>
                          </a:ln>
                          <a:solidFill>
                            <a:schemeClr val="tx1"/>
                          </a:solidFill>
                          <a:effectLst/>
                          <a:latin typeface="+mn-lt"/>
                          <a:ea typeface="+mn-ea"/>
                          <a:cs typeface="+mn-cs"/>
                        </a:rPr>
                        <a:t>2015 Survey of Active Duty Spouses (ADSS)</a:t>
                      </a:r>
                    </a:p>
                  </a:txBody>
                  <a:tcPr marT="45685" marB="45685"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5000"/>
                        </a:spcAft>
                        <a:buClrTx/>
                        <a:buSzTx/>
                        <a:buFontTx/>
                        <a:buNone/>
                        <a:tabLst/>
                      </a:pPr>
                      <a:r>
                        <a:rPr kumimoji="0" lang="en-US" sz="1400" u="none" strike="noStrike" kern="1200" cap="none" normalizeH="0" baseline="0" dirty="0">
                          <a:ln>
                            <a:noFill/>
                          </a:ln>
                          <a:solidFill>
                            <a:schemeClr val="tx1"/>
                          </a:solidFill>
                          <a:effectLst/>
                          <a:latin typeface="+mn-lt"/>
                          <a:ea typeface="+mn-ea"/>
                          <a:cs typeface="+mn-cs"/>
                        </a:rPr>
                        <a:t>Dec 2014–</a:t>
                      </a:r>
                      <a:br>
                        <a:rPr kumimoji="0" lang="en-US" sz="1400" u="none" strike="noStrike" kern="1200" cap="none" normalizeH="0" baseline="0" dirty="0">
                          <a:ln>
                            <a:noFill/>
                          </a:ln>
                          <a:solidFill>
                            <a:schemeClr val="tx1"/>
                          </a:solidFill>
                          <a:effectLst/>
                          <a:latin typeface="+mn-lt"/>
                          <a:ea typeface="+mn-ea"/>
                          <a:cs typeface="+mn-cs"/>
                        </a:rPr>
                      </a:br>
                      <a:r>
                        <a:rPr kumimoji="0" lang="en-US" sz="1400" u="none" strike="noStrike" kern="1200" cap="none" normalizeH="0" baseline="0" dirty="0">
                          <a:ln>
                            <a:noFill/>
                          </a:ln>
                          <a:solidFill>
                            <a:schemeClr val="tx1"/>
                          </a:solidFill>
                          <a:effectLst/>
                          <a:latin typeface="+mn-lt"/>
                          <a:ea typeface="+mn-ea"/>
                          <a:cs typeface="+mn-cs"/>
                        </a:rPr>
                        <a:t>May 2015 </a:t>
                      </a:r>
                    </a:p>
                  </a:txBody>
                  <a:tcPr marT="45685" marB="45685"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5000"/>
                        </a:spcAft>
                        <a:buClrTx/>
                        <a:buSzTx/>
                        <a:buFontTx/>
                        <a:buNone/>
                        <a:tabLst/>
                        <a:defRPr/>
                      </a:pPr>
                      <a:r>
                        <a:rPr kumimoji="0" lang="en-US" sz="1400" u="none" strike="noStrike" kern="1200" cap="none" normalizeH="0" baseline="0" dirty="0">
                          <a:ln>
                            <a:noFill/>
                          </a:ln>
                          <a:solidFill>
                            <a:schemeClr val="tx1"/>
                          </a:solidFill>
                          <a:effectLst/>
                          <a:latin typeface="+mn-lt"/>
                          <a:ea typeface="+mn-ea"/>
                          <a:cs typeface="+mn-cs"/>
                        </a:rPr>
                        <a:t>Web &amp; Paper</a:t>
                      </a:r>
                    </a:p>
                  </a:txBody>
                  <a:tcPr marT="45685" marB="45685"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5000"/>
                        </a:spcAft>
                        <a:buClrTx/>
                        <a:buSzTx/>
                        <a:buFontTx/>
                        <a:buNone/>
                        <a:tabLst/>
                      </a:pPr>
                      <a:r>
                        <a:rPr kumimoji="0" lang="en-US" sz="1400" u="none" strike="noStrike" kern="1200" cap="none" normalizeH="0" baseline="0" dirty="0" smtClean="0">
                          <a:ln>
                            <a:noFill/>
                          </a:ln>
                          <a:solidFill>
                            <a:schemeClr val="tx1"/>
                          </a:solidFill>
                          <a:effectLst/>
                          <a:latin typeface="+mn-lt"/>
                          <a:ea typeface="+mn-ea"/>
                          <a:cs typeface="+mn-cs"/>
                        </a:rPr>
                        <a:t>45,000</a:t>
                      </a:r>
                      <a:endParaRPr kumimoji="0" lang="en-US" sz="1400" u="none" strike="noStrike" kern="1200" cap="none" normalizeH="0" baseline="0" dirty="0">
                        <a:ln>
                          <a:noFill/>
                        </a:ln>
                        <a:solidFill>
                          <a:schemeClr val="tx1"/>
                        </a:solidFill>
                        <a:effectLst/>
                        <a:latin typeface="+mn-lt"/>
                        <a:ea typeface="+mn-ea"/>
                        <a:cs typeface="+mn-cs"/>
                      </a:endParaRPr>
                    </a:p>
                  </a:txBody>
                  <a:tcPr marT="45685" marB="45685"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5000"/>
                        </a:spcAft>
                        <a:buClrTx/>
                        <a:buSzTx/>
                        <a:buFontTx/>
                        <a:buNone/>
                        <a:tabLst/>
                      </a:pPr>
                      <a:r>
                        <a:rPr kumimoji="0" lang="en-US" sz="1400" u="none" strike="noStrike" kern="1200" cap="none" normalizeH="0" baseline="0" dirty="0">
                          <a:ln>
                            <a:noFill/>
                          </a:ln>
                          <a:solidFill>
                            <a:schemeClr val="tx1"/>
                          </a:solidFill>
                          <a:effectLst/>
                          <a:latin typeface="+mn-lt"/>
                          <a:ea typeface="+mn-ea"/>
                          <a:cs typeface="+mn-cs"/>
                        </a:rPr>
                        <a:t>24%</a:t>
                      </a:r>
                    </a:p>
                  </a:txBody>
                  <a:tcPr marT="45685" marB="45685"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 xmlns:a16="http://schemas.microsoft.com/office/drawing/2014/main" val="10003"/>
                  </a:ext>
                </a:extLst>
              </a:tr>
              <a:tr h="576414">
                <a:tc>
                  <a:txBody>
                    <a:bodyPr/>
                    <a:lstStyle/>
                    <a:p>
                      <a:pPr marL="0" marR="0" lvl="0" indent="0" algn="ctr" defTabSz="914400" rtl="0" eaLnBrk="1" fontAlgn="base" latinLnBrk="0" hangingPunct="1">
                        <a:lnSpc>
                          <a:spcPct val="100000"/>
                        </a:lnSpc>
                        <a:spcBef>
                          <a:spcPct val="0"/>
                        </a:spcBef>
                        <a:spcAft>
                          <a:spcPct val="5000"/>
                        </a:spcAft>
                        <a:buClrTx/>
                        <a:buSzTx/>
                        <a:buFontTx/>
                        <a:buNone/>
                        <a:tabLst/>
                      </a:pPr>
                      <a:r>
                        <a:rPr kumimoji="0" lang="en-US" sz="1400" u="none" strike="noStrike" cap="none" normalizeH="0" baseline="0" dirty="0">
                          <a:ln>
                            <a:noFill/>
                          </a:ln>
                          <a:effectLst/>
                        </a:rPr>
                        <a:t>2013 &amp; 2014 Status of Forces Survey of Active Duty Members (SOFS-A)</a:t>
                      </a:r>
                      <a:endParaRPr kumimoji="0" lang="en-US" sz="2400" b="0" i="0" u="none" strike="noStrike" cap="none" normalizeH="0" baseline="0" dirty="0">
                        <a:ln>
                          <a:noFill/>
                        </a:ln>
                        <a:solidFill>
                          <a:schemeClr val="tx1"/>
                        </a:solidFill>
                        <a:effectLst/>
                        <a:latin typeface="Times New Roman" pitchFamily="18" charset="0"/>
                      </a:endParaRPr>
                    </a:p>
                  </a:txBody>
                  <a:tcPr marT="45685" marB="45685"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5000"/>
                        </a:spcAft>
                        <a:buClrTx/>
                        <a:buSzTx/>
                        <a:buFontTx/>
                        <a:buNone/>
                        <a:tabLst/>
                      </a:pPr>
                      <a:r>
                        <a:rPr kumimoji="0" lang="en-US" sz="1400" u="none" strike="noStrike" kern="1200" cap="none" normalizeH="0" baseline="0" dirty="0">
                          <a:ln>
                            <a:noFill/>
                          </a:ln>
                          <a:solidFill>
                            <a:schemeClr val="tx1"/>
                          </a:solidFill>
                          <a:effectLst/>
                          <a:latin typeface="+mn-lt"/>
                          <a:ea typeface="+mn-ea"/>
                          <a:cs typeface="+mn-cs"/>
                        </a:rPr>
                        <a:t>Oct–Dec 2013/</a:t>
                      </a:r>
                    </a:p>
                    <a:p>
                      <a:pPr marL="0" marR="0" lvl="0" indent="0" algn="ctr" defTabSz="914400" rtl="0" eaLnBrk="1" fontAlgn="base" latinLnBrk="0" hangingPunct="1">
                        <a:lnSpc>
                          <a:spcPct val="100000"/>
                        </a:lnSpc>
                        <a:spcBef>
                          <a:spcPct val="0"/>
                        </a:spcBef>
                        <a:spcAft>
                          <a:spcPct val="5000"/>
                        </a:spcAft>
                        <a:buClrTx/>
                        <a:buSzTx/>
                        <a:buFontTx/>
                        <a:buNone/>
                        <a:tabLst/>
                      </a:pPr>
                      <a:r>
                        <a:rPr kumimoji="0" lang="en-US" sz="1400" u="none" strike="noStrike" kern="1200" cap="none" normalizeH="0" baseline="0" dirty="0">
                          <a:ln>
                            <a:noFill/>
                          </a:ln>
                          <a:solidFill>
                            <a:schemeClr val="tx1"/>
                          </a:solidFill>
                          <a:effectLst/>
                          <a:latin typeface="+mn-lt"/>
                          <a:ea typeface="+mn-ea"/>
                          <a:cs typeface="+mn-cs"/>
                        </a:rPr>
                        <a:t>Sep–Nov 2014</a:t>
                      </a:r>
                    </a:p>
                  </a:txBody>
                  <a:tcPr marT="45685" marB="45685"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5000"/>
                        </a:spcAft>
                        <a:buClrTx/>
                        <a:buSzTx/>
                        <a:buFontTx/>
                        <a:buNone/>
                        <a:tabLst/>
                      </a:pPr>
                      <a:r>
                        <a:rPr kumimoji="0" lang="en-US" sz="1400" u="none" strike="noStrike" kern="1200" cap="none" normalizeH="0" baseline="0" dirty="0">
                          <a:ln>
                            <a:noFill/>
                          </a:ln>
                          <a:solidFill>
                            <a:schemeClr val="tx1"/>
                          </a:solidFill>
                          <a:effectLst/>
                          <a:latin typeface="+mn-lt"/>
                          <a:ea typeface="+mn-ea"/>
                          <a:cs typeface="+mn-cs"/>
                        </a:rPr>
                        <a:t>Web</a:t>
                      </a:r>
                    </a:p>
                  </a:txBody>
                  <a:tcPr marT="45685" marB="45685"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5000"/>
                        </a:spcAft>
                        <a:buClrTx/>
                        <a:buSzTx/>
                        <a:buFontTx/>
                        <a:buNone/>
                        <a:tabLst/>
                      </a:pPr>
                      <a:r>
                        <a:rPr kumimoji="0" lang="en-US" sz="1400" u="none" strike="noStrike" kern="1200" cap="none" normalizeH="0" baseline="0" dirty="0">
                          <a:ln>
                            <a:noFill/>
                          </a:ln>
                          <a:solidFill>
                            <a:schemeClr val="tx1"/>
                          </a:solidFill>
                          <a:effectLst/>
                          <a:latin typeface="+mn-lt"/>
                          <a:ea typeface="+mn-ea"/>
                          <a:cs typeface="+mn-cs"/>
                        </a:rPr>
                        <a:t>70,000/</a:t>
                      </a:r>
                      <a:br>
                        <a:rPr kumimoji="0" lang="en-US" sz="1400" u="none" strike="noStrike" kern="1200" cap="none" normalizeH="0" baseline="0" dirty="0">
                          <a:ln>
                            <a:noFill/>
                          </a:ln>
                          <a:solidFill>
                            <a:schemeClr val="tx1"/>
                          </a:solidFill>
                          <a:effectLst/>
                          <a:latin typeface="+mn-lt"/>
                          <a:ea typeface="+mn-ea"/>
                          <a:cs typeface="+mn-cs"/>
                        </a:rPr>
                      </a:br>
                      <a:r>
                        <a:rPr kumimoji="0" lang="en-US" sz="1400" u="none" strike="noStrike" kern="1200" cap="none" normalizeH="0" baseline="0" dirty="0">
                          <a:ln>
                            <a:noFill/>
                          </a:ln>
                          <a:solidFill>
                            <a:schemeClr val="tx1"/>
                          </a:solidFill>
                          <a:effectLst/>
                          <a:latin typeface="+mn-lt"/>
                          <a:ea typeface="+mn-ea"/>
                          <a:cs typeface="+mn-cs"/>
                        </a:rPr>
                        <a:t>65,000</a:t>
                      </a:r>
                    </a:p>
                  </a:txBody>
                  <a:tcPr marT="45685" marB="45685"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5000"/>
                        </a:spcAft>
                        <a:buClrTx/>
                        <a:buSzTx/>
                        <a:buFontTx/>
                        <a:buNone/>
                        <a:tabLst/>
                      </a:pPr>
                      <a:r>
                        <a:rPr kumimoji="0" lang="en-US" sz="1400" u="none" strike="noStrike" kern="1200" cap="none" normalizeH="0" baseline="0" dirty="0">
                          <a:ln>
                            <a:noFill/>
                          </a:ln>
                          <a:solidFill>
                            <a:schemeClr val="tx1"/>
                          </a:solidFill>
                          <a:effectLst/>
                          <a:latin typeface="+mn-lt"/>
                          <a:ea typeface="+mn-ea"/>
                          <a:cs typeface="+mn-cs"/>
                        </a:rPr>
                        <a:t>25%/</a:t>
                      </a:r>
                      <a:br>
                        <a:rPr kumimoji="0" lang="en-US" sz="1400" u="none" strike="noStrike" kern="1200" cap="none" normalizeH="0" baseline="0" dirty="0">
                          <a:ln>
                            <a:noFill/>
                          </a:ln>
                          <a:solidFill>
                            <a:schemeClr val="tx1"/>
                          </a:solidFill>
                          <a:effectLst/>
                          <a:latin typeface="+mn-lt"/>
                          <a:ea typeface="+mn-ea"/>
                          <a:cs typeface="+mn-cs"/>
                        </a:rPr>
                      </a:br>
                      <a:r>
                        <a:rPr kumimoji="0" lang="en-US" sz="1400" u="none" strike="noStrike" kern="1200" cap="none" normalizeH="0" baseline="0" dirty="0">
                          <a:ln>
                            <a:noFill/>
                          </a:ln>
                          <a:solidFill>
                            <a:schemeClr val="tx1"/>
                          </a:solidFill>
                          <a:effectLst/>
                          <a:latin typeface="+mn-lt"/>
                          <a:ea typeface="+mn-ea"/>
                          <a:cs typeface="+mn-cs"/>
                        </a:rPr>
                        <a:t>21%</a:t>
                      </a:r>
                    </a:p>
                  </a:txBody>
                  <a:tcPr marT="45685" marB="45685"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 xmlns:a16="http://schemas.microsoft.com/office/drawing/2014/main" val="4043484693"/>
                  </a:ext>
                </a:extLst>
              </a:tr>
            </a:tbl>
          </a:graphicData>
        </a:graphic>
      </p:graphicFrame>
    </p:spTree>
    <p:extLst>
      <p:ext uri="{BB962C8B-B14F-4D97-AF65-F5344CB8AC3E}">
        <p14:creationId xmlns:p14="http://schemas.microsoft.com/office/powerpoint/2010/main" val="4114274794"/>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1"/>
          <p:cNvSpPr>
            <a:spLocks noGrp="1"/>
          </p:cNvSpPr>
          <p:nvPr>
            <p:ph type="dt" sz="quarter" idx="10"/>
          </p:nvPr>
        </p:nvSpPr>
        <p:spPr>
          <a:noFill/>
        </p:spPr>
        <p:txBody>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eaLnBrk="1" hangingPunct="1">
              <a:spcBef>
                <a:spcPct val="0"/>
              </a:spcBef>
              <a:buClrTx/>
              <a:buSzTx/>
              <a:buFontTx/>
              <a:buNone/>
            </a:pPr>
            <a:r>
              <a:rPr lang="en-US" altLang="en-US" b="0" dirty="0">
                <a:solidFill>
                  <a:srgbClr val="FFFFFF"/>
                </a:solidFill>
              </a:rPr>
              <a:t>July 2016</a:t>
            </a:r>
          </a:p>
        </p:txBody>
      </p:sp>
      <p:sp>
        <p:nvSpPr>
          <p:cNvPr id="6147" name="Text Box 4"/>
          <p:cNvSpPr txBox="1">
            <a:spLocks noChangeArrowheads="1"/>
          </p:cNvSpPr>
          <p:nvPr/>
        </p:nvSpPr>
        <p:spPr bwMode="auto">
          <a:xfrm>
            <a:off x="0" y="704850"/>
            <a:ext cx="91440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ctr" eaLnBrk="1" hangingPunct="1">
              <a:spcBef>
                <a:spcPct val="0"/>
              </a:spcBef>
              <a:buClrTx/>
              <a:buSzTx/>
              <a:buFontTx/>
              <a:buNone/>
            </a:pPr>
            <a:r>
              <a:rPr lang="en-US" altLang="en-US" sz="2600"/>
              <a:t>BRIEFING OVERVIEW</a:t>
            </a:r>
          </a:p>
        </p:txBody>
      </p:sp>
      <p:graphicFrame>
        <p:nvGraphicFramePr>
          <p:cNvPr id="6148" name="Object 1"/>
          <p:cNvGraphicFramePr>
            <a:graphicFrameLocks noChangeAspect="1"/>
          </p:cNvGraphicFramePr>
          <p:nvPr>
            <p:extLst>
              <p:ext uri="{D42A27DB-BD31-4B8C-83A1-F6EECF244321}">
                <p14:modId xmlns:p14="http://schemas.microsoft.com/office/powerpoint/2010/main" val="3407590656"/>
              </p:ext>
            </p:extLst>
          </p:nvPr>
        </p:nvGraphicFramePr>
        <p:xfrm>
          <a:off x="1627188" y="1624013"/>
          <a:ext cx="6373812" cy="2647950"/>
        </p:xfrm>
        <a:graphic>
          <a:graphicData uri="http://schemas.openxmlformats.org/presentationml/2006/ole">
            <mc:AlternateContent xmlns:mc="http://schemas.openxmlformats.org/markup-compatibility/2006">
              <mc:Choice xmlns:v="urn:schemas-microsoft-com:vml" Requires="v">
                <p:oleObj spid="_x0000_s65607" name="Document" r:id="rId5" imgW="9401600" imgH="3893162" progId="Word.Document.8">
                  <p:embed/>
                </p:oleObj>
              </mc:Choice>
              <mc:Fallback>
                <p:oleObj name="Document" r:id="rId5" imgW="9401600" imgH="3893162" progId="Word.Document.8">
                  <p:embed/>
                  <p:pic>
                    <p:nvPicPr>
                      <p:cNvPr id="0" name=""/>
                      <p:cNvPicPr>
                        <a:picLocks noChangeAspect="1" noChangeArrowheads="1"/>
                      </p:cNvPicPr>
                      <p:nvPr/>
                    </p:nvPicPr>
                    <p:blipFill>
                      <a:blip r:embed="rId6"/>
                      <a:srcRect/>
                      <a:stretch>
                        <a:fillRect/>
                      </a:stretch>
                    </p:blipFill>
                    <p:spPr bwMode="auto">
                      <a:xfrm>
                        <a:off x="1627188" y="1624013"/>
                        <a:ext cx="6373812"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6739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Box"/>
          <p:cNvSpPr txBox="1">
            <a:spLocks noChangeArrowheads="1"/>
          </p:cNvSpPr>
          <p:nvPr/>
        </p:nvSpPr>
        <p:spPr bwMode="auto">
          <a:xfrm>
            <a:off x="0" y="533400"/>
            <a:ext cx="91440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t" anchorCtr="0">
            <a:spAutoFit/>
          </a:bodyPr>
          <a:lstStyle/>
          <a:p>
            <a:pPr algn="ctr"/>
            <a:r>
              <a:rPr lang="en-US" sz="2000" b="1" dirty="0">
                <a:solidFill>
                  <a:srgbClr val="000066"/>
                </a:solidFill>
              </a:rPr>
              <a:t>Employment Status</a:t>
            </a:r>
          </a:p>
          <a:p>
            <a:pPr algn="ctr"/>
            <a:r>
              <a:rPr lang="en-US" sz="1400" b="1" dirty="0">
                <a:solidFill>
                  <a:srgbClr val="000066"/>
                </a:solidFill>
              </a:rPr>
              <a:t>Percent of All </a:t>
            </a:r>
            <a:r>
              <a:rPr lang="en-US" sz="1400" b="1" u="sng" dirty="0">
                <a:solidFill>
                  <a:srgbClr val="000066"/>
                </a:solidFill>
              </a:rPr>
              <a:t>Active Duty Spouses</a:t>
            </a:r>
          </a:p>
        </p:txBody>
      </p:sp>
      <p:sp>
        <p:nvSpPr>
          <p:cNvPr id="4" name="Qst_Reference"/>
          <p:cNvSpPr txBox="1">
            <a:spLocks noChangeArrowheads="1"/>
          </p:cNvSpPr>
          <p:nvPr/>
        </p:nvSpPr>
        <p:spPr bwMode="auto">
          <a:xfrm>
            <a:off x="0" y="6413500"/>
            <a:ext cx="317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dirty="0"/>
              <a:t>ADSS 2015 Q22-Q24 </a:t>
            </a:r>
            <a:r>
              <a:rPr lang="en-US" sz="1000"/>
              <a:t>and </a:t>
            </a:r>
            <a:r>
              <a:rPr lang="en-US" sz="1000" smtClean="0"/>
              <a:t>Q26</a:t>
            </a:r>
            <a:endParaRPr lang="en-US" sz="1000" dirty="0"/>
          </a:p>
        </p:txBody>
      </p:sp>
      <p:sp>
        <p:nvSpPr>
          <p:cNvPr id="5" name="SC_ME"/>
          <p:cNvSpPr txBox="1">
            <a:spLocks noChangeArrowheads="1"/>
          </p:cNvSpPr>
          <p:nvPr/>
        </p:nvSpPr>
        <p:spPr bwMode="auto">
          <a:xfrm>
            <a:off x="4495800" y="4267200"/>
            <a:ext cx="444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900" dirty="0"/>
              <a:t>MEs ±1% to ±2%</a:t>
            </a:r>
          </a:p>
        </p:txBody>
      </p:sp>
      <p:graphicFrame>
        <p:nvGraphicFramePr>
          <p:cNvPr id="2" name="SChart"/>
          <p:cNvGraphicFramePr/>
          <p:nvPr>
            <p:extLst>
              <p:ext uri="{D42A27DB-BD31-4B8C-83A1-F6EECF244321}">
                <p14:modId xmlns:p14="http://schemas.microsoft.com/office/powerpoint/2010/main" val="3710243809"/>
              </p:ext>
            </p:extLst>
          </p:nvPr>
        </p:nvGraphicFramePr>
        <p:xfrm>
          <a:off x="228600" y="1955603"/>
          <a:ext cx="8686800" cy="256032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577440" y="1295400"/>
            <a:ext cx="2393866" cy="646331"/>
          </a:xfrm>
          <a:prstGeom prst="rect">
            <a:avLst/>
          </a:prstGeom>
          <a:solidFill>
            <a:srgbClr val="FFC000"/>
          </a:solidFill>
          <a:scene3d>
            <a:camera prst="orthographicFront"/>
            <a:lightRig rig="threePt" dir="t"/>
          </a:scene3d>
          <a:sp3d>
            <a:bevelT/>
          </a:sp3d>
        </p:spPr>
        <p:txBody>
          <a:bodyPr wrap="square" rtlCol="0">
            <a:spAutoFit/>
          </a:bodyPr>
          <a:lstStyle/>
          <a:p>
            <a:pPr algn="ctr"/>
            <a:r>
              <a:rPr lang="en-US" dirty="0"/>
              <a:t>66% of spouses were in the labor force</a:t>
            </a:r>
          </a:p>
        </p:txBody>
      </p:sp>
      <p:sp>
        <p:nvSpPr>
          <p:cNvPr id="8" name="Right Brace 7"/>
          <p:cNvSpPr/>
          <p:nvPr/>
        </p:nvSpPr>
        <p:spPr>
          <a:xfrm rot="16200000">
            <a:off x="3528474" y="-98368"/>
            <a:ext cx="491800" cy="4724400"/>
          </a:xfrm>
          <a:prstGeom prst="rightBrace">
            <a:avLst>
              <a:gd name="adj1" fmla="val 12287"/>
              <a:gd name="adj2" fmla="val 50000"/>
            </a:avLst>
          </a:prstGeom>
          <a:ln w="254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Date Placeholder 1"/>
          <p:cNvSpPr>
            <a:spLocks noGrp="1"/>
          </p:cNvSpPr>
          <p:nvPr>
            <p:ph type="dt" sz="half" idx="10"/>
          </p:nvPr>
        </p:nvSpPr>
        <p:spPr>
          <a:xfrm>
            <a:off x="3810000" y="6724650"/>
            <a:ext cx="1524000" cy="139700"/>
          </a:xfrm>
        </p:spPr>
        <p:txBody>
          <a:bodyPr/>
          <a:lstStyle/>
          <a:p>
            <a:r>
              <a:rPr lang="en-US" dirty="0"/>
              <a:t>July 2016</a:t>
            </a:r>
          </a:p>
        </p:txBody>
      </p:sp>
    </p:spTree>
    <p:extLst>
      <p:ext uri="{BB962C8B-B14F-4D97-AF65-F5344CB8AC3E}">
        <p14:creationId xmlns:p14="http://schemas.microsoft.com/office/powerpoint/2010/main" val="2855348634"/>
      </p:ext>
    </p:extLst>
  </p:cSld>
  <p:clrMapOvr>
    <a:masterClrMapping/>
  </p:clrMapOvr>
  <mc:AlternateContent xmlns:mc="http://schemas.openxmlformats.org/markup-compatibility/2006" xmlns:p14="http://schemas.microsoft.com/office/powerpoint/2010/main">
    <mc:Choice Requires="p14">
      <p:transition spd="slow" p14:dur="2000">
        <p14:reveal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Box"/>
          <p:cNvSpPr txBox="1">
            <a:spLocks noChangeArrowheads="1"/>
          </p:cNvSpPr>
          <p:nvPr/>
        </p:nvSpPr>
        <p:spPr bwMode="auto">
          <a:xfrm>
            <a:off x="0" y="527447"/>
            <a:ext cx="91440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t" anchorCtr="0">
            <a:spAutoFit/>
          </a:bodyPr>
          <a:lstStyle/>
          <a:p>
            <a:pPr algn="ctr"/>
            <a:r>
              <a:rPr lang="en-US" sz="2000" b="1" dirty="0">
                <a:solidFill>
                  <a:srgbClr val="000066"/>
                </a:solidFill>
              </a:rPr>
              <a:t>Unemployment Rate</a:t>
            </a:r>
          </a:p>
          <a:p>
            <a:pPr algn="ctr"/>
            <a:r>
              <a:rPr lang="en-US" sz="1400" b="1" dirty="0">
                <a:solidFill>
                  <a:srgbClr val="000066"/>
                </a:solidFill>
              </a:rPr>
              <a:t>Percent of </a:t>
            </a:r>
            <a:r>
              <a:rPr lang="en-US" sz="1400" b="1" u="sng" dirty="0">
                <a:solidFill>
                  <a:srgbClr val="000066"/>
                </a:solidFill>
              </a:rPr>
              <a:t>Active Duty Spouses</a:t>
            </a:r>
            <a:r>
              <a:rPr lang="en-US" sz="1400" b="1" dirty="0">
                <a:solidFill>
                  <a:srgbClr val="000066"/>
                </a:solidFill>
              </a:rPr>
              <a:t> Who Are in the Labor Force</a:t>
            </a:r>
          </a:p>
        </p:txBody>
      </p:sp>
      <p:sp>
        <p:nvSpPr>
          <p:cNvPr id="4" name="Qst_Reference"/>
          <p:cNvSpPr txBox="1">
            <a:spLocks noChangeArrowheads="1"/>
          </p:cNvSpPr>
          <p:nvPr/>
        </p:nvSpPr>
        <p:spPr bwMode="auto">
          <a:xfrm>
            <a:off x="0" y="6413500"/>
            <a:ext cx="317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dirty="0"/>
              <a:t>ADSS 2015 Q22-Q24 and </a:t>
            </a:r>
            <a:r>
              <a:rPr lang="en-US" sz="1000" dirty="0" smtClean="0"/>
              <a:t>Q26</a:t>
            </a:r>
            <a:endParaRPr lang="en-US" sz="1000" dirty="0"/>
          </a:p>
        </p:txBody>
      </p:sp>
      <p:sp>
        <p:nvSpPr>
          <p:cNvPr id="5" name="SC_ME"/>
          <p:cNvSpPr txBox="1">
            <a:spLocks noChangeArrowheads="1"/>
          </p:cNvSpPr>
          <p:nvPr/>
        </p:nvSpPr>
        <p:spPr bwMode="auto">
          <a:xfrm>
            <a:off x="4419600" y="3200400"/>
            <a:ext cx="444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900" dirty="0"/>
              <a:t>MEs ±2%</a:t>
            </a:r>
          </a:p>
        </p:txBody>
      </p:sp>
      <p:sp>
        <p:nvSpPr>
          <p:cNvPr id="7" name="TextBox 1"/>
          <p:cNvSpPr txBox="1">
            <a:spLocks noChangeArrowheads="1"/>
          </p:cNvSpPr>
          <p:nvPr/>
        </p:nvSpPr>
        <p:spPr bwMode="auto">
          <a:xfrm>
            <a:off x="190500" y="3429000"/>
            <a:ext cx="8763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050" dirty="0"/>
              <a:t>Note:  </a:t>
            </a:r>
            <a:r>
              <a:rPr lang="en-US" sz="1050" dirty="0"/>
              <a:t>The </a:t>
            </a:r>
            <a:r>
              <a:rPr lang="en-US" sz="1050" dirty="0" smtClean="0"/>
              <a:t>Unemployment rate </a:t>
            </a:r>
            <a:r>
              <a:rPr lang="en-US" sz="1050" dirty="0"/>
              <a:t>excludes spouses of warrant officers and dual military spouses.</a:t>
            </a:r>
            <a:endParaRPr lang="en-US" altLang="en-US" sz="1050" dirty="0">
              <a:solidFill>
                <a:srgbClr val="FF0000"/>
              </a:solidFill>
            </a:endParaRPr>
          </a:p>
        </p:txBody>
      </p:sp>
      <p:sp>
        <p:nvSpPr>
          <p:cNvPr id="8" name="TextBox 1"/>
          <p:cNvSpPr txBox="1">
            <a:spLocks noChangeArrowheads="1"/>
          </p:cNvSpPr>
          <p:nvPr/>
        </p:nvSpPr>
        <p:spPr bwMode="auto">
          <a:xfrm>
            <a:off x="152400" y="3733800"/>
            <a:ext cx="8763000" cy="523220"/>
          </a:xfrm>
          <a:prstGeom prst="rect">
            <a:avLst/>
          </a:prstGeom>
          <a:solidFill>
            <a:srgbClr val="FF0000"/>
          </a:solidFill>
          <a:ln>
            <a:noFill/>
          </a:ln>
          <a:scene3d>
            <a:camera prst="orthographicFront"/>
            <a:lightRig rig="threePt" dir="t"/>
          </a:scene3d>
          <a:sp3d>
            <a:bevelT/>
          </a:sp3d>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US" altLang="en-US" sz="1400" u="sng" dirty="0">
                <a:solidFill>
                  <a:schemeClr val="bg1"/>
                </a:solidFill>
              </a:rPr>
              <a:t>Higher</a:t>
            </a:r>
            <a:r>
              <a:rPr lang="en-US" altLang="en-US" sz="1400" dirty="0">
                <a:solidFill>
                  <a:schemeClr val="bg1"/>
                </a:solidFill>
              </a:rPr>
              <a:t> </a:t>
            </a:r>
            <a:r>
              <a:rPr lang="en-US" altLang="en-US" sz="1400" dirty="0" smtClean="0">
                <a:solidFill>
                  <a:schemeClr val="bg1"/>
                </a:solidFill>
              </a:rPr>
              <a:t>response* </a:t>
            </a:r>
            <a:r>
              <a:rPr lang="en-US" altLang="en-US" sz="1400" dirty="0">
                <a:solidFill>
                  <a:schemeClr val="bg1"/>
                </a:solidFill>
              </a:rPr>
              <a:t>of </a:t>
            </a:r>
            <a:r>
              <a:rPr lang="en-US" altLang="en-US" sz="1400" i="1" dirty="0">
                <a:solidFill>
                  <a:schemeClr val="bg1"/>
                </a:solidFill>
              </a:rPr>
              <a:t>Unemployed </a:t>
            </a:r>
            <a:r>
              <a:rPr lang="en-US" altLang="en-US" sz="1400" dirty="0">
                <a:solidFill>
                  <a:schemeClr val="bg1"/>
                </a:solidFill>
              </a:rPr>
              <a:t>in 2015 – Army (28%); E1-E4 (30%); Minority (30%); Less Than 26 Years Old (29%); PCS in Past 12 Months (37%); No College (38%); Some College/Vocational Diploma (26%)</a:t>
            </a:r>
          </a:p>
        </p:txBody>
      </p:sp>
      <p:graphicFrame>
        <p:nvGraphicFramePr>
          <p:cNvPr id="10" name="SChart"/>
          <p:cNvGraphicFramePr/>
          <p:nvPr>
            <p:extLst>
              <p:ext uri="{D42A27DB-BD31-4B8C-83A1-F6EECF244321}">
                <p14:modId xmlns:p14="http://schemas.microsoft.com/office/powerpoint/2010/main" val="1378976795"/>
              </p:ext>
            </p:extLst>
          </p:nvPr>
        </p:nvGraphicFramePr>
        <p:xfrm>
          <a:off x="228600" y="1219200"/>
          <a:ext cx="8686800" cy="2212998"/>
        </p:xfrm>
        <a:graphic>
          <a:graphicData uri="http://schemas.openxmlformats.org/drawingml/2006/chart">
            <c:chart xmlns:c="http://schemas.openxmlformats.org/drawingml/2006/chart" xmlns:r="http://schemas.openxmlformats.org/officeDocument/2006/relationships" r:id="rId3"/>
          </a:graphicData>
        </a:graphic>
      </p:graphicFrame>
      <p:sp>
        <p:nvSpPr>
          <p:cNvPr id="11" name="Date Placeholder 1"/>
          <p:cNvSpPr>
            <a:spLocks noGrp="1"/>
          </p:cNvSpPr>
          <p:nvPr>
            <p:ph type="dt" sz="half" idx="10"/>
          </p:nvPr>
        </p:nvSpPr>
        <p:spPr>
          <a:xfrm>
            <a:off x="3810000" y="6724650"/>
            <a:ext cx="1524000" cy="139700"/>
          </a:xfrm>
        </p:spPr>
        <p:txBody>
          <a:bodyPr/>
          <a:lstStyle/>
          <a:p>
            <a:r>
              <a:rPr lang="en-US" dirty="0"/>
              <a:t>July 2016</a:t>
            </a:r>
          </a:p>
        </p:txBody>
      </p:sp>
      <p:sp>
        <p:nvSpPr>
          <p:cNvPr id="12" name="TextBox 11"/>
          <p:cNvSpPr txBox="1"/>
          <p:nvPr/>
        </p:nvSpPr>
        <p:spPr>
          <a:xfrm>
            <a:off x="3276600" y="1715869"/>
            <a:ext cx="5105400" cy="646331"/>
          </a:xfrm>
          <a:prstGeom prst="rect">
            <a:avLst/>
          </a:prstGeom>
          <a:solidFill>
            <a:srgbClr val="FFC000"/>
          </a:solidFill>
          <a:scene3d>
            <a:camera prst="orthographicFront"/>
            <a:lightRig rig="threePt" dir="t"/>
          </a:scene3d>
          <a:sp3d>
            <a:bevelT/>
          </a:sp3d>
        </p:spPr>
        <p:txBody>
          <a:bodyPr wrap="square" rtlCol="0">
            <a:spAutoFit/>
          </a:bodyPr>
          <a:lstStyle/>
          <a:p>
            <a:pPr algn="ctr"/>
            <a:r>
              <a:rPr lang="en-US" dirty="0"/>
              <a:t>Unemployed spouses had been looking for work an average of 20.7 weeks (about 5 months)</a:t>
            </a:r>
          </a:p>
        </p:txBody>
      </p:sp>
      <p:pic>
        <p:nvPicPr>
          <p:cNvPr id="215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800600"/>
            <a:ext cx="3779837" cy="130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0763" y="4792663"/>
            <a:ext cx="3856037" cy="130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SC_ME"/>
          <p:cNvSpPr txBox="1">
            <a:spLocks noChangeArrowheads="1"/>
          </p:cNvSpPr>
          <p:nvPr/>
        </p:nvSpPr>
        <p:spPr bwMode="auto">
          <a:xfrm>
            <a:off x="2057400" y="6102350"/>
            <a:ext cx="21336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700" dirty="0"/>
              <a:t>MEs±1% to ±4%</a:t>
            </a:r>
          </a:p>
          <a:p>
            <a:pPr algn="r" eaLnBrk="1" hangingPunct="1"/>
            <a:endParaRPr lang="en-US" sz="700" dirty="0"/>
          </a:p>
        </p:txBody>
      </p:sp>
      <p:sp>
        <p:nvSpPr>
          <p:cNvPr id="19" name="SC_ME"/>
          <p:cNvSpPr txBox="1">
            <a:spLocks noChangeArrowheads="1"/>
          </p:cNvSpPr>
          <p:nvPr/>
        </p:nvSpPr>
        <p:spPr bwMode="auto">
          <a:xfrm>
            <a:off x="6553200" y="6104467"/>
            <a:ext cx="21336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700" dirty="0"/>
              <a:t>MEs ±1% to ±4%</a:t>
            </a:r>
          </a:p>
          <a:p>
            <a:pPr algn="r" eaLnBrk="1" hangingPunct="1"/>
            <a:endParaRPr lang="en-US" sz="700" dirty="0"/>
          </a:p>
        </p:txBody>
      </p:sp>
      <p:sp>
        <p:nvSpPr>
          <p:cNvPr id="20" name="TextBox 19"/>
          <p:cNvSpPr txBox="1"/>
          <p:nvPr/>
        </p:nvSpPr>
        <p:spPr>
          <a:xfrm>
            <a:off x="1676400" y="4419600"/>
            <a:ext cx="1295400" cy="307777"/>
          </a:xfrm>
          <a:prstGeom prst="rect">
            <a:avLst/>
          </a:prstGeom>
          <a:solidFill>
            <a:srgbClr val="FF0000"/>
          </a:solidFill>
          <a:scene3d>
            <a:camera prst="orthographicFront"/>
            <a:lightRig rig="threePt" dir="t"/>
          </a:scene3d>
          <a:sp3d>
            <a:bevelT/>
          </a:sp3d>
        </p:spPr>
        <p:txBody>
          <a:bodyPr wrap="square" rtlCol="0">
            <a:spAutoFit/>
          </a:bodyPr>
          <a:lstStyle>
            <a:defPPr>
              <a:defRPr lang="en-US"/>
            </a:defPPr>
            <a:lvl1pPr algn="ctr">
              <a:defRPr sz="1400" b="1">
                <a:solidFill>
                  <a:schemeClr val="bg1"/>
                </a:solidFill>
              </a:defRPr>
            </a:lvl1pPr>
          </a:lstStyle>
          <a:p>
            <a:r>
              <a:rPr lang="en-US" dirty="0"/>
              <a:t>Unemployed</a:t>
            </a:r>
          </a:p>
        </p:txBody>
      </p:sp>
      <p:sp>
        <p:nvSpPr>
          <p:cNvPr id="22" name="TextBox 21"/>
          <p:cNvSpPr txBox="1"/>
          <p:nvPr/>
        </p:nvSpPr>
        <p:spPr>
          <a:xfrm>
            <a:off x="6019800" y="4419600"/>
            <a:ext cx="1295400" cy="307777"/>
          </a:xfrm>
          <a:prstGeom prst="rect">
            <a:avLst/>
          </a:prstGeom>
          <a:solidFill>
            <a:srgbClr val="FF0000"/>
          </a:solidFill>
          <a:scene3d>
            <a:camera prst="orthographicFront"/>
            <a:lightRig rig="threePt" dir="t"/>
          </a:scene3d>
          <a:sp3d>
            <a:bevelT/>
          </a:sp3d>
        </p:spPr>
        <p:txBody>
          <a:bodyPr wrap="square" rtlCol="0">
            <a:spAutoFit/>
          </a:bodyPr>
          <a:lstStyle>
            <a:defPPr>
              <a:defRPr lang="en-US"/>
            </a:defPPr>
            <a:lvl1pPr algn="ctr">
              <a:defRPr sz="1400" b="1">
                <a:solidFill>
                  <a:schemeClr val="bg1"/>
                </a:solidFill>
              </a:defRPr>
            </a:lvl1pPr>
          </a:lstStyle>
          <a:p>
            <a:r>
              <a:rPr lang="en-US" dirty="0"/>
              <a:t>Unemployed</a:t>
            </a:r>
          </a:p>
        </p:txBody>
      </p:sp>
      <p:sp>
        <p:nvSpPr>
          <p:cNvPr id="16" name="TextBox 1"/>
          <p:cNvSpPr txBox="1">
            <a:spLocks noChangeArrowheads="1"/>
          </p:cNvSpPr>
          <p:nvPr/>
        </p:nvSpPr>
        <p:spPr bwMode="auto">
          <a:xfrm>
            <a:off x="0" y="6172200"/>
            <a:ext cx="8763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900" dirty="0"/>
              <a:t>MFLP – Military Family Life Project</a:t>
            </a:r>
            <a:endParaRPr lang="en-US" altLang="en-US" sz="900" dirty="0">
              <a:solidFill>
                <a:srgbClr val="FF0000"/>
              </a:solidFill>
            </a:endParaRPr>
          </a:p>
        </p:txBody>
      </p:sp>
      <p:sp>
        <p:nvSpPr>
          <p:cNvPr id="17" name="TextBox 1"/>
          <p:cNvSpPr txBox="1">
            <a:spLocks noChangeArrowheads="1"/>
          </p:cNvSpPr>
          <p:nvPr/>
        </p:nvSpPr>
        <p:spPr bwMode="auto">
          <a:xfrm>
            <a:off x="2264569" y="6397823"/>
            <a:ext cx="60698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0000"/>
              </a:buClr>
              <a:buSzPct val="120000"/>
              <a:buChar char="•"/>
              <a:defRPr b="1">
                <a:solidFill>
                  <a:srgbClr val="000066"/>
                </a:solidFill>
                <a:latin typeface="Arial" panose="020B0604020202020204" pitchFamily="34" charset="0"/>
              </a:defRPr>
            </a:lvl1pPr>
            <a:lvl2pPr marL="742950" indent="-285750">
              <a:spcBef>
                <a:spcPct val="20000"/>
              </a:spcBef>
              <a:buClr>
                <a:srgbClr val="FF0000"/>
              </a:buClr>
              <a:buSzPct val="120000"/>
              <a:buFont typeface="Arial" panose="020B0604020202020204" pitchFamily="34" charset="0"/>
              <a:buChar char="–"/>
              <a:defRPr sz="1400">
                <a:solidFill>
                  <a:schemeClr val="tx1"/>
                </a:solidFill>
                <a:latin typeface="Arial" panose="020B0604020202020204" pitchFamily="34" charset="0"/>
              </a:defRPr>
            </a:lvl2pPr>
            <a:lvl3pPr marL="1143000" indent="-228600">
              <a:spcBef>
                <a:spcPct val="20000"/>
              </a:spcBef>
              <a:buClr>
                <a:srgbClr val="FF0000"/>
              </a:buClr>
              <a:buSzPct val="120000"/>
              <a:buFont typeface="Arial" panose="020B0604020202020204" pitchFamily="34" charset="0"/>
              <a:buChar char="–"/>
              <a:defRPr sz="1200">
                <a:solidFill>
                  <a:schemeClr val="tx1"/>
                </a:solidFill>
                <a:latin typeface="Arial" panose="020B0604020202020204" pitchFamily="34" charset="0"/>
              </a:defRPr>
            </a:lvl3pPr>
            <a:lvl4pPr marL="1600200" indent="-228600">
              <a:spcBef>
                <a:spcPct val="20000"/>
              </a:spcBef>
              <a:buClr>
                <a:srgbClr val="FF0000"/>
              </a:buClr>
              <a:buSzPct val="120000"/>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20000"/>
              </a:spcBef>
              <a:buClr>
                <a:srgbClr val="FF0000"/>
              </a:buClr>
              <a:buSzPct val="120000"/>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20000"/>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20000"/>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20000"/>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20000"/>
              <a:buFont typeface="Arial" panose="020B0604020202020204" pitchFamily="34" charset="0"/>
              <a:buChar char="–"/>
              <a:defRPr sz="1200">
                <a:solidFill>
                  <a:schemeClr val="tx1"/>
                </a:solidFill>
                <a:latin typeface="Arial" panose="020B0604020202020204" pitchFamily="34" charset="0"/>
              </a:defRPr>
            </a:lvl9pPr>
          </a:lstStyle>
          <a:p>
            <a:pPr eaLnBrk="1" hangingPunct="1">
              <a:spcBef>
                <a:spcPct val="0"/>
              </a:spcBef>
              <a:buClrTx/>
              <a:buSzTx/>
              <a:buFontTx/>
              <a:buNone/>
            </a:pPr>
            <a:r>
              <a:rPr lang="en-US" altLang="en-US" sz="700" b="0" dirty="0">
                <a:solidFill>
                  <a:schemeClr val="tx1"/>
                </a:solidFill>
              </a:rPr>
              <a:t>* Throughout briefing, only statistically significant findings are reported.  Statistical tests are used to compare current estimates with previous results based on unrounded estimates.</a:t>
            </a:r>
          </a:p>
        </p:txBody>
      </p:sp>
    </p:spTree>
    <p:extLst>
      <p:ext uri="{BB962C8B-B14F-4D97-AF65-F5344CB8AC3E}">
        <p14:creationId xmlns:p14="http://schemas.microsoft.com/office/powerpoint/2010/main" val="343175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Box"/>
          <p:cNvSpPr txBox="1">
            <a:spLocks noChangeArrowheads="1"/>
          </p:cNvSpPr>
          <p:nvPr/>
        </p:nvSpPr>
        <p:spPr bwMode="auto">
          <a:xfrm>
            <a:off x="0" y="4572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t" anchorCtr="0">
            <a:spAutoFit/>
          </a:bodyPr>
          <a:lstStyle/>
          <a:p>
            <a:pPr algn="ctr"/>
            <a:r>
              <a:rPr lang="en-US" sz="2000" b="1" dirty="0">
                <a:solidFill>
                  <a:srgbClr val="000066"/>
                </a:solidFill>
              </a:rPr>
              <a:t>Main Reason for Not Looking for Work</a:t>
            </a:r>
          </a:p>
          <a:p>
            <a:pPr algn="ctr"/>
            <a:r>
              <a:rPr lang="en-US" sz="1400" b="1" dirty="0">
                <a:solidFill>
                  <a:srgbClr val="000066"/>
                </a:solidFill>
              </a:rPr>
              <a:t>Percent of </a:t>
            </a:r>
            <a:r>
              <a:rPr lang="en-US" sz="1400" b="1" u="sng" dirty="0">
                <a:solidFill>
                  <a:srgbClr val="000066"/>
                </a:solidFill>
              </a:rPr>
              <a:t>Active Duty Spouses</a:t>
            </a:r>
            <a:r>
              <a:rPr lang="en-US" sz="1400" b="1" dirty="0">
                <a:solidFill>
                  <a:srgbClr val="000066"/>
                </a:solidFill>
              </a:rPr>
              <a:t> Who Are Not in the Labor Force and Who Selected at Least </a:t>
            </a:r>
            <a:br>
              <a:rPr lang="en-US" sz="1400" b="1" dirty="0">
                <a:solidFill>
                  <a:srgbClr val="000066"/>
                </a:solidFill>
              </a:rPr>
            </a:br>
            <a:r>
              <a:rPr lang="en-US" sz="1400" b="1" dirty="0">
                <a:solidFill>
                  <a:srgbClr val="000066"/>
                </a:solidFill>
              </a:rPr>
              <a:t>One Reason for Not Looking for Work</a:t>
            </a:r>
          </a:p>
        </p:txBody>
      </p:sp>
      <p:sp>
        <p:nvSpPr>
          <p:cNvPr id="4" name="Qst_Reference"/>
          <p:cNvSpPr txBox="1">
            <a:spLocks noChangeArrowheads="1"/>
          </p:cNvSpPr>
          <p:nvPr/>
        </p:nvSpPr>
        <p:spPr bwMode="auto">
          <a:xfrm>
            <a:off x="0" y="6413500"/>
            <a:ext cx="317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dirty="0"/>
              <a:t>ADSS 2015 Q28</a:t>
            </a:r>
          </a:p>
        </p:txBody>
      </p:sp>
      <p:sp>
        <p:nvSpPr>
          <p:cNvPr id="5" name="SC_ME"/>
          <p:cNvSpPr txBox="1">
            <a:spLocks noChangeArrowheads="1"/>
          </p:cNvSpPr>
          <p:nvPr/>
        </p:nvSpPr>
        <p:spPr bwMode="auto">
          <a:xfrm>
            <a:off x="4419600" y="4572000"/>
            <a:ext cx="444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900" dirty="0"/>
              <a:t>MEs ±1% to ±3%</a:t>
            </a:r>
          </a:p>
        </p:txBody>
      </p:sp>
      <p:graphicFrame>
        <p:nvGraphicFramePr>
          <p:cNvPr id="2" name="SChart"/>
          <p:cNvGraphicFramePr/>
          <p:nvPr>
            <p:extLst>
              <p:ext uri="{D42A27DB-BD31-4B8C-83A1-F6EECF244321}">
                <p14:modId xmlns:p14="http://schemas.microsoft.com/office/powerpoint/2010/main" val="1997829016"/>
              </p:ext>
            </p:extLst>
          </p:nvPr>
        </p:nvGraphicFramePr>
        <p:xfrm>
          <a:off x="228600" y="1696434"/>
          <a:ext cx="8686800" cy="31136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p:cNvSpPr txBox="1">
            <a:spLocks noChangeArrowheads="1"/>
          </p:cNvSpPr>
          <p:nvPr/>
        </p:nvSpPr>
        <p:spPr bwMode="auto">
          <a:xfrm>
            <a:off x="-152400" y="4812268"/>
            <a:ext cx="3962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indent="0"/>
            <a:r>
              <a:rPr lang="en-US" altLang="en-US" sz="900" dirty="0"/>
              <a:t>Note:  </a:t>
            </a:r>
            <a:r>
              <a:rPr lang="en-US" sz="900" dirty="0"/>
              <a:t>Other reasons include VISA/work permit, don’t speak English very well, volunteer responsibilities, waiting for start date on a new job, spouse works long hours/shift work, extended family visits overseas, and transportation problems.</a:t>
            </a:r>
            <a:endParaRPr lang="en-US" altLang="en-US" sz="900" dirty="0">
              <a:solidFill>
                <a:srgbClr val="FF0000"/>
              </a:solidFill>
            </a:endParaRPr>
          </a:p>
        </p:txBody>
      </p:sp>
      <p:sp>
        <p:nvSpPr>
          <p:cNvPr id="8" name="TextBox 7"/>
          <p:cNvSpPr txBox="1"/>
          <p:nvPr/>
        </p:nvSpPr>
        <p:spPr>
          <a:xfrm>
            <a:off x="228600" y="1368623"/>
            <a:ext cx="4038600" cy="307777"/>
          </a:xfrm>
          <a:prstGeom prst="rect">
            <a:avLst/>
          </a:prstGeom>
          <a:solidFill>
            <a:srgbClr val="FFC000"/>
          </a:solidFill>
          <a:scene3d>
            <a:camera prst="orthographicFront"/>
            <a:lightRig rig="threePt" dir="t"/>
          </a:scene3d>
          <a:sp3d>
            <a:bevelT/>
          </a:sp3d>
        </p:spPr>
        <p:txBody>
          <a:bodyPr wrap="square" rtlCol="0">
            <a:spAutoFit/>
          </a:bodyPr>
          <a:lstStyle/>
          <a:p>
            <a:pPr algn="ctr"/>
            <a:r>
              <a:rPr lang="en-US" sz="1400" b="1" dirty="0"/>
              <a:t>34% of spouses were </a:t>
            </a:r>
            <a:r>
              <a:rPr lang="en-US" sz="1400" b="1" u="sng" dirty="0"/>
              <a:t>not</a:t>
            </a:r>
            <a:r>
              <a:rPr lang="en-US" sz="1400" b="1" dirty="0"/>
              <a:t> in the labor </a:t>
            </a:r>
            <a:r>
              <a:rPr lang="en-US" sz="1400" b="1" dirty="0" smtClean="0"/>
              <a:t>force</a:t>
            </a:r>
            <a:endParaRPr lang="en-US" sz="1400" b="1" dirty="0"/>
          </a:p>
        </p:txBody>
      </p:sp>
      <p:sp>
        <p:nvSpPr>
          <p:cNvPr id="9" name="Date Placeholder 1"/>
          <p:cNvSpPr>
            <a:spLocks noGrp="1"/>
          </p:cNvSpPr>
          <p:nvPr>
            <p:ph type="dt" sz="half" idx="10"/>
          </p:nvPr>
        </p:nvSpPr>
        <p:spPr>
          <a:xfrm>
            <a:off x="3810000" y="6724650"/>
            <a:ext cx="1524000" cy="139700"/>
          </a:xfrm>
        </p:spPr>
        <p:txBody>
          <a:bodyPr/>
          <a:lstStyle/>
          <a:p>
            <a:r>
              <a:rPr lang="en-US" dirty="0"/>
              <a:t>July 2016</a:t>
            </a:r>
          </a:p>
        </p:txBody>
      </p:sp>
      <p:sp>
        <p:nvSpPr>
          <p:cNvPr id="10" name="TextBox 9"/>
          <p:cNvSpPr txBox="1">
            <a:spLocks noChangeArrowheads="1"/>
          </p:cNvSpPr>
          <p:nvPr/>
        </p:nvSpPr>
        <p:spPr bwMode="auto">
          <a:xfrm>
            <a:off x="5074920" y="1676400"/>
            <a:ext cx="3840480" cy="304801"/>
          </a:xfrm>
          <a:prstGeom prst="rect">
            <a:avLst/>
          </a:prstGeom>
          <a:solidFill>
            <a:schemeClr val="bg1"/>
          </a:solidFill>
          <a:ln>
            <a:solidFill>
              <a:srgbClr val="000066"/>
            </a:solidFill>
          </a:ln>
          <a:scene3d>
            <a:camera prst="orthographicFront"/>
            <a:lightRig rig="threePt" dir="t"/>
          </a:scene3d>
          <a:sp3d>
            <a:bevelT/>
          </a:sp3d>
          <a:extLst/>
        </p:spPr>
        <p:txBody>
          <a:bodyPr wrap="square" anchor="ctr">
            <a:noAutofit/>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ctr" eaLnBrk="1" hangingPunct="1">
              <a:spcBef>
                <a:spcPct val="0"/>
              </a:spcBef>
              <a:buClrTx/>
              <a:buSzTx/>
              <a:buFontTx/>
              <a:buNone/>
            </a:pPr>
            <a:r>
              <a:rPr lang="en-US" altLang="en-US" sz="1100" dirty="0"/>
              <a:t>In 2015, </a:t>
            </a:r>
            <a:r>
              <a:rPr lang="en-US" altLang="en-US" sz="1100" u="sng" dirty="0"/>
              <a:t>highest</a:t>
            </a:r>
            <a:r>
              <a:rPr lang="en-US" altLang="en-US" sz="1100" dirty="0"/>
              <a:t> percentages of spouses of …</a:t>
            </a:r>
          </a:p>
        </p:txBody>
      </p:sp>
      <p:sp>
        <p:nvSpPr>
          <p:cNvPr id="11" name="TextBox 9"/>
          <p:cNvSpPr txBox="1">
            <a:spLocks noChangeArrowheads="1"/>
          </p:cNvSpPr>
          <p:nvPr/>
        </p:nvSpPr>
        <p:spPr bwMode="auto">
          <a:xfrm>
            <a:off x="5074920" y="1981201"/>
            <a:ext cx="3840480" cy="457200"/>
          </a:xfrm>
          <a:prstGeom prst="rect">
            <a:avLst/>
          </a:prstGeom>
          <a:solidFill>
            <a:srgbClr val="0000CC"/>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ctr" eaLnBrk="1" hangingPunct="1">
              <a:spcBef>
                <a:spcPct val="0"/>
              </a:spcBef>
              <a:buClrTx/>
              <a:buSzTx/>
              <a:buFontTx/>
              <a:buNone/>
            </a:pPr>
            <a:r>
              <a:rPr lang="en-US" altLang="en-US" sz="1000" b="0" dirty="0">
                <a:solidFill>
                  <a:schemeClr val="bg1"/>
                </a:solidFill>
              </a:rPr>
              <a:t>O1-O3 (52%) and O4-O6 (51%) members  </a:t>
            </a:r>
            <a:br>
              <a:rPr lang="en-US" altLang="en-US" sz="1000" b="0" dirty="0">
                <a:solidFill>
                  <a:schemeClr val="bg1"/>
                </a:solidFill>
              </a:rPr>
            </a:br>
            <a:r>
              <a:rPr lang="en-US" altLang="en-US" sz="1000" b="0" dirty="0">
                <a:solidFill>
                  <a:schemeClr val="bg1"/>
                </a:solidFill>
              </a:rPr>
              <a:t>reported</a:t>
            </a:r>
            <a:r>
              <a:rPr lang="en-US" altLang="en-US" sz="1000" b="0" i="1" dirty="0">
                <a:solidFill>
                  <a:schemeClr val="bg1"/>
                </a:solidFill>
              </a:rPr>
              <a:t> I want to be able to stay home to care for my children</a:t>
            </a: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7" y="4868862"/>
            <a:ext cx="4221163" cy="183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C_ME"/>
          <p:cNvSpPr txBox="1">
            <a:spLocks noChangeArrowheads="1"/>
          </p:cNvSpPr>
          <p:nvPr/>
        </p:nvSpPr>
        <p:spPr bwMode="auto">
          <a:xfrm>
            <a:off x="4419600" y="6477000"/>
            <a:ext cx="444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700" dirty="0"/>
              <a:t>MEs ±1% to ±16%</a:t>
            </a:r>
          </a:p>
        </p:txBody>
      </p:sp>
      <p:sp>
        <p:nvSpPr>
          <p:cNvPr id="14" name="TextBox 1"/>
          <p:cNvSpPr txBox="1">
            <a:spLocks noChangeArrowheads="1"/>
          </p:cNvSpPr>
          <p:nvPr/>
        </p:nvSpPr>
        <p:spPr bwMode="auto">
          <a:xfrm>
            <a:off x="3856037" y="3505200"/>
            <a:ext cx="5059363" cy="769441"/>
          </a:xfrm>
          <a:prstGeom prst="rect">
            <a:avLst/>
          </a:prstGeom>
          <a:solidFill>
            <a:srgbClr val="0000CC"/>
          </a:solidFill>
          <a:ln>
            <a:noFill/>
          </a:ln>
          <a:scene3d>
            <a:camera prst="orthographicFront"/>
            <a:lightRig rig="threePt" dir="t"/>
          </a:scene3d>
          <a:sp3d>
            <a:bevelT/>
          </a:sp3d>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1" indent="0" algn="ctr" eaLnBrk="1" hangingPunct="1"/>
            <a:r>
              <a:rPr lang="en-US" altLang="en-US" sz="1100" u="sng" dirty="0">
                <a:solidFill>
                  <a:schemeClr val="bg1"/>
                </a:solidFill>
              </a:rPr>
              <a:t>No</a:t>
            </a:r>
            <a:r>
              <a:rPr lang="en-US" altLang="en-US" sz="1100" dirty="0">
                <a:solidFill>
                  <a:schemeClr val="bg1"/>
                </a:solidFill>
              </a:rPr>
              <a:t> </a:t>
            </a:r>
            <a:r>
              <a:rPr lang="en-US" altLang="en-US" sz="1100" dirty="0" smtClean="0">
                <a:solidFill>
                  <a:schemeClr val="bg1"/>
                </a:solidFill>
              </a:rPr>
              <a:t>significant differences </a:t>
            </a:r>
            <a:r>
              <a:rPr lang="en-US" altLang="en-US" sz="1100" dirty="0">
                <a:solidFill>
                  <a:schemeClr val="bg1"/>
                </a:solidFill>
              </a:rPr>
              <a:t>for Service, paygrade, or employment status – </a:t>
            </a:r>
          </a:p>
          <a:p>
            <a:pPr marL="0" lvl="1" indent="0" algn="ctr" eaLnBrk="1" hangingPunct="1"/>
            <a:r>
              <a:rPr lang="en-US" altLang="en-US" sz="1100" i="1" dirty="0">
                <a:solidFill>
                  <a:schemeClr val="bg1"/>
                </a:solidFill>
              </a:rPr>
              <a:t>I  am attending school/training,</a:t>
            </a:r>
            <a:r>
              <a:rPr lang="en-US" altLang="en-US" sz="1100" dirty="0">
                <a:solidFill>
                  <a:schemeClr val="bg1"/>
                </a:solidFill>
              </a:rPr>
              <a:t> </a:t>
            </a:r>
            <a:r>
              <a:rPr lang="en-US" altLang="en-US" sz="1100" i="1" dirty="0">
                <a:solidFill>
                  <a:schemeClr val="bg1"/>
                </a:solidFill>
              </a:rPr>
              <a:t>I am preparing for/recovering from a PCS move, I am not physically prepared to work, I stay home to homeschool my children, Other, </a:t>
            </a:r>
            <a:r>
              <a:rPr lang="en-US" altLang="en-US" sz="1100" dirty="0">
                <a:solidFill>
                  <a:schemeClr val="bg1"/>
                </a:solidFill>
              </a:rPr>
              <a:t>and </a:t>
            </a:r>
            <a:r>
              <a:rPr lang="en-US" altLang="en-US" sz="1100" i="1" dirty="0">
                <a:solidFill>
                  <a:schemeClr val="bg1"/>
                </a:solidFill>
              </a:rPr>
              <a:t>I am unable to work while my spouse is deployed</a:t>
            </a:r>
            <a:r>
              <a:rPr lang="en-US" altLang="en-US" sz="1100" dirty="0">
                <a:solidFill>
                  <a:schemeClr val="bg1"/>
                </a:solidFill>
              </a:rPr>
              <a:t> </a:t>
            </a:r>
          </a:p>
        </p:txBody>
      </p:sp>
      <p:sp>
        <p:nvSpPr>
          <p:cNvPr id="15" name="TextBox 9"/>
          <p:cNvSpPr txBox="1">
            <a:spLocks noChangeArrowheads="1"/>
          </p:cNvSpPr>
          <p:nvPr/>
        </p:nvSpPr>
        <p:spPr bwMode="auto">
          <a:xfrm>
            <a:off x="5074920" y="2457451"/>
            <a:ext cx="3840480" cy="457200"/>
          </a:xfrm>
          <a:prstGeom prst="rect">
            <a:avLst/>
          </a:prstGeom>
          <a:solidFill>
            <a:srgbClr val="0000CC"/>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ctr" eaLnBrk="1" hangingPunct="1">
              <a:spcBef>
                <a:spcPct val="0"/>
              </a:spcBef>
              <a:buClrTx/>
              <a:buSzTx/>
              <a:buFontTx/>
              <a:buNone/>
            </a:pPr>
            <a:r>
              <a:rPr lang="en-US" altLang="en-US" sz="1000" dirty="0">
                <a:solidFill>
                  <a:schemeClr val="bg1"/>
                </a:solidFill>
              </a:rPr>
              <a:t>E5-E9 (13%) </a:t>
            </a:r>
            <a:r>
              <a:rPr lang="en-US" altLang="en-US" sz="1000" b="0" dirty="0">
                <a:solidFill>
                  <a:schemeClr val="bg1"/>
                </a:solidFill>
              </a:rPr>
              <a:t>members  </a:t>
            </a:r>
            <a:br>
              <a:rPr lang="en-US" altLang="en-US" sz="1000" b="0" dirty="0">
                <a:solidFill>
                  <a:schemeClr val="bg1"/>
                </a:solidFill>
              </a:rPr>
            </a:br>
            <a:r>
              <a:rPr lang="en-US" altLang="en-US" sz="1000" b="0" dirty="0">
                <a:solidFill>
                  <a:schemeClr val="bg1"/>
                </a:solidFill>
              </a:rPr>
              <a:t>reported</a:t>
            </a:r>
            <a:r>
              <a:rPr lang="en-US" altLang="en-US" sz="1000" b="0" i="1" dirty="0">
                <a:solidFill>
                  <a:schemeClr val="bg1"/>
                </a:solidFill>
              </a:rPr>
              <a:t> </a:t>
            </a:r>
            <a:r>
              <a:rPr lang="en-US" altLang="en-US" sz="1000" i="1" dirty="0">
                <a:solidFill>
                  <a:schemeClr val="bg1"/>
                </a:solidFill>
              </a:rPr>
              <a:t>child care is too costly</a:t>
            </a:r>
            <a:endParaRPr lang="en-US" altLang="en-US" sz="1000" b="0" i="1" dirty="0">
              <a:solidFill>
                <a:schemeClr val="bg1"/>
              </a:solidFill>
            </a:endParaRPr>
          </a:p>
        </p:txBody>
      </p:sp>
      <p:sp>
        <p:nvSpPr>
          <p:cNvPr id="16" name="TextBox 9"/>
          <p:cNvSpPr txBox="1">
            <a:spLocks noChangeArrowheads="1"/>
          </p:cNvSpPr>
          <p:nvPr/>
        </p:nvSpPr>
        <p:spPr bwMode="auto">
          <a:xfrm>
            <a:off x="5074920" y="2914651"/>
            <a:ext cx="3840480" cy="457200"/>
          </a:xfrm>
          <a:prstGeom prst="rect">
            <a:avLst/>
          </a:prstGeom>
          <a:solidFill>
            <a:srgbClr val="0000CC"/>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algn="ctr" eaLnBrk="1" hangingPunct="1">
              <a:spcBef>
                <a:spcPct val="0"/>
              </a:spcBef>
              <a:buClrTx/>
              <a:buSzTx/>
              <a:buFontTx/>
              <a:buNone/>
            </a:pPr>
            <a:r>
              <a:rPr lang="en-US" altLang="en-US" sz="1000" dirty="0">
                <a:solidFill>
                  <a:schemeClr val="bg1"/>
                </a:solidFill>
              </a:rPr>
              <a:t>O4-O6 (10%) </a:t>
            </a:r>
            <a:r>
              <a:rPr lang="en-US" altLang="en-US" sz="1000" b="0" dirty="0">
                <a:solidFill>
                  <a:schemeClr val="bg1"/>
                </a:solidFill>
              </a:rPr>
              <a:t>members  </a:t>
            </a:r>
            <a:br>
              <a:rPr lang="en-US" altLang="en-US" sz="1000" b="0" dirty="0">
                <a:solidFill>
                  <a:schemeClr val="bg1"/>
                </a:solidFill>
              </a:rPr>
            </a:br>
            <a:r>
              <a:rPr lang="en-US" altLang="en-US" sz="1000" b="0" dirty="0">
                <a:solidFill>
                  <a:schemeClr val="bg1"/>
                </a:solidFill>
              </a:rPr>
              <a:t>reported</a:t>
            </a:r>
            <a:r>
              <a:rPr lang="en-US" altLang="en-US" sz="1000" i="1" dirty="0">
                <a:solidFill>
                  <a:schemeClr val="bg1"/>
                </a:solidFill>
              </a:rPr>
              <a:t> I do not want to work </a:t>
            </a:r>
            <a:endParaRPr lang="en-US" altLang="en-US" sz="1000" b="0" i="1" dirty="0">
              <a:solidFill>
                <a:schemeClr val="bg1"/>
              </a:solidFill>
            </a:endParaRPr>
          </a:p>
        </p:txBody>
      </p:sp>
    </p:spTree>
    <p:extLst>
      <p:ext uri="{BB962C8B-B14F-4D97-AF65-F5344CB8AC3E}">
        <p14:creationId xmlns:p14="http://schemas.microsoft.com/office/powerpoint/2010/main" val="377893309"/>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Box"/>
          <p:cNvSpPr txBox="1">
            <a:spLocks noChangeArrowheads="1"/>
          </p:cNvSpPr>
          <p:nvPr/>
        </p:nvSpPr>
        <p:spPr bwMode="auto">
          <a:xfrm>
            <a:off x="0" y="533400"/>
            <a:ext cx="91440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t" anchorCtr="0">
            <a:spAutoFit/>
          </a:bodyPr>
          <a:lstStyle/>
          <a:p>
            <a:pPr algn="ctr"/>
            <a:r>
              <a:rPr lang="en-US" sz="2000" b="1" dirty="0">
                <a:solidFill>
                  <a:srgbClr val="000066"/>
                </a:solidFill>
              </a:rPr>
              <a:t>Percent Employed Within Area of Education or Training</a:t>
            </a:r>
          </a:p>
          <a:p>
            <a:pPr algn="ctr"/>
            <a:r>
              <a:rPr lang="en-US" sz="1400" b="1" dirty="0">
                <a:solidFill>
                  <a:srgbClr val="000066"/>
                </a:solidFill>
              </a:rPr>
              <a:t>Percent of </a:t>
            </a:r>
            <a:r>
              <a:rPr lang="en-US" sz="1400" b="1" u="sng" dirty="0">
                <a:solidFill>
                  <a:srgbClr val="000066"/>
                </a:solidFill>
              </a:rPr>
              <a:t>Active Duty Spouses</a:t>
            </a:r>
            <a:r>
              <a:rPr lang="en-US" sz="1400" b="1" dirty="0">
                <a:solidFill>
                  <a:srgbClr val="000066"/>
                </a:solidFill>
              </a:rPr>
              <a:t> Who Are Employed or Currently Serving in the Military</a:t>
            </a:r>
          </a:p>
        </p:txBody>
      </p:sp>
      <p:sp>
        <p:nvSpPr>
          <p:cNvPr id="4" name="Qst_Reference"/>
          <p:cNvSpPr txBox="1">
            <a:spLocks noChangeArrowheads="1"/>
          </p:cNvSpPr>
          <p:nvPr/>
        </p:nvSpPr>
        <p:spPr bwMode="auto">
          <a:xfrm>
            <a:off x="0" y="6413500"/>
            <a:ext cx="317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dirty="0"/>
              <a:t>ADSS 2015 Q37</a:t>
            </a:r>
          </a:p>
        </p:txBody>
      </p:sp>
      <p:sp>
        <p:nvSpPr>
          <p:cNvPr id="5" name="SC_ME"/>
          <p:cNvSpPr txBox="1">
            <a:spLocks noChangeArrowheads="1"/>
          </p:cNvSpPr>
          <p:nvPr/>
        </p:nvSpPr>
        <p:spPr bwMode="auto">
          <a:xfrm>
            <a:off x="4470400" y="3517900"/>
            <a:ext cx="444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900" dirty="0"/>
              <a:t>MEs ±2%</a:t>
            </a:r>
          </a:p>
        </p:txBody>
      </p:sp>
      <p:graphicFrame>
        <p:nvGraphicFramePr>
          <p:cNvPr id="2" name="SChart"/>
          <p:cNvGraphicFramePr/>
          <p:nvPr>
            <p:extLst>
              <p:ext uri="{D42A27DB-BD31-4B8C-83A1-F6EECF244321}">
                <p14:modId xmlns:p14="http://schemas.microsoft.com/office/powerpoint/2010/main" val="2732515430"/>
              </p:ext>
            </p:extLst>
          </p:nvPr>
        </p:nvGraphicFramePr>
        <p:xfrm>
          <a:off x="228600" y="1225474"/>
          <a:ext cx="8686800" cy="256032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p:cNvSpPr txBox="1">
            <a:spLocks noChangeArrowheads="1"/>
          </p:cNvSpPr>
          <p:nvPr/>
        </p:nvSpPr>
        <p:spPr bwMode="auto">
          <a:xfrm>
            <a:off x="457200" y="3886200"/>
            <a:ext cx="8229600" cy="646331"/>
          </a:xfrm>
          <a:prstGeom prst="rect">
            <a:avLst/>
          </a:prstGeom>
          <a:solidFill>
            <a:srgbClr val="0000CC"/>
          </a:solidFill>
          <a:ln>
            <a:noFill/>
          </a:ln>
          <a:scene3d>
            <a:camera prst="orthographicFront"/>
            <a:lightRig rig="threePt" dir="t"/>
          </a:scene3d>
          <a:sp3d>
            <a:bevelT/>
          </a:sp3d>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US" altLang="en-US" sz="1200" b="1" dirty="0" smtClean="0">
                <a:solidFill>
                  <a:schemeClr val="bg1"/>
                </a:solidFill>
              </a:rPr>
              <a:t>In 2015, </a:t>
            </a:r>
            <a:r>
              <a:rPr lang="en-US" altLang="en-US" sz="1200" b="1" u="sng" dirty="0" smtClean="0">
                <a:solidFill>
                  <a:schemeClr val="bg1"/>
                </a:solidFill>
              </a:rPr>
              <a:t>highest</a:t>
            </a:r>
            <a:r>
              <a:rPr lang="en-US" altLang="en-US" sz="1200" b="1" dirty="0" smtClean="0">
                <a:solidFill>
                  <a:schemeClr val="bg1"/>
                </a:solidFill>
              </a:rPr>
              <a:t> </a:t>
            </a:r>
            <a:r>
              <a:rPr lang="en-US" altLang="en-US" sz="1200" b="1" dirty="0">
                <a:solidFill>
                  <a:schemeClr val="bg1"/>
                </a:solidFill>
              </a:rPr>
              <a:t>percentages of O1-O3 spouses (66%) and O4-O6 spouses (68%), Dual Military spouses (62%), and spouses with Graduate/Professional degrees (75%) reported that they are currently employed within the area of their education or training</a:t>
            </a:r>
            <a:endParaRPr lang="en-US" altLang="en-US" sz="1200" b="1" i="1" dirty="0">
              <a:solidFill>
                <a:schemeClr val="bg1"/>
              </a:solidFill>
            </a:endParaRPr>
          </a:p>
        </p:txBody>
      </p:sp>
      <p:sp>
        <p:nvSpPr>
          <p:cNvPr id="8" name="Date Placeholder 1"/>
          <p:cNvSpPr>
            <a:spLocks noGrp="1"/>
          </p:cNvSpPr>
          <p:nvPr>
            <p:ph type="dt" sz="half" idx="10"/>
          </p:nvPr>
        </p:nvSpPr>
        <p:spPr>
          <a:xfrm>
            <a:off x="3810000" y="6724650"/>
            <a:ext cx="1524000" cy="139700"/>
          </a:xfrm>
        </p:spPr>
        <p:txBody>
          <a:bodyPr/>
          <a:lstStyle/>
          <a:p>
            <a:r>
              <a:rPr lang="en-US" dirty="0"/>
              <a:t>July 2016</a:t>
            </a:r>
          </a:p>
        </p:txBody>
      </p:sp>
      <p:pic>
        <p:nvPicPr>
          <p:cNvPr id="2355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4648200"/>
            <a:ext cx="2489200" cy="133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648200"/>
            <a:ext cx="2489200" cy="133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C_ME"/>
          <p:cNvSpPr txBox="1">
            <a:spLocks noChangeArrowheads="1"/>
          </p:cNvSpPr>
          <p:nvPr/>
        </p:nvSpPr>
        <p:spPr bwMode="auto">
          <a:xfrm>
            <a:off x="1828800" y="5992813"/>
            <a:ext cx="21336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700" dirty="0"/>
              <a:t>MEs ±2% to ±5%</a:t>
            </a:r>
          </a:p>
          <a:p>
            <a:pPr algn="r" eaLnBrk="1" hangingPunct="1"/>
            <a:endParaRPr lang="en-US" sz="700" dirty="0"/>
          </a:p>
        </p:txBody>
      </p:sp>
      <p:sp>
        <p:nvSpPr>
          <p:cNvPr id="12" name="SC_ME"/>
          <p:cNvSpPr txBox="1">
            <a:spLocks noChangeArrowheads="1"/>
          </p:cNvSpPr>
          <p:nvPr/>
        </p:nvSpPr>
        <p:spPr bwMode="auto">
          <a:xfrm>
            <a:off x="5638800" y="5992813"/>
            <a:ext cx="21336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700" dirty="0"/>
              <a:t>MEs ±2% to ±5%</a:t>
            </a:r>
          </a:p>
          <a:p>
            <a:pPr algn="r" eaLnBrk="1" hangingPunct="1"/>
            <a:endParaRPr lang="en-US" sz="700" dirty="0"/>
          </a:p>
        </p:txBody>
      </p:sp>
      <p:sp>
        <p:nvSpPr>
          <p:cNvPr id="13" name="TextBox 1"/>
          <p:cNvSpPr txBox="1">
            <a:spLocks noChangeArrowheads="1"/>
          </p:cNvSpPr>
          <p:nvPr/>
        </p:nvSpPr>
        <p:spPr bwMode="auto">
          <a:xfrm>
            <a:off x="2378635" y="6248400"/>
            <a:ext cx="4326965" cy="292388"/>
          </a:xfrm>
          <a:prstGeom prst="rect">
            <a:avLst/>
          </a:prstGeom>
          <a:solidFill>
            <a:srgbClr val="0000CC"/>
          </a:solidFill>
          <a:ln>
            <a:noFill/>
          </a:ln>
          <a:scene3d>
            <a:camera prst="orthographicFront"/>
            <a:lightRig rig="threePt" dir="t"/>
          </a:scene3d>
          <a:sp3d>
            <a:bevelT/>
          </a:sp3d>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US" altLang="en-US" sz="1300" b="1" u="sng" dirty="0" smtClean="0">
                <a:solidFill>
                  <a:schemeClr val="bg1"/>
                </a:solidFill>
              </a:rPr>
              <a:t>No</a:t>
            </a:r>
            <a:r>
              <a:rPr lang="en-US" altLang="en-US" sz="1300" b="1" dirty="0" smtClean="0">
                <a:solidFill>
                  <a:schemeClr val="bg1"/>
                </a:solidFill>
              </a:rPr>
              <a:t> significant differences between 2012 and 2015</a:t>
            </a:r>
            <a:endParaRPr lang="en-US" altLang="en-US" sz="1300" b="1" dirty="0">
              <a:solidFill>
                <a:schemeClr val="bg1"/>
              </a:solidFill>
            </a:endParaRPr>
          </a:p>
        </p:txBody>
      </p:sp>
    </p:spTree>
    <p:extLst>
      <p:ext uri="{BB962C8B-B14F-4D97-AF65-F5344CB8AC3E}">
        <p14:creationId xmlns:p14="http://schemas.microsoft.com/office/powerpoint/2010/main" val="971262992"/>
      </p:ext>
    </p:extLst>
  </p:cSld>
  <p:clrMapOvr>
    <a:masterClrMapping/>
  </p:clrMapOvr>
  <mc:AlternateContent xmlns:mc="http://schemas.openxmlformats.org/markup-compatibility/2006" xmlns:p14="http://schemas.microsoft.com/office/powerpoint/2010/main">
    <mc:Choice Requires="p14">
      <p:transition spd="slow" p14:dur="1250">
        <p14:reveal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HRSAP_Briefing_2012">
  <a:themeElements>
    <a:clrScheme name="HRSAP_Briefing_2012 13">
      <a:dk1>
        <a:srgbClr val="000000"/>
      </a:dk1>
      <a:lt1>
        <a:srgbClr val="FFFFFF"/>
      </a:lt1>
      <a:dk2>
        <a:srgbClr val="000000"/>
      </a:dk2>
      <a:lt2>
        <a:srgbClr val="808080"/>
      </a:lt2>
      <a:accent1>
        <a:srgbClr val="59B4BB"/>
      </a:accent1>
      <a:accent2>
        <a:srgbClr val="003366"/>
      </a:accent2>
      <a:accent3>
        <a:srgbClr val="FFFFFF"/>
      </a:accent3>
      <a:accent4>
        <a:srgbClr val="000000"/>
      </a:accent4>
      <a:accent5>
        <a:srgbClr val="B5D6DA"/>
      </a:accent5>
      <a:accent6>
        <a:srgbClr val="002D5C"/>
      </a:accent6>
      <a:hlink>
        <a:srgbClr val="0000CC"/>
      </a:hlink>
      <a:folHlink>
        <a:srgbClr val="660066"/>
      </a:folHlink>
    </a:clrScheme>
    <a:fontScheme name="HRSAP_Briefing_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RSAP_Briefing_201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RSAP_Briefing_201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RSAP_Briefing_201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RSAP_Briefing_201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RSAP_Briefing_201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RSAP_Briefing_201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RSAP_Briefing_201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RSAP_Briefing_201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RSAP_Briefing_201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RSAP_Briefing_201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RSAP_Briefing_201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RSAP_Briefing_201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RSAP_Briefing_2012 13">
        <a:dk1>
          <a:srgbClr val="000000"/>
        </a:dk1>
        <a:lt1>
          <a:srgbClr val="FFFFFF"/>
        </a:lt1>
        <a:dk2>
          <a:srgbClr val="000000"/>
        </a:dk2>
        <a:lt2>
          <a:srgbClr val="808080"/>
        </a:lt2>
        <a:accent1>
          <a:srgbClr val="59B4BB"/>
        </a:accent1>
        <a:accent2>
          <a:srgbClr val="003366"/>
        </a:accent2>
        <a:accent3>
          <a:srgbClr val="FFFFFF"/>
        </a:accent3>
        <a:accent4>
          <a:srgbClr val="000000"/>
        </a:accent4>
        <a:accent5>
          <a:srgbClr val="B5D6DA"/>
        </a:accent5>
        <a:accent6>
          <a:srgbClr val="002D5C"/>
        </a:accent6>
        <a:hlink>
          <a:srgbClr val="0000CC"/>
        </a:hlink>
        <a:folHlink>
          <a:srgbClr val="6600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CCB7D1831B644C8E5C5198131ECCE6" ma:contentTypeVersion="0" ma:contentTypeDescription="Create a new document." ma:contentTypeScope="" ma:versionID="7fd817fab89b4710337cf0a4f4d54669">
  <xsd:schema xmlns:xsd="http://www.w3.org/2001/XMLSchema" xmlns:xs="http://www.w3.org/2001/XMLSchema" xmlns:p="http://schemas.microsoft.com/office/2006/metadata/properties" xmlns:ns2="d6b99b4f-de4b-42ad-b95d-904e76902977" targetNamespace="http://schemas.microsoft.com/office/2006/metadata/properties" ma:root="true" ma:fieldsID="dfa7e4257ca7856954934723e2f3bcc3" ns2:_="">
    <xsd:import namespace="d6b99b4f-de4b-42ad-b95d-904e76902977"/>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b99b4f-de4b-42ad-b95d-904e7690297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d6b99b4f-de4b-42ad-b95d-904e76902977">2PYX4VNVWJ5T-1428-52</_dlc_DocId>
    <_dlc_DocIdUrl xmlns="d6b99b4f-de4b-42ad-b95d-904e76902977">
      <Url>http://teamsites.ds.dhra.osd.mil/teams/hrsap/spouse/ADSS1401/d_a/_layouts/DocIdRedir.aspx?ID=2PYX4VNVWJ5T-1428-52</Url>
      <Description>2PYX4VNVWJ5T-1428-52</Description>
    </_dlc_DocIdUrl>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85DEDB-6347-49A6-80FD-42D2D417CC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b99b4f-de4b-42ad-b95d-904e769029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8579CF-20C4-4E6A-9034-0905004A7CAA}">
  <ds:schemaRefs>
    <ds:schemaRef ds:uri="http://schemas.microsoft.com/office/2006/metadata/longProperties"/>
  </ds:schemaRefs>
</ds:datastoreItem>
</file>

<file path=customXml/itemProps3.xml><?xml version="1.0" encoding="utf-8"?>
<ds:datastoreItem xmlns:ds="http://schemas.openxmlformats.org/officeDocument/2006/customXml" ds:itemID="{7C617A0E-DE05-40F8-BB23-FA66FAB44224}">
  <ds:schemaRefs>
    <ds:schemaRef ds:uri="http://schemas.microsoft.com/sharepoint/events"/>
  </ds:schemaRefs>
</ds:datastoreItem>
</file>

<file path=customXml/itemProps4.xml><?xml version="1.0" encoding="utf-8"?>
<ds:datastoreItem xmlns:ds="http://schemas.openxmlformats.org/officeDocument/2006/customXml" ds:itemID="{D7B613DE-DC1D-43AB-9EAA-E726F87ACFAD}">
  <ds:schemaRefs>
    <ds:schemaRef ds:uri="http://schemas.microsoft.com/office/2006/documentManagement/types"/>
    <ds:schemaRef ds:uri="http://www.w3.org/XML/1998/namespace"/>
    <ds:schemaRef ds:uri="http://purl.org/dc/dcmitype/"/>
    <ds:schemaRef ds:uri="http://schemas.microsoft.com/office/2006/metadata/properties"/>
    <ds:schemaRef ds:uri="http://purl.org/dc/terms/"/>
    <ds:schemaRef ds:uri="http://purl.org/dc/elements/1.1/"/>
    <ds:schemaRef ds:uri="http://schemas.microsoft.com/office/infopath/2007/PartnerControls"/>
    <ds:schemaRef ds:uri="http://schemas.openxmlformats.org/package/2006/metadata/core-properties"/>
    <ds:schemaRef ds:uri="d6b99b4f-de4b-42ad-b95d-904e76902977"/>
  </ds:schemaRefs>
</ds:datastoreItem>
</file>

<file path=customXml/itemProps5.xml><?xml version="1.0" encoding="utf-8"?>
<ds:datastoreItem xmlns:ds="http://schemas.openxmlformats.org/officeDocument/2006/customXml" ds:itemID="{8E5B84E4-6A6E-4EF5-B169-A1823CF562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13883</TotalTime>
  <Words>3676</Words>
  <Application>Microsoft Office PowerPoint</Application>
  <PresentationFormat>On-screen Show (4:3)</PresentationFormat>
  <Paragraphs>488</Paragraphs>
  <Slides>39</Slides>
  <Notes>39</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39</vt:i4>
      </vt:variant>
    </vt:vector>
  </HeadingPairs>
  <TitlesOfParts>
    <vt:vector size="43" baseType="lpstr">
      <vt:lpstr>HRSAP_Briefing_2012</vt:lpstr>
      <vt:lpstr>Document</vt:lpstr>
      <vt:lpstr>Microsoft Excel Chart</vt:lpstr>
      <vt:lpstr>Chart</vt:lpstr>
      <vt:lpstr> Active Duty Spouses and Active Duty Members:  Spouse Employment, Satisfaction, Financial Health, Relationships, &amp; Deployments  Results from 2015 Survey of Active Duty Spouses  &amp; 2013-2014 Status of Forces Surveys of Active Duty Members   </vt:lpstr>
      <vt:lpstr>PowerPoint Presentation</vt:lpstr>
      <vt:lpstr>RSSC Mission and Surveys</vt:lpstr>
      <vt:lpstr>Data and 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Defense Manpower Data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Condition of Service Members and Military Spouses  Results from 2013-2014 Status of Forces Surveys of Active Duty Members &amp;  2015 Survey of Active Duty Spouses</dc:title>
  <dc:creator>SRT VM</dc:creator>
  <cp:lastModifiedBy>Jean Gibbs</cp:lastModifiedBy>
  <cp:revision>1190</cp:revision>
  <cp:lastPrinted>2012-12-06T23:32:30Z</cp:lastPrinted>
  <dcterms:created xsi:type="dcterms:W3CDTF">2011-05-05T01:59:40Z</dcterms:created>
  <dcterms:modified xsi:type="dcterms:W3CDTF">2016-07-07T20:25:18Z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2PYX4VNVWJ5T-698-8</vt:lpwstr>
  </property>
  <property fmtid="{D5CDD505-2E9C-101B-9397-08002B2CF9AE}" pid="3" name="_dlc_DocIdItemGuid">
    <vt:lpwstr>74f84673-f889-4195-85b6-ab7d1b9992dd</vt:lpwstr>
  </property>
  <property fmtid="{D5CDD505-2E9C-101B-9397-08002B2CF9AE}" pid="4" name="_dlc_DocIdUrl">
    <vt:lpwstr>http://teamsites.ds.dhra.osd.mil/teams/hrsap/SOFA/SOFA1202/d_a/_layouts/DocIdRedir.aspx?ID=2PYX4VNVWJ5T-698-8, 2PYX4VNVWJ5T-698-8</vt:lpwstr>
  </property>
  <property fmtid="{D5CDD505-2E9C-101B-9397-08002B2CF9AE}" pid="5" name="ContentTypeId">
    <vt:lpwstr>0x010100CCCCB7D1831B644C8E5C5198131ECCE6</vt:lpwstr>
  </property>
</Properties>
</file>